
<file path=[Content_Types].xml><?xml version="1.0" encoding="utf-8"?>
<Types xmlns="http://schemas.openxmlformats.org/package/2006/content-types">
  <Default Extension="xml" ContentType="application/xml"/>
  <Default Extension="jpeg" ContentType="image/jpeg"/>
  <Default Extension="tiff" ContentType="image/tiff"/>
  <Default Extension="jpg" ContentType="image/jpeg"/>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theme/themeOverride8.xml" ContentType="application/vnd.openxmlformats-officedocument.themeOverride+xml"/>
  <Override PartName="/ppt/theme/themeOverride9.xml" ContentType="application/vnd.openxmlformats-officedocument.themeOverride+xml"/>
  <Override PartName="/ppt/theme/themeOverride10.xml" ContentType="application/vnd.openxmlformats-officedocument.themeOverride+xml"/>
  <Override PartName="/ppt/theme/themeOverride11.xml" ContentType="application/vnd.openxmlformats-officedocument.themeOverride+xml"/>
  <Override PartName="/ppt/theme/themeOverride12.xml" ContentType="application/vnd.openxmlformats-officedocument.themeOverride+xml"/>
  <Override PartName="/ppt/theme/themeOverride13.xml" ContentType="application/vnd.openxmlformats-officedocument.themeOverride+xml"/>
  <Override PartName="/ppt/theme/themeOverride14.xml" ContentType="application/vnd.openxmlformats-officedocument.themeOverride+xml"/>
  <Override PartName="/ppt/theme/themeOverride15.xml" ContentType="application/vnd.openxmlformats-officedocument.themeOverride+xml"/>
  <Override PartName="/ppt/theme/themeOverride16.xml" ContentType="application/vnd.openxmlformats-officedocument.themeOverride+xml"/>
  <Override PartName="/ppt/theme/themeOverride17.xml" ContentType="application/vnd.openxmlformats-officedocument.themeOverride+xml"/>
  <Override PartName="/ppt/theme/themeOverride18.xml" ContentType="application/vnd.openxmlformats-officedocument.themeOverride+xml"/>
  <Override PartName="/ppt/theme/themeOverride19.xml" ContentType="application/vnd.openxmlformats-officedocument.themeOverride+xml"/>
  <Override PartName="/ppt/theme/themeOverride20.xml" ContentType="application/vnd.openxmlformats-officedocument.themeOverride+xml"/>
  <Override PartName="/ppt/theme/themeOverride21.xml" ContentType="application/vnd.openxmlformats-officedocument.themeOverride+xml"/>
  <Override PartName="/ppt/theme/themeOverride22.xml" ContentType="application/vnd.openxmlformats-officedocument.themeOverride+xml"/>
  <Override PartName="/ppt/theme/themeOverride23.xml" ContentType="application/vnd.openxmlformats-officedocument.themeOverride+xml"/>
  <Override PartName="/ppt/theme/themeOverride24.xml" ContentType="application/vnd.openxmlformats-officedocument.themeOverride+xml"/>
  <Override PartName="/ppt/theme/themeOverride25.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7" r:id="rId1"/>
  </p:sldMasterIdLst>
  <p:notesMasterIdLst>
    <p:notesMasterId r:id="rId157"/>
  </p:notesMasterIdLst>
  <p:handoutMasterIdLst>
    <p:handoutMasterId r:id="rId158"/>
  </p:handoutMasterIdLst>
  <p:sldIdLst>
    <p:sldId id="475" r:id="rId2"/>
    <p:sldId id="750" r:id="rId3"/>
    <p:sldId id="752" r:id="rId4"/>
    <p:sldId id="777" r:id="rId5"/>
    <p:sldId id="647" r:id="rId6"/>
    <p:sldId id="726" r:id="rId7"/>
    <p:sldId id="725" r:id="rId8"/>
    <p:sldId id="673" r:id="rId9"/>
    <p:sldId id="753" r:id="rId10"/>
    <p:sldId id="739" r:id="rId11"/>
    <p:sldId id="740" r:id="rId12"/>
    <p:sldId id="741" r:id="rId13"/>
    <p:sldId id="635" r:id="rId14"/>
    <p:sldId id="705" r:id="rId15"/>
    <p:sldId id="754" r:id="rId16"/>
    <p:sldId id="698" r:id="rId17"/>
    <p:sldId id="708" r:id="rId18"/>
    <p:sldId id="702" r:id="rId19"/>
    <p:sldId id="704" r:id="rId20"/>
    <p:sldId id="711" r:id="rId21"/>
    <p:sldId id="710" r:id="rId22"/>
    <p:sldId id="717" r:id="rId23"/>
    <p:sldId id="775" r:id="rId24"/>
    <p:sldId id="714" r:id="rId25"/>
    <p:sldId id="727" r:id="rId26"/>
    <p:sldId id="728" r:id="rId27"/>
    <p:sldId id="732" r:id="rId28"/>
    <p:sldId id="701" r:id="rId29"/>
    <p:sldId id="719" r:id="rId30"/>
    <p:sldId id="721" r:id="rId31"/>
    <p:sldId id="755" r:id="rId32"/>
    <p:sldId id="733" r:id="rId33"/>
    <p:sldId id="545" r:id="rId34"/>
    <p:sldId id="544" r:id="rId35"/>
    <p:sldId id="566" r:id="rId36"/>
    <p:sldId id="688" r:id="rId37"/>
    <p:sldId id="550" r:id="rId38"/>
    <p:sldId id="394" r:id="rId39"/>
    <p:sldId id="756" r:id="rId40"/>
    <p:sldId id="699" r:id="rId41"/>
    <p:sldId id="731" r:id="rId42"/>
    <p:sldId id="532" r:id="rId43"/>
    <p:sldId id="675" r:id="rId44"/>
    <p:sldId id="757" r:id="rId45"/>
    <p:sldId id="502" r:id="rId46"/>
    <p:sldId id="742" r:id="rId47"/>
    <p:sldId id="758" r:id="rId48"/>
    <p:sldId id="503" r:id="rId49"/>
    <p:sldId id="744" r:id="rId50"/>
    <p:sldId id="674" r:id="rId51"/>
    <p:sldId id="677" r:id="rId52"/>
    <p:sldId id="533" r:id="rId53"/>
    <p:sldId id="678" r:id="rId54"/>
    <p:sldId id="536" r:id="rId55"/>
    <p:sldId id="534" r:id="rId56"/>
    <p:sldId id="539" r:id="rId57"/>
    <p:sldId id="537" r:id="rId58"/>
    <p:sldId id="529" r:id="rId59"/>
    <p:sldId id="530" r:id="rId60"/>
    <p:sldId id="760" r:id="rId61"/>
    <p:sldId id="593" r:id="rId62"/>
    <p:sldId id="609" r:id="rId63"/>
    <p:sldId id="749" r:id="rId64"/>
    <p:sldId id="693" r:id="rId65"/>
    <p:sldId id="571" r:id="rId66"/>
    <p:sldId id="694" r:id="rId67"/>
    <p:sldId id="634" r:id="rId68"/>
    <p:sldId id="494" r:id="rId69"/>
    <p:sldId id="570" r:id="rId70"/>
    <p:sldId id="555" r:id="rId71"/>
    <p:sldId id="557" r:id="rId72"/>
    <p:sldId id="591" r:id="rId73"/>
    <p:sldId id="573" r:id="rId74"/>
    <p:sldId id="483" r:id="rId75"/>
    <p:sldId id="520" r:id="rId76"/>
    <p:sldId id="656" r:id="rId77"/>
    <p:sldId id="735" r:id="rId78"/>
    <p:sldId id="660" r:id="rId79"/>
    <p:sldId id="626" r:id="rId80"/>
    <p:sldId id="681" r:id="rId81"/>
    <p:sldId id="603" r:id="rId82"/>
    <p:sldId id="630" r:id="rId83"/>
    <p:sldId id="629" r:id="rId84"/>
    <p:sldId id="608" r:id="rId85"/>
    <p:sldId id="658" r:id="rId86"/>
    <p:sldId id="625" r:id="rId87"/>
    <p:sldId id="624" r:id="rId88"/>
    <p:sldId id="469" r:id="rId89"/>
    <p:sldId id="592" r:id="rId90"/>
    <p:sldId id="586" r:id="rId91"/>
    <p:sldId id="587" r:id="rId92"/>
    <p:sldId id="620" r:id="rId93"/>
    <p:sldId id="579" r:id="rId94"/>
    <p:sldId id="588" r:id="rId95"/>
    <p:sldId id="584" r:id="rId96"/>
    <p:sldId id="619" r:id="rId97"/>
    <p:sldId id="662" r:id="rId98"/>
    <p:sldId id="582" r:id="rId99"/>
    <p:sldId id="577" r:id="rId100"/>
    <p:sldId id="594" r:id="rId101"/>
    <p:sldId id="514" r:id="rId102"/>
    <p:sldId id="510" r:id="rId103"/>
    <p:sldId id="776" r:id="rId104"/>
    <p:sldId id="580" r:id="rId105"/>
    <p:sldId id="572" r:id="rId106"/>
    <p:sldId id="663" r:id="rId107"/>
    <p:sldId id="664" r:id="rId108"/>
    <p:sldId id="519" r:id="rId109"/>
    <p:sldId id="522" r:id="rId110"/>
    <p:sldId id="525" r:id="rId111"/>
    <p:sldId id="738" r:id="rId112"/>
    <p:sldId id="517" r:id="rId113"/>
    <p:sldId id="618" r:id="rId114"/>
    <p:sldId id="523" r:id="rId115"/>
    <p:sldId id="515" r:id="rId116"/>
    <p:sldId id="623" r:id="rId117"/>
    <p:sldId id="512" r:id="rId118"/>
    <p:sldId id="578" r:id="rId119"/>
    <p:sldId id="667" r:id="rId120"/>
    <p:sldId id="554" r:id="rId121"/>
    <p:sldId id="521" r:id="rId122"/>
    <p:sldId id="513" r:id="rId123"/>
    <p:sldId id="511" r:id="rId124"/>
    <p:sldId id="759" r:id="rId125"/>
    <p:sldId id="565" r:id="rId126"/>
    <p:sldId id="774" r:id="rId127"/>
    <p:sldId id="773" r:id="rId128"/>
    <p:sldId id="506" r:id="rId129"/>
    <p:sldId id="686" r:id="rId130"/>
    <p:sldId id="659" r:id="rId131"/>
    <p:sldId id="722" r:id="rId132"/>
    <p:sldId id="764" r:id="rId133"/>
    <p:sldId id="765" r:id="rId134"/>
    <p:sldId id="766" r:id="rId135"/>
    <p:sldId id="767" r:id="rId136"/>
    <p:sldId id="724" r:id="rId137"/>
    <p:sldId id="736" r:id="rId138"/>
    <p:sldId id="748" r:id="rId139"/>
    <p:sldId id="761" r:id="rId140"/>
    <p:sldId id="746" r:id="rId141"/>
    <p:sldId id="768" r:id="rId142"/>
    <p:sldId id="762" r:id="rId143"/>
    <p:sldId id="772" r:id="rId144"/>
    <p:sldId id="770" r:id="rId145"/>
    <p:sldId id="654" r:id="rId146"/>
    <p:sldId id="737" r:id="rId147"/>
    <p:sldId id="691" r:id="rId148"/>
    <p:sldId id="751" r:id="rId149"/>
    <p:sldId id="690" r:id="rId150"/>
    <p:sldId id="763" r:id="rId151"/>
    <p:sldId id="695" r:id="rId152"/>
    <p:sldId id="683" r:id="rId153"/>
    <p:sldId id="549" r:id="rId154"/>
    <p:sldId id="504" r:id="rId155"/>
    <p:sldId id="509" r:id="rId156"/>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1pPr>
    <a:lvl2pPr marL="457200"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2pPr>
    <a:lvl3pPr marL="914400"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5pPr>
    <a:lvl6pPr marL="2286000" algn="l" defTabSz="457200" rtl="0" eaLnBrk="1" latinLnBrk="0" hangingPunct="1">
      <a:defRPr sz="2400" kern="1200">
        <a:solidFill>
          <a:schemeClr val="tx1"/>
        </a:solidFill>
        <a:latin typeface="Arial" charset="0"/>
        <a:ea typeface="ＭＳ Ｐゴシック" charset="-128"/>
        <a:cs typeface="ＭＳ Ｐゴシック" charset="-128"/>
      </a:defRPr>
    </a:lvl6pPr>
    <a:lvl7pPr marL="2743200" algn="l" defTabSz="457200" rtl="0" eaLnBrk="1" latinLnBrk="0" hangingPunct="1">
      <a:defRPr sz="2400" kern="1200">
        <a:solidFill>
          <a:schemeClr val="tx1"/>
        </a:solidFill>
        <a:latin typeface="Arial" charset="0"/>
        <a:ea typeface="ＭＳ Ｐゴシック" charset="-128"/>
        <a:cs typeface="ＭＳ Ｐゴシック" charset="-128"/>
      </a:defRPr>
    </a:lvl7pPr>
    <a:lvl8pPr marL="3200400" algn="l" defTabSz="457200" rtl="0" eaLnBrk="1" latinLnBrk="0" hangingPunct="1">
      <a:defRPr sz="2400" kern="1200">
        <a:solidFill>
          <a:schemeClr val="tx1"/>
        </a:solidFill>
        <a:latin typeface="Arial" charset="0"/>
        <a:ea typeface="ＭＳ Ｐゴシック" charset="-128"/>
        <a:cs typeface="ＭＳ Ｐゴシック" charset="-128"/>
      </a:defRPr>
    </a:lvl8pPr>
    <a:lvl9pPr marL="3657600" algn="l" defTabSz="457200" rtl="0" eaLnBrk="1" latinLnBrk="0" hangingPunct="1">
      <a:defRPr sz="2400" kern="1200">
        <a:solidFill>
          <a:schemeClr val="tx1"/>
        </a:solidFill>
        <a:latin typeface="Arial" charset="0"/>
        <a:ea typeface="ＭＳ Ｐゴシック" charset="-128"/>
        <a:cs typeface="ＭＳ Ｐゴシック" charset="-128"/>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hiddenSlides="1"/>
  <p:clrMru>
    <a:srgbClr val="C5BE96"/>
    <a:srgbClr val="F1E896"/>
    <a:srgbClr val="520B1E"/>
    <a:srgbClr val="B24600"/>
    <a:srgbClr val="2B241C"/>
    <a:srgbClr val="C8004E"/>
    <a:srgbClr val="C30000"/>
    <a:srgbClr val="004011"/>
    <a:srgbClr val="B20000"/>
    <a:srgbClr val="74A3E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691" autoAdjust="0"/>
    <p:restoredTop sz="97711" autoAdjust="0"/>
  </p:normalViewPr>
  <p:slideViewPr>
    <p:cSldViewPr>
      <p:cViewPr>
        <p:scale>
          <a:sx n="75" d="100"/>
          <a:sy n="75" d="100"/>
        </p:scale>
        <p:origin x="-1576" y="-43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59" d="100"/>
        <a:sy n="59" d="100"/>
      </p:scale>
      <p:origin x="0" y="4576"/>
    </p:cViewPr>
  </p:sorterViewPr>
  <p:notesViewPr>
    <p:cSldViewPr snapToGrid="0" snapToObjects="1">
      <p:cViewPr varScale="1">
        <p:scale>
          <a:sx n="78" d="100"/>
          <a:sy n="78" d="100"/>
        </p:scale>
        <p:origin x="-4016" y="-10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42" Type="http://schemas.openxmlformats.org/officeDocument/2006/relationships/slide" Target="slides/slide141.xml"/><Relationship Id="rId143" Type="http://schemas.openxmlformats.org/officeDocument/2006/relationships/slide" Target="slides/slide142.xml"/><Relationship Id="rId144" Type="http://schemas.openxmlformats.org/officeDocument/2006/relationships/slide" Target="slides/slide143.xml"/><Relationship Id="rId145" Type="http://schemas.openxmlformats.org/officeDocument/2006/relationships/slide" Target="slides/slide144.xml"/><Relationship Id="rId146" Type="http://schemas.openxmlformats.org/officeDocument/2006/relationships/slide" Target="slides/slide145.xml"/><Relationship Id="rId147" Type="http://schemas.openxmlformats.org/officeDocument/2006/relationships/slide" Target="slides/slide146.xml"/><Relationship Id="rId148" Type="http://schemas.openxmlformats.org/officeDocument/2006/relationships/slide" Target="slides/slide147.xml"/><Relationship Id="rId149" Type="http://schemas.openxmlformats.org/officeDocument/2006/relationships/slide" Target="slides/slide14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slide" Target="slides/slide112.xml"/><Relationship Id="rId114" Type="http://schemas.openxmlformats.org/officeDocument/2006/relationships/slide" Target="slides/slide113.xml"/><Relationship Id="rId115" Type="http://schemas.openxmlformats.org/officeDocument/2006/relationships/slide" Target="slides/slide114.xml"/><Relationship Id="rId116" Type="http://schemas.openxmlformats.org/officeDocument/2006/relationships/slide" Target="slides/slide115.xml"/><Relationship Id="rId117" Type="http://schemas.openxmlformats.org/officeDocument/2006/relationships/slide" Target="slides/slide116.xml"/><Relationship Id="rId118" Type="http://schemas.openxmlformats.org/officeDocument/2006/relationships/slide" Target="slides/slide117.xml"/><Relationship Id="rId119" Type="http://schemas.openxmlformats.org/officeDocument/2006/relationships/slide" Target="slides/slide118.xml"/><Relationship Id="rId150" Type="http://schemas.openxmlformats.org/officeDocument/2006/relationships/slide" Target="slides/slide149.xml"/><Relationship Id="rId151" Type="http://schemas.openxmlformats.org/officeDocument/2006/relationships/slide" Target="slides/slide150.xml"/><Relationship Id="rId152" Type="http://schemas.openxmlformats.org/officeDocument/2006/relationships/slide" Target="slides/slide15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53" Type="http://schemas.openxmlformats.org/officeDocument/2006/relationships/slide" Target="slides/slide152.xml"/><Relationship Id="rId154" Type="http://schemas.openxmlformats.org/officeDocument/2006/relationships/slide" Target="slides/slide153.xml"/><Relationship Id="rId155" Type="http://schemas.openxmlformats.org/officeDocument/2006/relationships/slide" Target="slides/slide154.xml"/><Relationship Id="rId156" Type="http://schemas.openxmlformats.org/officeDocument/2006/relationships/slide" Target="slides/slide155.xml"/><Relationship Id="rId157" Type="http://schemas.openxmlformats.org/officeDocument/2006/relationships/notesMaster" Target="notesMasters/notesMaster1.xml"/><Relationship Id="rId158" Type="http://schemas.openxmlformats.org/officeDocument/2006/relationships/handoutMaster" Target="handoutMasters/handoutMaster1.xml"/><Relationship Id="rId159" Type="http://schemas.openxmlformats.org/officeDocument/2006/relationships/printerSettings" Target="printerSettings/printerSettings1.bin"/><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120" Type="http://schemas.openxmlformats.org/officeDocument/2006/relationships/slide" Target="slides/slide119.xml"/><Relationship Id="rId121" Type="http://schemas.openxmlformats.org/officeDocument/2006/relationships/slide" Target="slides/slide120.xml"/><Relationship Id="rId122" Type="http://schemas.openxmlformats.org/officeDocument/2006/relationships/slide" Target="slides/slide121.xml"/><Relationship Id="rId123" Type="http://schemas.openxmlformats.org/officeDocument/2006/relationships/slide" Target="slides/slide122.xml"/><Relationship Id="rId124" Type="http://schemas.openxmlformats.org/officeDocument/2006/relationships/slide" Target="slides/slide123.xml"/><Relationship Id="rId125" Type="http://schemas.openxmlformats.org/officeDocument/2006/relationships/slide" Target="slides/slide124.xml"/><Relationship Id="rId126" Type="http://schemas.openxmlformats.org/officeDocument/2006/relationships/slide" Target="slides/slide125.xml"/><Relationship Id="rId127" Type="http://schemas.openxmlformats.org/officeDocument/2006/relationships/slide" Target="slides/slide126.xml"/><Relationship Id="rId128" Type="http://schemas.openxmlformats.org/officeDocument/2006/relationships/slide" Target="slides/slide127.xml"/><Relationship Id="rId129" Type="http://schemas.openxmlformats.org/officeDocument/2006/relationships/slide" Target="slides/slide128.xml"/><Relationship Id="rId160" Type="http://schemas.openxmlformats.org/officeDocument/2006/relationships/presProps" Target="presProps.xml"/><Relationship Id="rId161" Type="http://schemas.openxmlformats.org/officeDocument/2006/relationships/viewProps" Target="viewProps.xml"/><Relationship Id="rId162" Type="http://schemas.openxmlformats.org/officeDocument/2006/relationships/theme" Target="theme/theme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63" Type="http://schemas.openxmlformats.org/officeDocument/2006/relationships/tableStyles" Target="tableStyle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30" Type="http://schemas.openxmlformats.org/officeDocument/2006/relationships/slide" Target="slides/slide129.xml"/><Relationship Id="rId131" Type="http://schemas.openxmlformats.org/officeDocument/2006/relationships/slide" Target="slides/slide130.xml"/><Relationship Id="rId132" Type="http://schemas.openxmlformats.org/officeDocument/2006/relationships/slide" Target="slides/slide131.xml"/><Relationship Id="rId133" Type="http://schemas.openxmlformats.org/officeDocument/2006/relationships/slide" Target="slides/slide132.xml"/><Relationship Id="rId134" Type="http://schemas.openxmlformats.org/officeDocument/2006/relationships/slide" Target="slides/slide133.xml"/><Relationship Id="rId135" Type="http://schemas.openxmlformats.org/officeDocument/2006/relationships/slide" Target="slides/slide134.xml"/><Relationship Id="rId136" Type="http://schemas.openxmlformats.org/officeDocument/2006/relationships/slide" Target="slides/slide135.xml"/><Relationship Id="rId137" Type="http://schemas.openxmlformats.org/officeDocument/2006/relationships/slide" Target="slides/slide136.xml"/><Relationship Id="rId138" Type="http://schemas.openxmlformats.org/officeDocument/2006/relationships/slide" Target="slides/slide137.xml"/><Relationship Id="rId139" Type="http://schemas.openxmlformats.org/officeDocument/2006/relationships/slide" Target="slides/slide13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100" Type="http://schemas.openxmlformats.org/officeDocument/2006/relationships/slide" Target="slides/slide99.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40" Type="http://schemas.openxmlformats.org/officeDocument/2006/relationships/slide" Target="slides/slide139.xml"/><Relationship Id="rId141" Type="http://schemas.openxmlformats.org/officeDocument/2006/relationships/slide" Target="slides/slide14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a:latin typeface="Arial" charset="0"/>
                <a:ea typeface="ＭＳ Ｐゴシック" charset="-128"/>
                <a:cs typeface="ＭＳ Ｐゴシック" charset="-128"/>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Arial" charset="0"/>
                <a:ea typeface="ＭＳ Ｐゴシック" charset="-128"/>
                <a:cs typeface="ＭＳ Ｐゴシック" charset="-128"/>
              </a:defRPr>
            </a:lvl1pPr>
          </a:lstStyle>
          <a:p>
            <a:pPr>
              <a:defRPr/>
            </a:pPr>
            <a:fld id="{CDE5DC52-0138-0C45-A0CF-FCFA9A49E6B7}" type="datetime1">
              <a:rPr lang="en-US"/>
              <a:pPr>
                <a:defRPr/>
              </a:pPr>
              <a:t>8/20/13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a:latin typeface="Arial" charset="0"/>
                <a:ea typeface="ＭＳ Ｐゴシック" charset="-128"/>
                <a:cs typeface="ＭＳ Ｐゴシック" charset="-128"/>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Arial" charset="0"/>
                <a:ea typeface="ＭＳ Ｐゴシック" charset="-128"/>
                <a:cs typeface="ＭＳ Ｐゴシック" charset="-128"/>
              </a:defRPr>
            </a:lvl1pPr>
          </a:lstStyle>
          <a:p>
            <a:pPr>
              <a:defRPr/>
            </a:pPr>
            <a:fld id="{2B06D5E6-7735-D24A-B9AF-B1BEF9CA9975}" type="slidenum">
              <a:rPr lang="en-US"/>
              <a:pPr>
                <a:defRPr/>
              </a:pPr>
              <a:t>‹#›</a:t>
            </a:fld>
            <a:endParaRPr lang="en-US"/>
          </a:p>
        </p:txBody>
      </p:sp>
    </p:spTree>
    <p:extLst>
      <p:ext uri="{BB962C8B-B14F-4D97-AF65-F5344CB8AC3E}">
        <p14:creationId xmlns:p14="http://schemas.microsoft.com/office/powerpoint/2010/main" val="39850832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a:latin typeface="Arial" charset="0"/>
                <a:ea typeface="ＭＳ Ｐゴシック" charset="-128"/>
                <a:cs typeface="ＭＳ Ｐゴシック" charset="-128"/>
              </a:defRPr>
            </a:lvl1pPr>
          </a:lstStyle>
          <a:p>
            <a:pPr>
              <a:defRPr/>
            </a:pPr>
            <a:endParaRPr lang="en-US"/>
          </a:p>
        </p:txBody>
      </p:sp>
      <p:sp>
        <p:nvSpPr>
          <p:cNvPr id="5123" name="Rectangle 3"/>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a:latin typeface="Arial" charset="0"/>
                <a:ea typeface="ＭＳ Ｐゴシック" charset="-128"/>
                <a:cs typeface="ＭＳ Ｐゴシック" charset="-128"/>
              </a:defRPr>
            </a:lvl1pPr>
          </a:lstStyle>
          <a:p>
            <a:pPr>
              <a:defRPr/>
            </a:pPr>
            <a:endParaRPr lang="en-US"/>
          </a:p>
        </p:txBody>
      </p:sp>
      <p:sp>
        <p:nvSpPr>
          <p:cNvPr id="614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5125"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126"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a:latin typeface="Arial" charset="0"/>
                <a:ea typeface="ＭＳ Ｐゴシック" charset="-128"/>
                <a:cs typeface="ＭＳ Ｐゴシック" charset="-128"/>
              </a:defRPr>
            </a:lvl1pPr>
          </a:lstStyle>
          <a:p>
            <a:pPr>
              <a:defRPr/>
            </a:pPr>
            <a:endParaRPr lang="en-US"/>
          </a:p>
        </p:txBody>
      </p:sp>
      <p:sp>
        <p:nvSpPr>
          <p:cNvPr id="5127"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a:latin typeface="Arial" charset="0"/>
                <a:ea typeface="ＭＳ Ｐゴシック" charset="-128"/>
                <a:cs typeface="ＭＳ Ｐゴシック" charset="-128"/>
              </a:defRPr>
            </a:lvl1pPr>
          </a:lstStyle>
          <a:p>
            <a:pPr>
              <a:defRPr/>
            </a:pPr>
            <a:fld id="{A75C3094-C0EC-7543-8ADD-5E814E776C90}" type="slidenum">
              <a:rPr lang="en-US"/>
              <a:pPr>
                <a:defRPr/>
              </a:pPr>
              <a:t>‹#›</a:t>
            </a:fld>
            <a:endParaRPr lang="en-US"/>
          </a:p>
        </p:txBody>
      </p:sp>
    </p:spTree>
    <p:extLst>
      <p:ext uri="{BB962C8B-B14F-4D97-AF65-F5344CB8AC3E}">
        <p14:creationId xmlns:p14="http://schemas.microsoft.com/office/powerpoint/2010/main" val="281691732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52" charset="0"/>
        <a:ea typeface="ＭＳ Ｐゴシック" pitchFamily="52" charset="-128"/>
        <a:cs typeface="ＭＳ Ｐゴシック" pitchFamily="52" charset="-128"/>
      </a:defRPr>
    </a:lvl1pPr>
    <a:lvl2pPr marL="457200" algn="l" rtl="0" eaLnBrk="0" fontAlgn="base" hangingPunct="0">
      <a:spcBef>
        <a:spcPct val="30000"/>
      </a:spcBef>
      <a:spcAft>
        <a:spcPct val="0"/>
      </a:spcAft>
      <a:defRPr sz="1200" kern="1200">
        <a:solidFill>
          <a:schemeClr val="tx1"/>
        </a:solidFill>
        <a:latin typeface="Arial" pitchFamily="52" charset="0"/>
        <a:ea typeface="ＭＳ Ｐゴシック" pitchFamily="52" charset="-128"/>
        <a:cs typeface="+mn-cs"/>
      </a:defRPr>
    </a:lvl2pPr>
    <a:lvl3pPr marL="914400" algn="l" rtl="0" eaLnBrk="0" fontAlgn="base" hangingPunct="0">
      <a:spcBef>
        <a:spcPct val="30000"/>
      </a:spcBef>
      <a:spcAft>
        <a:spcPct val="0"/>
      </a:spcAft>
      <a:defRPr sz="1200" kern="1200">
        <a:solidFill>
          <a:schemeClr val="tx1"/>
        </a:solidFill>
        <a:latin typeface="Arial" pitchFamily="52" charset="0"/>
        <a:ea typeface="ＭＳ Ｐゴシック" pitchFamily="52" charset="-128"/>
        <a:cs typeface="+mn-cs"/>
      </a:defRPr>
    </a:lvl3pPr>
    <a:lvl4pPr marL="1371600" algn="l" rtl="0" eaLnBrk="0" fontAlgn="base" hangingPunct="0">
      <a:spcBef>
        <a:spcPct val="30000"/>
      </a:spcBef>
      <a:spcAft>
        <a:spcPct val="0"/>
      </a:spcAft>
      <a:defRPr sz="1200" kern="1200">
        <a:solidFill>
          <a:schemeClr val="tx1"/>
        </a:solidFill>
        <a:latin typeface="Arial" pitchFamily="52" charset="0"/>
        <a:ea typeface="ＭＳ Ｐゴシック" pitchFamily="52" charset="-128"/>
        <a:cs typeface="+mn-cs"/>
      </a:defRPr>
    </a:lvl4pPr>
    <a:lvl5pPr marL="1828800" algn="l" rtl="0" eaLnBrk="0" fontAlgn="base" hangingPunct="0">
      <a:spcBef>
        <a:spcPct val="30000"/>
      </a:spcBef>
      <a:spcAft>
        <a:spcPct val="0"/>
      </a:spcAft>
      <a:defRPr sz="1200" kern="1200">
        <a:solidFill>
          <a:schemeClr val="tx1"/>
        </a:solidFill>
        <a:latin typeface="Arial" pitchFamily="52" charset="0"/>
        <a:ea typeface="ＭＳ Ｐゴシック" pitchFamily="52"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7" name="TextBox 16"/>
          <p:cNvSpPr txBox="1"/>
          <p:nvPr userDrawn="1"/>
        </p:nvSpPr>
        <p:spPr>
          <a:xfrm>
            <a:off x="2628900" y="6519446"/>
            <a:ext cx="3886200" cy="338554"/>
          </a:xfrm>
          <a:prstGeom prst="rect">
            <a:avLst/>
          </a:prstGeom>
          <a:noFill/>
        </p:spPr>
        <p:txBody>
          <a:bodyPr wrap="square" rtlCol="0">
            <a:spAutoFit/>
          </a:bodyPr>
          <a:lstStyle/>
          <a:p>
            <a:pPr marL="0" marR="0" indent="0" algn="ctr" defTabSz="914400" rtl="0" eaLnBrk="0" fontAlgn="base" latinLnBrk="0" hangingPunct="0">
              <a:lnSpc>
                <a:spcPct val="100000"/>
              </a:lnSpc>
              <a:spcBef>
                <a:spcPct val="0"/>
              </a:spcBef>
              <a:spcAft>
                <a:spcPct val="0"/>
              </a:spcAft>
              <a:buClrTx/>
              <a:buSzTx/>
              <a:buFontTx/>
              <a:buNone/>
              <a:tabLst/>
              <a:defRPr/>
            </a:pPr>
            <a:r>
              <a:rPr lang="en-US" sz="1600" b="1" dirty="0" smtClean="0"/>
              <a:t>ECSITE’13 </a:t>
            </a:r>
            <a:r>
              <a:rPr lang="en-US" sz="1600" b="1" dirty="0" smtClean="0">
                <a:latin typeface="Wingdings"/>
                <a:ea typeface="Wingdings"/>
                <a:cs typeface="Wingdings"/>
                <a:sym typeface="Wingdings"/>
              </a:rPr>
              <a:t></a:t>
            </a:r>
            <a:r>
              <a:rPr lang="en-US" sz="1600" b="1" baseline="0" dirty="0" smtClean="0">
                <a:latin typeface="Arial" charset="0"/>
                <a:ea typeface="ＭＳ Ｐゴシック" charset="-128"/>
                <a:cs typeface="ＭＳ Ｐゴシック" charset="-128"/>
                <a:sym typeface="Wingdings"/>
              </a:rPr>
              <a:t> </a:t>
            </a:r>
            <a:r>
              <a:rPr lang="en-US" sz="1600" b="1" dirty="0" smtClean="0"/>
              <a:t>SDSC</a:t>
            </a:r>
            <a:endParaRPr lang="en-US" sz="1600" b="1" dirty="0"/>
          </a:p>
        </p:txBody>
      </p:sp>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pic>
        <p:nvPicPr>
          <p:cNvPr id="15" name="Picture 14" descr="NSF_logo_hires.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6248400"/>
            <a:ext cx="609600" cy="609600"/>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7" name="TextBox 16"/>
          <p:cNvSpPr txBox="1"/>
          <p:nvPr userDrawn="1"/>
        </p:nvSpPr>
        <p:spPr>
          <a:xfrm>
            <a:off x="2628900" y="6519446"/>
            <a:ext cx="3886200" cy="338554"/>
          </a:xfrm>
          <a:prstGeom prst="rect">
            <a:avLst/>
          </a:prstGeom>
          <a:noFill/>
        </p:spPr>
        <p:txBody>
          <a:bodyPr wrap="square" rtlCol="0">
            <a:spAutoFit/>
          </a:bodyPr>
          <a:lstStyle/>
          <a:p>
            <a:pPr marL="0" marR="0" indent="0" algn="ctr" defTabSz="914400" rtl="0" eaLnBrk="0" fontAlgn="base" latinLnBrk="0" hangingPunct="0">
              <a:lnSpc>
                <a:spcPct val="100000"/>
              </a:lnSpc>
              <a:spcBef>
                <a:spcPct val="0"/>
              </a:spcBef>
              <a:spcAft>
                <a:spcPct val="0"/>
              </a:spcAft>
              <a:buClrTx/>
              <a:buSzTx/>
              <a:buFontTx/>
              <a:buNone/>
              <a:tabLst/>
              <a:defRPr/>
            </a:pPr>
            <a:r>
              <a:rPr lang="en-US" sz="1600" b="1" dirty="0" smtClean="0"/>
              <a:t>ECSITE’13 </a:t>
            </a:r>
            <a:r>
              <a:rPr lang="en-US" sz="1600" b="1" dirty="0" smtClean="0">
                <a:latin typeface="Wingdings"/>
                <a:ea typeface="Wingdings"/>
                <a:cs typeface="Wingdings"/>
                <a:sym typeface="Wingdings"/>
              </a:rPr>
              <a:t></a:t>
            </a:r>
            <a:r>
              <a:rPr lang="en-US" sz="1600" b="1" baseline="0" dirty="0" smtClean="0">
                <a:latin typeface="Arial" charset="0"/>
                <a:ea typeface="ＭＳ Ｐゴシック" charset="-128"/>
                <a:cs typeface="ＭＳ Ｐゴシック" charset="-128"/>
                <a:sym typeface="Wingdings"/>
              </a:rPr>
              <a:t> </a:t>
            </a:r>
            <a:r>
              <a:rPr lang="en-US" sz="1600" b="1" dirty="0" smtClean="0"/>
              <a:t>SDSC</a:t>
            </a:r>
            <a:endParaRPr lang="en-US" sz="1600" b="1" dirty="0"/>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ln>
            <a:noFill/>
          </a:ln>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pic>
        <p:nvPicPr>
          <p:cNvPr id="15" name="Picture 14" descr="NSF_logo_hires.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6248400"/>
            <a:ext cx="609600" cy="60960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13" name="Picture 12" descr="NSF_logo_hires.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6248400"/>
            <a:ext cx="609600" cy="609600"/>
          </a:xfrm>
          <a:prstGeom prst="rect">
            <a:avLst/>
          </a:prstGeom>
        </p:spPr>
      </p:pic>
      <p:sp>
        <p:nvSpPr>
          <p:cNvPr id="15" name="TextBox 14"/>
          <p:cNvSpPr txBox="1"/>
          <p:nvPr userDrawn="1"/>
        </p:nvSpPr>
        <p:spPr>
          <a:xfrm>
            <a:off x="2628900" y="6519446"/>
            <a:ext cx="3886200" cy="338554"/>
          </a:xfrm>
          <a:prstGeom prst="rect">
            <a:avLst/>
          </a:prstGeom>
          <a:noFill/>
        </p:spPr>
        <p:txBody>
          <a:bodyPr wrap="square" rtlCol="0">
            <a:spAutoFit/>
          </a:bodyPr>
          <a:lstStyle/>
          <a:p>
            <a:pPr marL="0" marR="0" indent="0" algn="ctr" defTabSz="914400" rtl="0" eaLnBrk="0" fontAlgn="base" latinLnBrk="0" hangingPunct="0">
              <a:lnSpc>
                <a:spcPct val="100000"/>
              </a:lnSpc>
              <a:spcBef>
                <a:spcPct val="0"/>
              </a:spcBef>
              <a:spcAft>
                <a:spcPct val="0"/>
              </a:spcAft>
              <a:buClrTx/>
              <a:buSzTx/>
              <a:buFontTx/>
              <a:buNone/>
              <a:tabLst/>
              <a:defRPr/>
            </a:pPr>
            <a:r>
              <a:rPr lang="en-US" sz="1600" b="1" dirty="0" smtClean="0"/>
              <a:t>ECSITE’13 </a:t>
            </a:r>
            <a:r>
              <a:rPr lang="en-US" sz="1600" b="1" dirty="0" smtClean="0">
                <a:latin typeface="Wingdings"/>
                <a:ea typeface="Wingdings"/>
                <a:cs typeface="Wingdings"/>
                <a:sym typeface="Wingdings"/>
              </a:rPr>
              <a:t></a:t>
            </a:r>
            <a:r>
              <a:rPr lang="en-US" sz="1600" b="1" baseline="0" dirty="0" smtClean="0">
                <a:latin typeface="Arial" charset="0"/>
                <a:ea typeface="ＭＳ Ｐゴシック" charset="-128"/>
                <a:cs typeface="ＭＳ Ｐゴシック" charset="-128"/>
                <a:sym typeface="Wingdings"/>
              </a:rPr>
              <a:t> </a:t>
            </a:r>
            <a:r>
              <a:rPr lang="en-US" sz="1600" b="1" dirty="0" smtClean="0"/>
              <a:t>SDSC</a:t>
            </a:r>
            <a:endParaRPr lang="en-US" sz="1600" b="1"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612125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theme" Target="../theme/theme1.xml"/><Relationship Id="rId6" Type="http://schemas.openxmlformats.org/officeDocument/2006/relationships/image" Target="../media/image1.png"/><Relationship Id="rId7" Type="http://schemas.openxmlformats.org/officeDocument/2006/relationships/image" Target="../media/image2.jpeg"/><Relationship Id="rId8" Type="http://schemas.openxmlformats.org/officeDocument/2006/relationships/image" Target="../media/image3.jpe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6">
            <a:alphaModFix amt="57000"/>
          </a:blip>
          <a:srcRect/>
          <a:tile tx="0" ty="0" sx="100000" sy="100000" flip="none" algn="tl"/>
        </a:blipFill>
        <a:effectLst/>
      </p:bgPr>
    </p:bg>
    <p:spTree>
      <p:nvGrpSpPr>
        <p:cNvPr id="1" name=""/>
        <p:cNvGrpSpPr/>
        <p:nvPr/>
      </p:nvGrpSpPr>
      <p:grpSpPr>
        <a:xfrm>
          <a:off x="0" y="0"/>
          <a:ext cx="0" cy="0"/>
          <a:chOff x="0" y="0"/>
          <a:chExt cx="0" cy="0"/>
        </a:xfrm>
      </p:grpSpPr>
      <p:sp>
        <p:nvSpPr>
          <p:cNvPr id="5" name="TextBox 4"/>
          <p:cNvSpPr txBox="1"/>
          <p:nvPr userDrawn="1"/>
        </p:nvSpPr>
        <p:spPr>
          <a:xfrm>
            <a:off x="2628900" y="6519446"/>
            <a:ext cx="3886200" cy="338554"/>
          </a:xfrm>
          <a:prstGeom prst="rect">
            <a:avLst/>
          </a:prstGeom>
          <a:noFill/>
        </p:spPr>
        <p:txBody>
          <a:bodyPr wrap="square" rtlCol="0">
            <a:spAutoFit/>
          </a:bodyPr>
          <a:lstStyle/>
          <a:p>
            <a:pPr marL="0" marR="0" indent="0" algn="ctr" defTabSz="914400" rtl="0" eaLnBrk="0" fontAlgn="base" latinLnBrk="0" hangingPunct="0">
              <a:lnSpc>
                <a:spcPct val="100000"/>
              </a:lnSpc>
              <a:spcBef>
                <a:spcPct val="0"/>
              </a:spcBef>
              <a:spcAft>
                <a:spcPct val="0"/>
              </a:spcAft>
              <a:buClrTx/>
              <a:buSzTx/>
              <a:buFontTx/>
              <a:buNone/>
              <a:tabLst/>
              <a:defRPr/>
            </a:pPr>
            <a:r>
              <a:rPr lang="en-US" sz="1600" b="1" dirty="0" smtClean="0"/>
              <a:t>ECSITE’13 </a:t>
            </a:r>
            <a:r>
              <a:rPr lang="en-US" sz="1600" b="1" dirty="0" smtClean="0">
                <a:latin typeface="Wingdings"/>
                <a:ea typeface="Wingdings"/>
                <a:cs typeface="Wingdings"/>
                <a:sym typeface="Wingdings"/>
              </a:rPr>
              <a:t></a:t>
            </a:r>
            <a:r>
              <a:rPr lang="en-US" sz="1600" b="1" baseline="0" dirty="0" smtClean="0">
                <a:latin typeface="Arial" charset="0"/>
                <a:ea typeface="ＭＳ Ｐゴシック" charset="-128"/>
                <a:cs typeface="ＭＳ Ｐゴシック" charset="-128"/>
                <a:sym typeface="Wingdings"/>
              </a:rPr>
              <a:t> </a:t>
            </a:r>
            <a:r>
              <a:rPr lang="en-US" sz="1600" b="1" dirty="0" smtClean="0"/>
              <a:t>SDSC</a:t>
            </a:r>
            <a:endParaRPr lang="en-US" sz="1600" b="1" dirty="0"/>
          </a:p>
        </p:txBody>
      </p:sp>
      <p:sp>
        <p:nvSpPr>
          <p:cNvPr id="1028"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9" name="Rectangle 3"/>
          <p:cNvSpPr>
            <a:spLocks noGrp="1" noChangeArrowheads="1"/>
          </p:cNvSpPr>
          <p:nvPr>
            <p:ph type="body" idx="1"/>
          </p:nvPr>
        </p:nvSpPr>
        <p:spPr bwMode="auto">
          <a:xfrm>
            <a:off x="762000" y="2743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2" name="Picture 1" descr="NSF_logo_hires.jpg"/>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0" y="6248400"/>
            <a:ext cx="609600" cy="609600"/>
          </a:xfrm>
          <a:prstGeom prst="rect">
            <a:avLst/>
          </a:prstGeom>
        </p:spPr>
      </p:pic>
      <p:pic>
        <p:nvPicPr>
          <p:cNvPr id="4" name="Picture 3" descr="NCAR_logo_hires.jpg"/>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8564880" y="6400800"/>
            <a:ext cx="579119" cy="445476"/>
          </a:xfrm>
          <a:prstGeom prst="rect">
            <a:avLst/>
          </a:prstGeom>
        </p:spPr>
      </p:pic>
    </p:spTree>
  </p:cSld>
  <p:clrMap bg1="lt1" tx1="dk1" bg2="lt2" tx2="dk2" accent1="accent1" accent2="accent2" accent3="accent3" accent4="accent4" accent5="accent5" accent6="accent6" hlink="hlink" folHlink="folHlink"/>
  <p:sldLayoutIdLst>
    <p:sldLayoutId id="2147483918" r:id="rId1"/>
    <p:sldLayoutId id="2147483919" r:id="rId2"/>
    <p:sldLayoutId id="2147483920" r:id="rId3"/>
    <p:sldLayoutId id="2147483921" r:id="rId4"/>
  </p:sldLayoutIdLst>
  <p:timing>
    <p:tnLst>
      <p:par>
        <p:cTn xmlns:p14="http://schemas.microsoft.com/office/powerpoint/2010/main" id="1" dur="indefinite" restart="never" nodeType="tmRoot"/>
      </p:par>
    </p:tnLst>
  </p:timing>
  <p:hf sldNum="0" hdr="0" dt="0"/>
  <p:txStyles>
    <p:titleStyle>
      <a:lvl1pPr algn="ctr" rtl="0" eaLnBrk="0" fontAlgn="base" hangingPunct="0">
        <a:spcBef>
          <a:spcPct val="0"/>
        </a:spcBef>
        <a:spcAft>
          <a:spcPct val="0"/>
        </a:spcAft>
        <a:defRPr sz="4400">
          <a:solidFill>
            <a:srgbClr val="000090"/>
          </a:solidFill>
          <a:latin typeface="Arial" pitchFamily="-112" charset="0"/>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52" charset="0"/>
          <a:ea typeface="ＭＳ Ｐゴシック" pitchFamily="52" charset="-128"/>
          <a:cs typeface="ＭＳ Ｐゴシック" pitchFamily="52" charset="-128"/>
        </a:defRPr>
      </a:lvl2pPr>
      <a:lvl3pPr algn="ctr" rtl="0" eaLnBrk="0" fontAlgn="base" hangingPunct="0">
        <a:spcBef>
          <a:spcPct val="0"/>
        </a:spcBef>
        <a:spcAft>
          <a:spcPct val="0"/>
        </a:spcAft>
        <a:defRPr sz="4400">
          <a:solidFill>
            <a:schemeClr val="tx2"/>
          </a:solidFill>
          <a:latin typeface="Arial" pitchFamily="52" charset="0"/>
          <a:ea typeface="ＭＳ Ｐゴシック" pitchFamily="52" charset="-128"/>
          <a:cs typeface="ＭＳ Ｐゴシック" pitchFamily="52" charset="-128"/>
        </a:defRPr>
      </a:lvl3pPr>
      <a:lvl4pPr algn="ctr" rtl="0" eaLnBrk="0" fontAlgn="base" hangingPunct="0">
        <a:spcBef>
          <a:spcPct val="0"/>
        </a:spcBef>
        <a:spcAft>
          <a:spcPct val="0"/>
        </a:spcAft>
        <a:defRPr sz="4400">
          <a:solidFill>
            <a:schemeClr val="tx2"/>
          </a:solidFill>
          <a:latin typeface="Arial" pitchFamily="52" charset="0"/>
          <a:ea typeface="ＭＳ Ｐゴシック" pitchFamily="52" charset="-128"/>
          <a:cs typeface="ＭＳ Ｐゴシック" pitchFamily="52" charset="-128"/>
        </a:defRPr>
      </a:lvl4pPr>
      <a:lvl5pPr algn="ctr" rtl="0" eaLnBrk="0" fontAlgn="base" hangingPunct="0">
        <a:spcBef>
          <a:spcPct val="0"/>
        </a:spcBef>
        <a:spcAft>
          <a:spcPct val="0"/>
        </a:spcAft>
        <a:defRPr sz="4400">
          <a:solidFill>
            <a:schemeClr val="tx2"/>
          </a:solidFill>
          <a:latin typeface="Arial" pitchFamily="52" charset="0"/>
          <a:ea typeface="ＭＳ Ｐゴシック" pitchFamily="52" charset="-128"/>
          <a:cs typeface="ＭＳ Ｐゴシック" pitchFamily="52" charset="-128"/>
        </a:defRPr>
      </a:lvl5pPr>
      <a:lvl6pPr marL="457200" algn="ctr" rtl="0" fontAlgn="base">
        <a:spcBef>
          <a:spcPct val="0"/>
        </a:spcBef>
        <a:spcAft>
          <a:spcPct val="0"/>
        </a:spcAft>
        <a:defRPr sz="4400">
          <a:solidFill>
            <a:schemeClr val="tx2"/>
          </a:solidFill>
          <a:latin typeface="Arial" pitchFamily="52" charset="0"/>
          <a:ea typeface="ＭＳ Ｐゴシック" pitchFamily="52" charset="-128"/>
          <a:cs typeface="ＭＳ Ｐゴシック" pitchFamily="52" charset="-128"/>
        </a:defRPr>
      </a:lvl6pPr>
      <a:lvl7pPr marL="914400" algn="ctr" rtl="0" fontAlgn="base">
        <a:spcBef>
          <a:spcPct val="0"/>
        </a:spcBef>
        <a:spcAft>
          <a:spcPct val="0"/>
        </a:spcAft>
        <a:defRPr sz="4400">
          <a:solidFill>
            <a:schemeClr val="tx2"/>
          </a:solidFill>
          <a:latin typeface="Arial" pitchFamily="52" charset="0"/>
          <a:ea typeface="ＭＳ Ｐゴシック" pitchFamily="52" charset="-128"/>
          <a:cs typeface="ＭＳ Ｐゴシック" pitchFamily="52" charset="-128"/>
        </a:defRPr>
      </a:lvl7pPr>
      <a:lvl8pPr marL="1371600" algn="ctr" rtl="0" fontAlgn="base">
        <a:spcBef>
          <a:spcPct val="0"/>
        </a:spcBef>
        <a:spcAft>
          <a:spcPct val="0"/>
        </a:spcAft>
        <a:defRPr sz="4400">
          <a:solidFill>
            <a:schemeClr val="tx2"/>
          </a:solidFill>
          <a:latin typeface="Arial" pitchFamily="52" charset="0"/>
          <a:ea typeface="ＭＳ Ｐゴシック" pitchFamily="52" charset="-128"/>
          <a:cs typeface="ＭＳ Ｐゴシック" pitchFamily="52" charset="-128"/>
        </a:defRPr>
      </a:lvl8pPr>
      <a:lvl9pPr marL="1828800" algn="ctr" rtl="0" fontAlgn="base">
        <a:spcBef>
          <a:spcPct val="0"/>
        </a:spcBef>
        <a:spcAft>
          <a:spcPct val="0"/>
        </a:spcAft>
        <a:defRPr sz="4400">
          <a:solidFill>
            <a:schemeClr val="tx2"/>
          </a:solidFill>
          <a:latin typeface="Arial" pitchFamily="52" charset="0"/>
          <a:ea typeface="ＭＳ Ｐゴシック" pitchFamily="52" charset="-128"/>
          <a:cs typeface="ＭＳ Ｐゴシック" pitchFamily="52" charset="-128"/>
        </a:defRPr>
      </a:lvl9pPr>
    </p:titleStyle>
    <p:bodyStyle>
      <a:lvl1pPr marL="342900" indent="-342900" algn="l" rtl="0" eaLnBrk="0" fontAlgn="base" hangingPunct="0">
        <a:spcBef>
          <a:spcPct val="20000"/>
        </a:spcBef>
        <a:spcAft>
          <a:spcPct val="0"/>
        </a:spcAft>
        <a:buChar char="•"/>
        <a:defRPr sz="3200">
          <a:solidFill>
            <a:schemeClr val="tx1"/>
          </a:solidFill>
          <a:latin typeface="Arial" pitchFamily="-112" charset="0"/>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Arial" pitchFamily="-112" charset="0"/>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Arial" pitchFamily="-112" charset="0"/>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Arial" pitchFamily="-112" charset="0"/>
          <a:ea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Arial" pitchFamily="-112" charset="0"/>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6.jpeg"/><Relationship Id="rId5"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image" Target="../media/image4.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themeOverride" Target="../theme/themeOverride8.xml"/><Relationship Id="rId2" Type="http://schemas.openxmlformats.org/officeDocument/2006/relationships/slideLayout" Target="../slideLayouts/slideLayout3.xml"/><Relationship Id="rId3" Type="http://schemas.openxmlformats.org/officeDocument/2006/relationships/image" Target="../media/image106.png"/></Relationships>
</file>

<file path=ppt/slides/_rels/slide101.xml.rels><?xml version="1.0" encoding="UTF-8" standalone="yes"?>
<Relationships xmlns="http://schemas.openxmlformats.org/package/2006/relationships"><Relationship Id="rId1" Type="http://schemas.openxmlformats.org/officeDocument/2006/relationships/themeOverride" Target="../theme/themeOverride9.xml"/><Relationship Id="rId2" Type="http://schemas.openxmlformats.org/officeDocument/2006/relationships/slideLayout" Target="../slideLayouts/slideLayout3.xml"/><Relationship Id="rId3" Type="http://schemas.openxmlformats.org/officeDocument/2006/relationships/image" Target="../media/image107.png"/></Relationships>
</file>

<file path=ppt/slides/_rels/slide102.xml.rels><?xml version="1.0" encoding="UTF-8" standalone="yes"?>
<Relationships xmlns="http://schemas.openxmlformats.org/package/2006/relationships"><Relationship Id="rId1" Type="http://schemas.openxmlformats.org/officeDocument/2006/relationships/themeOverride" Target="../theme/themeOverride10.xml"/><Relationship Id="rId2" Type="http://schemas.openxmlformats.org/officeDocument/2006/relationships/slideLayout" Target="../slideLayouts/slideLayout3.xml"/><Relationship Id="rId3" Type="http://schemas.openxmlformats.org/officeDocument/2006/relationships/image" Target="../media/image108.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1" Type="http://schemas.openxmlformats.org/officeDocument/2006/relationships/themeOverride" Target="../theme/themeOverride11.xml"/><Relationship Id="rId2" Type="http://schemas.openxmlformats.org/officeDocument/2006/relationships/slideLayout" Target="../slideLayouts/slideLayout3.xml"/><Relationship Id="rId3" Type="http://schemas.openxmlformats.org/officeDocument/2006/relationships/image" Target="../media/image109.png"/></Relationships>
</file>

<file path=ppt/slides/_rels/slide105.xml.rels><?xml version="1.0" encoding="UTF-8" standalone="yes"?>
<Relationships xmlns="http://schemas.openxmlformats.org/package/2006/relationships"><Relationship Id="rId1" Type="http://schemas.openxmlformats.org/officeDocument/2006/relationships/themeOverride" Target="../theme/themeOverride12.xml"/><Relationship Id="rId2" Type="http://schemas.openxmlformats.org/officeDocument/2006/relationships/slideLayout" Target="../slideLayouts/slideLayout3.xml"/><Relationship Id="rId3" Type="http://schemas.openxmlformats.org/officeDocument/2006/relationships/image" Target="../media/image110.pn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11.pn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12.png"/></Relationships>
</file>

<file path=ppt/slides/_rels/slide108.xml.rels><?xml version="1.0" encoding="UTF-8" standalone="yes"?>
<Relationships xmlns="http://schemas.openxmlformats.org/package/2006/relationships"><Relationship Id="rId1" Type="http://schemas.openxmlformats.org/officeDocument/2006/relationships/themeOverride" Target="../theme/themeOverride13.xml"/><Relationship Id="rId2" Type="http://schemas.openxmlformats.org/officeDocument/2006/relationships/slideLayout" Target="../slideLayouts/slideLayout3.xml"/><Relationship Id="rId3" Type="http://schemas.openxmlformats.org/officeDocument/2006/relationships/image" Target="../media/image113.png"/></Relationships>
</file>

<file path=ppt/slides/_rels/slide109.xml.rels><?xml version="1.0" encoding="UTF-8" standalone="yes"?>
<Relationships xmlns="http://schemas.openxmlformats.org/package/2006/relationships"><Relationship Id="rId1" Type="http://schemas.openxmlformats.org/officeDocument/2006/relationships/themeOverride" Target="../theme/themeOverride14.xml"/><Relationship Id="rId2" Type="http://schemas.openxmlformats.org/officeDocument/2006/relationships/slideLayout" Target="../slideLayouts/slideLayout3.xml"/><Relationship Id="rId3" Type="http://schemas.openxmlformats.org/officeDocument/2006/relationships/image" Target="../media/image11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15.pn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16.png"/></Relationships>
</file>

<file path=ppt/slides/_rels/slide112.xml.rels><?xml version="1.0" encoding="UTF-8" standalone="yes"?>
<Relationships xmlns="http://schemas.openxmlformats.org/package/2006/relationships"><Relationship Id="rId1" Type="http://schemas.openxmlformats.org/officeDocument/2006/relationships/themeOverride" Target="../theme/themeOverride15.xml"/><Relationship Id="rId2" Type="http://schemas.openxmlformats.org/officeDocument/2006/relationships/slideLayout" Target="../slideLayouts/slideLayout3.xml"/><Relationship Id="rId3" Type="http://schemas.openxmlformats.org/officeDocument/2006/relationships/image" Target="../media/image117.png"/></Relationships>
</file>

<file path=ppt/slides/_rels/slide113.xml.rels><?xml version="1.0" encoding="UTF-8" standalone="yes"?>
<Relationships xmlns="http://schemas.openxmlformats.org/package/2006/relationships"><Relationship Id="rId1" Type="http://schemas.openxmlformats.org/officeDocument/2006/relationships/themeOverride" Target="../theme/themeOverride16.xml"/><Relationship Id="rId2" Type="http://schemas.openxmlformats.org/officeDocument/2006/relationships/slideLayout" Target="../slideLayouts/slideLayout3.xml"/><Relationship Id="rId3" Type="http://schemas.openxmlformats.org/officeDocument/2006/relationships/image" Target="../media/image118.png"/></Relationships>
</file>

<file path=ppt/slides/_rels/slide114.xml.rels><?xml version="1.0" encoding="UTF-8" standalone="yes"?>
<Relationships xmlns="http://schemas.openxmlformats.org/package/2006/relationships"><Relationship Id="rId1" Type="http://schemas.openxmlformats.org/officeDocument/2006/relationships/themeOverride" Target="../theme/themeOverride17.xml"/><Relationship Id="rId2" Type="http://schemas.openxmlformats.org/officeDocument/2006/relationships/slideLayout" Target="../slideLayouts/slideLayout3.xml"/><Relationship Id="rId3" Type="http://schemas.openxmlformats.org/officeDocument/2006/relationships/image" Target="../media/image119.png"/></Relationships>
</file>

<file path=ppt/slides/_rels/slide115.xml.rels><?xml version="1.0" encoding="UTF-8" standalone="yes"?>
<Relationships xmlns="http://schemas.openxmlformats.org/package/2006/relationships"><Relationship Id="rId1" Type="http://schemas.openxmlformats.org/officeDocument/2006/relationships/themeOverride" Target="../theme/themeOverride18.xml"/><Relationship Id="rId2" Type="http://schemas.openxmlformats.org/officeDocument/2006/relationships/slideLayout" Target="../slideLayouts/slideLayout3.xml"/><Relationship Id="rId3" Type="http://schemas.openxmlformats.org/officeDocument/2006/relationships/image" Target="../media/image120.png"/></Relationships>
</file>

<file path=ppt/slides/_rels/slide116.xml.rels><?xml version="1.0" encoding="UTF-8" standalone="yes"?>
<Relationships xmlns="http://schemas.openxmlformats.org/package/2006/relationships"><Relationship Id="rId1" Type="http://schemas.openxmlformats.org/officeDocument/2006/relationships/themeOverride" Target="../theme/themeOverride19.xml"/><Relationship Id="rId2" Type="http://schemas.openxmlformats.org/officeDocument/2006/relationships/slideLayout" Target="../slideLayouts/slideLayout3.xml"/><Relationship Id="rId3" Type="http://schemas.openxmlformats.org/officeDocument/2006/relationships/image" Target="../media/image121.jpeg"/></Relationships>
</file>

<file path=ppt/slides/_rels/slide117.xml.rels><?xml version="1.0" encoding="UTF-8" standalone="yes"?>
<Relationships xmlns="http://schemas.openxmlformats.org/package/2006/relationships"><Relationship Id="rId1" Type="http://schemas.openxmlformats.org/officeDocument/2006/relationships/themeOverride" Target="../theme/themeOverride20.xml"/><Relationship Id="rId2" Type="http://schemas.openxmlformats.org/officeDocument/2006/relationships/slideLayout" Target="../slideLayouts/slideLayout3.xml"/><Relationship Id="rId3" Type="http://schemas.openxmlformats.org/officeDocument/2006/relationships/image" Target="../media/image122.png"/></Relationships>
</file>

<file path=ppt/slides/_rels/slide118.xml.rels><?xml version="1.0" encoding="UTF-8" standalone="yes"?>
<Relationships xmlns="http://schemas.openxmlformats.org/package/2006/relationships"><Relationship Id="rId3" Type="http://schemas.openxmlformats.org/officeDocument/2006/relationships/image" Target="../media/image123.png"/><Relationship Id="rId4" Type="http://schemas.openxmlformats.org/officeDocument/2006/relationships/image" Target="../media/image124.png"/><Relationship Id="rId1" Type="http://schemas.openxmlformats.org/officeDocument/2006/relationships/themeOverride" Target="../theme/themeOverride21.xml"/><Relationship Id="rId2" Type="http://schemas.openxmlformats.org/officeDocument/2006/relationships/slideLayout" Target="../slideLayouts/slideLayout3.xml"/></Relationships>
</file>

<file path=ppt/slides/_rels/slide119.xml.rels><?xml version="1.0" encoding="UTF-8" standalone="yes"?>
<Relationships xmlns="http://schemas.openxmlformats.org/package/2006/relationships"><Relationship Id="rId1" Type="http://schemas.openxmlformats.org/officeDocument/2006/relationships/themeOverride" Target="../theme/themeOverride22.xml"/><Relationship Id="rId2" Type="http://schemas.openxmlformats.org/officeDocument/2006/relationships/slideLayout" Target="../slideLayouts/slideLayout3.xml"/><Relationship Id="rId3" Type="http://schemas.openxmlformats.org/officeDocument/2006/relationships/image" Target="../media/image12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themeOverride" Target="../theme/themeOverride23.xml"/><Relationship Id="rId2" Type="http://schemas.openxmlformats.org/officeDocument/2006/relationships/slideLayout" Target="../slideLayouts/slideLayout3.xml"/><Relationship Id="rId3" Type="http://schemas.openxmlformats.org/officeDocument/2006/relationships/image" Target="../media/image126.png"/></Relationships>
</file>

<file path=ppt/slides/_rels/slide121.xml.rels><?xml version="1.0" encoding="UTF-8" standalone="yes"?>
<Relationships xmlns="http://schemas.openxmlformats.org/package/2006/relationships"><Relationship Id="rId1" Type="http://schemas.openxmlformats.org/officeDocument/2006/relationships/themeOverride" Target="../theme/themeOverride24.xml"/><Relationship Id="rId2" Type="http://schemas.openxmlformats.org/officeDocument/2006/relationships/slideLayout" Target="../slideLayouts/slideLayout3.xml"/><Relationship Id="rId3" Type="http://schemas.openxmlformats.org/officeDocument/2006/relationships/image" Target="../media/image127.png"/></Relationships>
</file>

<file path=ppt/slides/_rels/slide122.xml.rels><?xml version="1.0" encoding="UTF-8" standalone="yes"?>
<Relationships xmlns="http://schemas.openxmlformats.org/package/2006/relationships"><Relationship Id="rId1" Type="http://schemas.openxmlformats.org/officeDocument/2006/relationships/themeOverride" Target="../theme/themeOverride25.xml"/><Relationship Id="rId2" Type="http://schemas.openxmlformats.org/officeDocument/2006/relationships/slideLayout" Target="../slideLayouts/slideLayout3.xml"/><Relationship Id="rId3" Type="http://schemas.openxmlformats.org/officeDocument/2006/relationships/image" Target="../media/image128.png"/></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29.png"/></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30.png"/><Relationship Id="rId3" Type="http://schemas.openxmlformats.org/officeDocument/2006/relationships/image" Target="../media/image131.png"/></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32.png"/></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32.png"/></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9.xml.rels><?xml version="1.0" encoding="UTF-8" standalone="yes"?>
<Relationships xmlns="http://schemas.openxmlformats.org/package/2006/relationships"><Relationship Id="rId3" Type="http://schemas.openxmlformats.org/officeDocument/2006/relationships/image" Target="../media/image133.jpeg"/><Relationship Id="rId4" Type="http://schemas.openxmlformats.org/officeDocument/2006/relationships/image" Target="../media/image134.png"/><Relationship Id="rId5" Type="http://schemas.openxmlformats.org/officeDocument/2006/relationships/image" Target="../media/image135.png"/><Relationship Id="rId6" Type="http://schemas.openxmlformats.org/officeDocument/2006/relationships/image" Target="../media/image136.png"/><Relationship Id="rId7" Type="http://schemas.openxmlformats.org/officeDocument/2006/relationships/image" Target="../media/image137.jpeg"/><Relationship Id="rId8" Type="http://schemas.openxmlformats.org/officeDocument/2006/relationships/image" Target="../media/image138.png"/><Relationship Id="rId9" Type="http://schemas.openxmlformats.org/officeDocument/2006/relationships/image" Target="../media/image139.png"/><Relationship Id="rId10" Type="http://schemas.openxmlformats.org/officeDocument/2006/relationships/image" Target="../media/image140.png"/><Relationship Id="rId1" Type="http://schemas.openxmlformats.org/officeDocument/2006/relationships/slideLayout" Target="../slideLayouts/slideLayout2.xml"/><Relationship Id="rId2" Type="http://schemas.openxmlformats.org/officeDocument/2006/relationships/image" Target="../media/image29.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0.xml.rels><?xml version="1.0" encoding="UTF-8" standalone="yes"?>
<Relationships xmlns="http://schemas.openxmlformats.org/package/2006/relationships"><Relationship Id="rId3" Type="http://schemas.openxmlformats.org/officeDocument/2006/relationships/image" Target="../media/image142.png"/><Relationship Id="rId4" Type="http://schemas.openxmlformats.org/officeDocument/2006/relationships/image" Target="../media/image143.png"/><Relationship Id="rId5" Type="http://schemas.openxmlformats.org/officeDocument/2006/relationships/image" Target="../media/image25.png"/><Relationship Id="rId6" Type="http://schemas.openxmlformats.org/officeDocument/2006/relationships/image" Target="../media/image144.jpeg"/><Relationship Id="rId7" Type="http://schemas.openxmlformats.org/officeDocument/2006/relationships/image" Target="../media/image145.png"/><Relationship Id="rId1" Type="http://schemas.openxmlformats.org/officeDocument/2006/relationships/slideLayout" Target="../slideLayouts/slideLayout1.xml"/><Relationship Id="rId2" Type="http://schemas.openxmlformats.org/officeDocument/2006/relationships/image" Target="../media/image141.png"/></Relationships>
</file>

<file path=ppt/slides/_rels/slide131.xml.rels><?xml version="1.0" encoding="UTF-8" standalone="yes"?>
<Relationships xmlns="http://schemas.openxmlformats.org/package/2006/relationships"><Relationship Id="rId3" Type="http://schemas.openxmlformats.org/officeDocument/2006/relationships/image" Target="../media/image147.png"/><Relationship Id="rId4" Type="http://schemas.openxmlformats.org/officeDocument/2006/relationships/image" Target="../media/image148.png"/><Relationship Id="rId1" Type="http://schemas.openxmlformats.org/officeDocument/2006/relationships/slideLayout" Target="../slideLayouts/slideLayout3.xml"/><Relationship Id="rId2" Type="http://schemas.openxmlformats.org/officeDocument/2006/relationships/image" Target="../media/image146.png"/></Relationships>
</file>

<file path=ppt/slides/_rels/slide132.xml.rels><?xml version="1.0" encoding="UTF-8" standalone="yes"?>
<Relationships xmlns="http://schemas.openxmlformats.org/package/2006/relationships"><Relationship Id="rId3" Type="http://schemas.openxmlformats.org/officeDocument/2006/relationships/image" Target="../media/image150.png"/><Relationship Id="rId4" Type="http://schemas.openxmlformats.org/officeDocument/2006/relationships/image" Target="../media/image151.jpeg"/><Relationship Id="rId5" Type="http://schemas.openxmlformats.org/officeDocument/2006/relationships/image" Target="../media/image152.png"/><Relationship Id="rId6" Type="http://schemas.openxmlformats.org/officeDocument/2006/relationships/image" Target="../media/image153.png"/><Relationship Id="rId7" Type="http://schemas.openxmlformats.org/officeDocument/2006/relationships/image" Target="../media/image154.png"/><Relationship Id="rId8" Type="http://schemas.openxmlformats.org/officeDocument/2006/relationships/hyperlink" Target="http://www.worldcat.org/search?q=au:Gr%C3%B8na%CC%8As,+Sigbj%C3%B8rn.&amp;qt=hot_author" TargetMode="External"/><Relationship Id="rId1" Type="http://schemas.openxmlformats.org/officeDocument/2006/relationships/slideLayout" Target="../slideLayouts/slideLayout3.xml"/><Relationship Id="rId2" Type="http://schemas.openxmlformats.org/officeDocument/2006/relationships/image" Target="../media/image149.png"/></Relationships>
</file>

<file path=ppt/slides/_rels/slide133.xml.rels><?xml version="1.0" encoding="UTF-8" standalone="yes"?>
<Relationships xmlns="http://schemas.openxmlformats.org/package/2006/relationships"><Relationship Id="rId3" Type="http://schemas.openxmlformats.org/officeDocument/2006/relationships/image" Target="../media/image156.jpeg"/><Relationship Id="rId4" Type="http://schemas.openxmlformats.org/officeDocument/2006/relationships/image" Target="../media/image149.png"/><Relationship Id="rId1" Type="http://schemas.openxmlformats.org/officeDocument/2006/relationships/slideLayout" Target="../slideLayouts/slideLayout3.xml"/><Relationship Id="rId2" Type="http://schemas.openxmlformats.org/officeDocument/2006/relationships/image" Target="../media/image155.jpeg"/></Relationships>
</file>

<file path=ppt/slides/_rels/slide134.xml.rels><?xml version="1.0" encoding="UTF-8" standalone="yes"?>
<Relationships xmlns="http://schemas.openxmlformats.org/package/2006/relationships"><Relationship Id="rId3" Type="http://schemas.openxmlformats.org/officeDocument/2006/relationships/image" Target="../media/image158.png"/><Relationship Id="rId4" Type="http://schemas.openxmlformats.org/officeDocument/2006/relationships/image" Target="../media/image159.png"/><Relationship Id="rId5" Type="http://schemas.openxmlformats.org/officeDocument/2006/relationships/image" Target="../media/image160.png"/><Relationship Id="rId6" Type="http://schemas.openxmlformats.org/officeDocument/2006/relationships/image" Target="../media/image161.png"/><Relationship Id="rId7" Type="http://schemas.openxmlformats.org/officeDocument/2006/relationships/image" Target="../media/image162.png"/><Relationship Id="rId8" Type="http://schemas.openxmlformats.org/officeDocument/2006/relationships/image" Target="../media/image163.png"/><Relationship Id="rId9" Type="http://schemas.openxmlformats.org/officeDocument/2006/relationships/image" Target="../media/image164.png"/><Relationship Id="rId1" Type="http://schemas.openxmlformats.org/officeDocument/2006/relationships/slideLayout" Target="../slideLayouts/slideLayout3.xml"/><Relationship Id="rId2" Type="http://schemas.openxmlformats.org/officeDocument/2006/relationships/image" Target="../media/image157.png"/></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49.png"/></Relationships>
</file>

<file path=ppt/slides/_rels/slide136.xml.rels><?xml version="1.0" encoding="UTF-8" standalone="yes"?>
<Relationships xmlns="http://schemas.openxmlformats.org/package/2006/relationships"><Relationship Id="rId3" Type="http://schemas.openxmlformats.org/officeDocument/2006/relationships/image" Target="../media/image166.png"/><Relationship Id="rId4" Type="http://schemas.openxmlformats.org/officeDocument/2006/relationships/image" Target="../media/image167.png"/><Relationship Id="rId5" Type="http://schemas.openxmlformats.org/officeDocument/2006/relationships/image" Target="../media/image168.png"/><Relationship Id="rId1" Type="http://schemas.openxmlformats.org/officeDocument/2006/relationships/slideLayout" Target="../slideLayouts/slideLayout3.xml"/><Relationship Id="rId2" Type="http://schemas.openxmlformats.org/officeDocument/2006/relationships/image" Target="../media/image165.png"/></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9.png"/><Relationship Id="rId3" Type="http://schemas.openxmlformats.org/officeDocument/2006/relationships/image" Target="../media/image124.png"/></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0.png"/></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0.xml.rels><?xml version="1.0" encoding="UTF-8" standalone="yes"?>
<Relationships xmlns="http://schemas.openxmlformats.org/package/2006/relationships"><Relationship Id="rId3" Type="http://schemas.openxmlformats.org/officeDocument/2006/relationships/image" Target="../media/image172.png"/><Relationship Id="rId4" Type="http://schemas.openxmlformats.org/officeDocument/2006/relationships/image" Target="../media/image173.png"/><Relationship Id="rId1" Type="http://schemas.openxmlformats.org/officeDocument/2006/relationships/slideLayout" Target="../slideLayouts/slideLayout3.xml"/><Relationship Id="rId2" Type="http://schemas.openxmlformats.org/officeDocument/2006/relationships/image" Target="../media/image171.png"/></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74.png"/><Relationship Id="rId3" Type="http://schemas.openxmlformats.org/officeDocument/2006/relationships/image" Target="../media/image175.png"/></Relationships>
</file>

<file path=ppt/slides/_rels/slide142.xml.rels><?xml version="1.0" encoding="UTF-8" standalone="yes"?>
<Relationships xmlns="http://schemas.openxmlformats.org/package/2006/relationships"><Relationship Id="rId3" Type="http://schemas.openxmlformats.org/officeDocument/2006/relationships/image" Target="../media/image177.png"/><Relationship Id="rId4" Type="http://schemas.openxmlformats.org/officeDocument/2006/relationships/image" Target="../media/image178.png"/><Relationship Id="rId5" Type="http://schemas.openxmlformats.org/officeDocument/2006/relationships/image" Target="../media/image179.png"/><Relationship Id="rId1" Type="http://schemas.openxmlformats.org/officeDocument/2006/relationships/slideLayout" Target="../slideLayouts/slideLayout2.xml"/><Relationship Id="rId2" Type="http://schemas.openxmlformats.org/officeDocument/2006/relationships/image" Target="../media/image176.png"/></Relationships>
</file>

<file path=ppt/slides/_rels/slide143.xml.rels><?xml version="1.0" encoding="UTF-8" standalone="yes"?>
<Relationships xmlns="http://schemas.openxmlformats.org/package/2006/relationships"><Relationship Id="rId9" Type="http://schemas.openxmlformats.org/officeDocument/2006/relationships/image" Target="../media/image187.png"/><Relationship Id="rId20" Type="http://schemas.openxmlformats.org/officeDocument/2006/relationships/image" Target="../media/image198.png"/><Relationship Id="rId21" Type="http://schemas.openxmlformats.org/officeDocument/2006/relationships/image" Target="../media/image199.png"/><Relationship Id="rId22" Type="http://schemas.openxmlformats.org/officeDocument/2006/relationships/image" Target="../media/image200.png"/><Relationship Id="rId23" Type="http://schemas.openxmlformats.org/officeDocument/2006/relationships/image" Target="../media/image201.png"/><Relationship Id="rId24" Type="http://schemas.openxmlformats.org/officeDocument/2006/relationships/image" Target="../media/image202.png"/><Relationship Id="rId25" Type="http://schemas.openxmlformats.org/officeDocument/2006/relationships/image" Target="../media/image203.png"/><Relationship Id="rId10" Type="http://schemas.openxmlformats.org/officeDocument/2006/relationships/image" Target="../media/image188.png"/><Relationship Id="rId11" Type="http://schemas.openxmlformats.org/officeDocument/2006/relationships/image" Target="../media/image189.png"/><Relationship Id="rId12" Type="http://schemas.openxmlformats.org/officeDocument/2006/relationships/image" Target="../media/image190.png"/><Relationship Id="rId13" Type="http://schemas.openxmlformats.org/officeDocument/2006/relationships/image" Target="../media/image191.png"/><Relationship Id="rId14" Type="http://schemas.openxmlformats.org/officeDocument/2006/relationships/image" Target="../media/image192.png"/><Relationship Id="rId15" Type="http://schemas.openxmlformats.org/officeDocument/2006/relationships/image" Target="../media/image193.png"/><Relationship Id="rId16" Type="http://schemas.openxmlformats.org/officeDocument/2006/relationships/image" Target="../media/image194.png"/><Relationship Id="rId17" Type="http://schemas.openxmlformats.org/officeDocument/2006/relationships/image" Target="../media/image195.png"/><Relationship Id="rId18" Type="http://schemas.openxmlformats.org/officeDocument/2006/relationships/image" Target="../media/image196.png"/><Relationship Id="rId19" Type="http://schemas.openxmlformats.org/officeDocument/2006/relationships/image" Target="../media/image197.png"/><Relationship Id="rId1" Type="http://schemas.openxmlformats.org/officeDocument/2006/relationships/slideLayout" Target="../slideLayouts/slideLayout2.xml"/><Relationship Id="rId2" Type="http://schemas.openxmlformats.org/officeDocument/2006/relationships/image" Target="../media/image180.png"/><Relationship Id="rId3" Type="http://schemas.openxmlformats.org/officeDocument/2006/relationships/image" Target="../media/image181.png"/><Relationship Id="rId4" Type="http://schemas.openxmlformats.org/officeDocument/2006/relationships/image" Target="../media/image182.png"/><Relationship Id="rId5" Type="http://schemas.openxmlformats.org/officeDocument/2006/relationships/image" Target="../media/image183.png"/><Relationship Id="rId6" Type="http://schemas.openxmlformats.org/officeDocument/2006/relationships/image" Target="../media/image184.png"/><Relationship Id="rId7" Type="http://schemas.openxmlformats.org/officeDocument/2006/relationships/image" Target="../media/image185.png"/><Relationship Id="rId8" Type="http://schemas.openxmlformats.org/officeDocument/2006/relationships/image" Target="../media/image186.png"/></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image" Target="../media/image205.png"/><Relationship Id="rId4" Type="http://schemas.openxmlformats.org/officeDocument/2006/relationships/image" Target="../media/image22.png"/><Relationship Id="rId5" Type="http://schemas.openxmlformats.org/officeDocument/2006/relationships/image" Target="../media/image23.jpeg"/><Relationship Id="rId1" Type="http://schemas.openxmlformats.org/officeDocument/2006/relationships/slideLayout" Target="../slideLayouts/slideLayout3.xml"/><Relationship Id="rId2" Type="http://schemas.openxmlformats.org/officeDocument/2006/relationships/image" Target="../media/image204.png"/></Relationships>
</file>

<file path=ppt/slides/_rels/slide146.xml.rels><?xml version="1.0" encoding="UTF-8" standalone="yes"?>
<Relationships xmlns="http://schemas.openxmlformats.org/package/2006/relationships"><Relationship Id="rId3" Type="http://schemas.openxmlformats.org/officeDocument/2006/relationships/image" Target="../media/image206.png"/><Relationship Id="rId4" Type="http://schemas.openxmlformats.org/officeDocument/2006/relationships/image" Target="../media/image207.png"/><Relationship Id="rId1" Type="http://schemas.openxmlformats.org/officeDocument/2006/relationships/slideLayout" Target="../slideLayouts/slideLayout3.xml"/><Relationship Id="rId2" Type="http://schemas.openxmlformats.org/officeDocument/2006/relationships/image" Target="../media/image24.png"/></Relationships>
</file>

<file path=ppt/slides/_rels/slide147.xml.rels><?xml version="1.0" encoding="UTF-8" standalone="yes"?>
<Relationships xmlns="http://schemas.openxmlformats.org/package/2006/relationships"><Relationship Id="rId9" Type="http://schemas.openxmlformats.org/officeDocument/2006/relationships/image" Target="../media/image215.png"/><Relationship Id="rId20" Type="http://schemas.openxmlformats.org/officeDocument/2006/relationships/image" Target="../media/image226.gif"/><Relationship Id="rId10" Type="http://schemas.openxmlformats.org/officeDocument/2006/relationships/image" Target="../media/image216.png"/><Relationship Id="rId11" Type="http://schemas.openxmlformats.org/officeDocument/2006/relationships/image" Target="../media/image217.png"/><Relationship Id="rId12" Type="http://schemas.openxmlformats.org/officeDocument/2006/relationships/image" Target="../media/image218.png"/><Relationship Id="rId13" Type="http://schemas.openxmlformats.org/officeDocument/2006/relationships/image" Target="../media/image219.png"/><Relationship Id="rId14" Type="http://schemas.openxmlformats.org/officeDocument/2006/relationships/image" Target="../media/image220.png"/><Relationship Id="rId15" Type="http://schemas.openxmlformats.org/officeDocument/2006/relationships/image" Target="../media/image221.png"/><Relationship Id="rId16" Type="http://schemas.openxmlformats.org/officeDocument/2006/relationships/image" Target="../media/image222.png"/><Relationship Id="rId17" Type="http://schemas.openxmlformats.org/officeDocument/2006/relationships/image" Target="../media/image223.gif"/><Relationship Id="rId18" Type="http://schemas.openxmlformats.org/officeDocument/2006/relationships/image" Target="../media/image224.png"/><Relationship Id="rId19" Type="http://schemas.openxmlformats.org/officeDocument/2006/relationships/image" Target="../media/image225.jpeg"/><Relationship Id="rId1" Type="http://schemas.openxmlformats.org/officeDocument/2006/relationships/slideLayout" Target="../slideLayouts/slideLayout3.xml"/><Relationship Id="rId2" Type="http://schemas.openxmlformats.org/officeDocument/2006/relationships/image" Target="../media/image208.png"/><Relationship Id="rId3" Type="http://schemas.openxmlformats.org/officeDocument/2006/relationships/image" Target="../media/image209.jpeg"/><Relationship Id="rId4" Type="http://schemas.openxmlformats.org/officeDocument/2006/relationships/image" Target="../media/image210.jpeg"/><Relationship Id="rId5" Type="http://schemas.openxmlformats.org/officeDocument/2006/relationships/image" Target="../media/image211.jpeg"/><Relationship Id="rId6" Type="http://schemas.openxmlformats.org/officeDocument/2006/relationships/image" Target="../media/image212.png"/><Relationship Id="rId7" Type="http://schemas.openxmlformats.org/officeDocument/2006/relationships/image" Target="../media/image213.png"/><Relationship Id="rId8" Type="http://schemas.openxmlformats.org/officeDocument/2006/relationships/image" Target="../media/image214.png"/></Relationships>
</file>

<file path=ppt/slides/_rels/slide148.xml.rels><?xml version="1.0" encoding="UTF-8" standalone="yes"?>
<Relationships xmlns="http://schemas.openxmlformats.org/package/2006/relationships"><Relationship Id="rId3" Type="http://schemas.openxmlformats.org/officeDocument/2006/relationships/image" Target="../media/image228.jpg"/><Relationship Id="rId4" Type="http://schemas.openxmlformats.org/officeDocument/2006/relationships/image" Target="../media/image229.png"/><Relationship Id="rId5" Type="http://schemas.openxmlformats.org/officeDocument/2006/relationships/image" Target="../media/image230.png"/><Relationship Id="rId1" Type="http://schemas.openxmlformats.org/officeDocument/2006/relationships/slideLayout" Target="../slideLayouts/slideLayout3.xml"/><Relationship Id="rId2" Type="http://schemas.openxmlformats.org/officeDocument/2006/relationships/image" Target="../media/image227.jpeg"/></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1.png"/></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2.jpeg"/></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33.tiff"/></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34.tif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8.png"/><Relationship Id="rId3" Type="http://schemas.openxmlformats.org/officeDocument/2006/relationships/image" Target="../media/image1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6.png"/><Relationship Id="rId3" Type="http://schemas.openxmlformats.org/officeDocument/2006/relationships/image" Target="../media/image2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8.tif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9.jpeg"/><Relationship Id="rId3" Type="http://schemas.openxmlformats.org/officeDocument/2006/relationships/image" Target="../media/image30.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1.jpeg"/></Relationships>
</file>

<file path=ppt/slides/_rels/slide35.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png"/><Relationship Id="rId5" Type="http://schemas.openxmlformats.org/officeDocument/2006/relationships/image" Target="../media/image35.png"/><Relationship Id="rId1" Type="http://schemas.openxmlformats.org/officeDocument/2006/relationships/slideLayout" Target="../slideLayouts/slideLayout2.xml"/><Relationship Id="rId2" Type="http://schemas.openxmlformats.org/officeDocument/2006/relationships/image" Target="../media/image32.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2.jpeg"/></Relationships>
</file>

<file path=ppt/slides/_rels/slide37.xml.rels><?xml version="1.0" encoding="UTF-8" standalone="yes"?>
<Relationships xmlns="http://schemas.openxmlformats.org/package/2006/relationships"><Relationship Id="rId3" Type="http://schemas.openxmlformats.org/officeDocument/2006/relationships/image" Target="../media/image37.jpeg"/><Relationship Id="rId4" Type="http://schemas.openxmlformats.org/officeDocument/2006/relationships/image" Target="../media/image38.jpeg"/><Relationship Id="rId5" Type="http://schemas.openxmlformats.org/officeDocument/2006/relationships/image" Target="../media/image39.jpeg"/><Relationship Id="rId1" Type="http://schemas.openxmlformats.org/officeDocument/2006/relationships/slideLayout" Target="../slideLayouts/slideLayout2.xml"/><Relationship Id="rId2" Type="http://schemas.openxmlformats.org/officeDocument/2006/relationships/image" Target="../media/image36.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4" Type="http://schemas.openxmlformats.org/officeDocument/2006/relationships/image" Target="../media/image10.png"/><Relationship Id="rId5" Type="http://schemas.openxmlformats.org/officeDocument/2006/relationships/image" Target="../media/image11.png"/><Relationship Id="rId1" Type="http://schemas.openxmlformats.org/officeDocument/2006/relationships/slideLayout" Target="../slideLayouts/slideLayout4.xml"/><Relationship Id="rId2" Type="http://schemas.openxmlformats.org/officeDocument/2006/relationships/image" Target="../media/image8.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3.png"/><Relationship Id="rId5" Type="http://schemas.openxmlformats.org/officeDocument/2006/relationships/image" Target="../media/image44.png"/><Relationship Id="rId6" Type="http://schemas.openxmlformats.org/officeDocument/2006/relationships/image" Target="../media/image45.png"/><Relationship Id="rId7" Type="http://schemas.openxmlformats.org/officeDocument/2006/relationships/image" Target="../media/image46.png"/><Relationship Id="rId1" Type="http://schemas.openxmlformats.org/officeDocument/2006/relationships/slideLayout" Target="../slideLayouts/slideLayout3.xml"/><Relationship Id="rId2" Type="http://schemas.openxmlformats.org/officeDocument/2006/relationships/image" Target="../media/image41.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image" Target="../media/image12.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8.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9.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0.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image" Target="../media/image12.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png"/></Relationships>
</file>

<file path=ppt/slides/_rels/slide63.xml.rels><?xml version="1.0" encoding="UTF-8" standalone="yes"?>
<Relationships xmlns="http://schemas.openxmlformats.org/package/2006/relationships"><Relationship Id="rId3" Type="http://schemas.openxmlformats.org/officeDocument/2006/relationships/image" Target="../media/image53.png"/><Relationship Id="rId4" Type="http://schemas.openxmlformats.org/officeDocument/2006/relationships/image" Target="../media/image54.png"/><Relationship Id="rId5" Type="http://schemas.openxmlformats.org/officeDocument/2006/relationships/image" Target="../media/image55.png"/><Relationship Id="rId1" Type="http://schemas.openxmlformats.org/officeDocument/2006/relationships/slideLayout" Target="../slideLayouts/slideLayout2.xml"/><Relationship Id="rId2" Type="http://schemas.openxmlformats.org/officeDocument/2006/relationships/image" Target="../media/image52.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6.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7.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8.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9.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60.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6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62.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63.png"/><Relationship Id="rId3" Type="http://schemas.openxmlformats.org/officeDocument/2006/relationships/image" Target="../media/image64.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65.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66.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67.png"/></Relationships>
</file>

<file path=ppt/slides/_rels/slide76.xml.rels><?xml version="1.0" encoding="UTF-8" standalone="yes"?>
<Relationships xmlns="http://schemas.openxmlformats.org/package/2006/relationships"><Relationship Id="rId3" Type="http://schemas.openxmlformats.org/officeDocument/2006/relationships/image" Target="../media/image69.png"/><Relationship Id="rId4" Type="http://schemas.openxmlformats.org/officeDocument/2006/relationships/image" Target="../media/image70.png"/><Relationship Id="rId5" Type="http://schemas.openxmlformats.org/officeDocument/2006/relationships/image" Target="../media/image71.png"/><Relationship Id="rId1" Type="http://schemas.openxmlformats.org/officeDocument/2006/relationships/slideLayout" Target="../slideLayouts/slideLayout3.xml"/><Relationship Id="rId2" Type="http://schemas.openxmlformats.org/officeDocument/2006/relationships/image" Target="../media/image68.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2.png"/><Relationship Id="rId3" Type="http://schemas.openxmlformats.org/officeDocument/2006/relationships/image" Target="../media/image25.png"/></Relationships>
</file>

<file path=ppt/slides/_rels/slide78.xml.rels><?xml version="1.0" encoding="UTF-8" standalone="yes"?>
<Relationships xmlns="http://schemas.openxmlformats.org/package/2006/relationships"><Relationship Id="rId3" Type="http://schemas.openxmlformats.org/officeDocument/2006/relationships/image" Target="../media/image74.png"/><Relationship Id="rId4" Type="http://schemas.openxmlformats.org/officeDocument/2006/relationships/image" Target="../media/image75.png"/><Relationship Id="rId5" Type="http://schemas.openxmlformats.org/officeDocument/2006/relationships/image" Target="../media/image76.png"/><Relationship Id="rId6" Type="http://schemas.openxmlformats.org/officeDocument/2006/relationships/image" Target="../media/image25.png"/><Relationship Id="rId1" Type="http://schemas.openxmlformats.org/officeDocument/2006/relationships/slideLayout" Target="../slideLayouts/slideLayout2.xml"/><Relationship Id="rId2" Type="http://schemas.openxmlformats.org/officeDocument/2006/relationships/image" Target="../media/image73.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7.png"/></Relationships>
</file>

<file path=ppt/slides/_rels/slide8.xml.rels><?xml version="1.0" encoding="UTF-8" standalone="yes"?>
<Relationships xmlns="http://schemas.openxmlformats.org/package/2006/relationships"><Relationship Id="rId11" Type="http://schemas.openxmlformats.org/officeDocument/2006/relationships/image" Target="../media/image24.png"/><Relationship Id="rId12" Type="http://schemas.openxmlformats.org/officeDocument/2006/relationships/image" Target="../media/image25.png"/><Relationship Id="rId1" Type="http://schemas.openxmlformats.org/officeDocument/2006/relationships/slideLayout" Target="../slideLayouts/slideLayout1.xml"/><Relationship Id="rId2" Type="http://schemas.openxmlformats.org/officeDocument/2006/relationships/image" Target="../media/image15.jpeg"/><Relationship Id="rId3" Type="http://schemas.openxmlformats.org/officeDocument/2006/relationships/image" Target="../media/image16.png"/><Relationship Id="rId4" Type="http://schemas.openxmlformats.org/officeDocument/2006/relationships/image" Target="../media/image17.jpeg"/><Relationship Id="rId5" Type="http://schemas.openxmlformats.org/officeDocument/2006/relationships/image" Target="../media/image18.png"/><Relationship Id="rId6" Type="http://schemas.openxmlformats.org/officeDocument/2006/relationships/image" Target="../media/image19.png"/><Relationship Id="rId7" Type="http://schemas.openxmlformats.org/officeDocument/2006/relationships/image" Target="../media/image20.png"/><Relationship Id="rId8" Type="http://schemas.openxmlformats.org/officeDocument/2006/relationships/image" Target="../media/image21.png"/><Relationship Id="rId9" Type="http://schemas.openxmlformats.org/officeDocument/2006/relationships/image" Target="../media/image22.png"/><Relationship Id="rId10" Type="http://schemas.openxmlformats.org/officeDocument/2006/relationships/image" Target="../media/image23.jpe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78.png"/><Relationship Id="rId3" Type="http://schemas.openxmlformats.org/officeDocument/2006/relationships/image" Target="../media/image79.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0.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1.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2.png"/><Relationship Id="rId3" Type="http://schemas.openxmlformats.org/officeDocument/2006/relationships/image" Target="../media/image83.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84.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3" Type="http://schemas.openxmlformats.org/officeDocument/2006/relationships/image" Target="../media/image86.png"/><Relationship Id="rId4" Type="http://schemas.openxmlformats.org/officeDocument/2006/relationships/image" Target="../media/image87.png"/><Relationship Id="rId1" Type="http://schemas.openxmlformats.org/officeDocument/2006/relationships/slideLayout" Target="../slideLayouts/slideLayout3.xml"/><Relationship Id="rId2" Type="http://schemas.openxmlformats.org/officeDocument/2006/relationships/image" Target="../media/image85.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88.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89.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90.png"/><Relationship Id="rId4" Type="http://schemas.openxmlformats.org/officeDocument/2006/relationships/image" Target="../media/image91.png"/><Relationship Id="rId1" Type="http://schemas.openxmlformats.org/officeDocument/2006/relationships/themeOverride" Target="../theme/themeOverride1.xml"/><Relationship Id="rId2"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92.png"/><Relationship Id="rId4" Type="http://schemas.openxmlformats.org/officeDocument/2006/relationships/image" Target="../media/image93.png"/><Relationship Id="rId1" Type="http://schemas.openxmlformats.org/officeDocument/2006/relationships/themeOverride" Target="../theme/themeOverride2.xml"/><Relationship Id="rId2"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4.png"/></Relationships>
</file>

<file path=ppt/slides/_rels/slide93.xml.rels><?xml version="1.0" encoding="UTF-8" standalone="yes"?>
<Relationships xmlns="http://schemas.openxmlformats.org/package/2006/relationships"><Relationship Id="rId1" Type="http://schemas.openxmlformats.org/officeDocument/2006/relationships/themeOverride" Target="../theme/themeOverride3.xml"/><Relationship Id="rId2" Type="http://schemas.openxmlformats.org/officeDocument/2006/relationships/slideLayout" Target="../slideLayouts/slideLayout1.xml"/><Relationship Id="rId3" Type="http://schemas.openxmlformats.org/officeDocument/2006/relationships/image" Target="../media/image95.png"/></Relationships>
</file>

<file path=ppt/slides/_rels/slide94.xml.rels><?xml version="1.0" encoding="UTF-8" standalone="yes"?>
<Relationships xmlns="http://schemas.openxmlformats.org/package/2006/relationships"><Relationship Id="rId1" Type="http://schemas.openxmlformats.org/officeDocument/2006/relationships/themeOverride" Target="../theme/themeOverride4.xml"/><Relationship Id="rId2" Type="http://schemas.openxmlformats.org/officeDocument/2006/relationships/slideLayout" Target="../slideLayouts/slideLayout3.xml"/><Relationship Id="rId3" Type="http://schemas.openxmlformats.org/officeDocument/2006/relationships/image" Target="../media/image96.jpeg"/></Relationships>
</file>

<file path=ppt/slides/_rels/slide95.xml.rels><?xml version="1.0" encoding="UTF-8" standalone="yes"?>
<Relationships xmlns="http://schemas.openxmlformats.org/package/2006/relationships"><Relationship Id="rId3" Type="http://schemas.openxmlformats.org/officeDocument/2006/relationships/image" Target="../media/image97.png"/><Relationship Id="rId4" Type="http://schemas.openxmlformats.org/officeDocument/2006/relationships/image" Target="../media/image98.png"/><Relationship Id="rId5" Type="http://schemas.openxmlformats.org/officeDocument/2006/relationships/image" Target="../media/image99.png"/><Relationship Id="rId6" Type="http://schemas.openxmlformats.org/officeDocument/2006/relationships/image" Target="../media/image100.png"/><Relationship Id="rId7" Type="http://schemas.openxmlformats.org/officeDocument/2006/relationships/image" Target="../media/image101.png"/><Relationship Id="rId8" Type="http://schemas.openxmlformats.org/officeDocument/2006/relationships/image" Target="../media/image102.png"/><Relationship Id="rId1" Type="http://schemas.openxmlformats.org/officeDocument/2006/relationships/themeOverride" Target="../theme/themeOverride5.xml"/><Relationship Id="rId2"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03.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1" Type="http://schemas.openxmlformats.org/officeDocument/2006/relationships/themeOverride" Target="../theme/themeOverride6.xml"/><Relationship Id="rId2" Type="http://schemas.openxmlformats.org/officeDocument/2006/relationships/slideLayout" Target="../slideLayouts/slideLayout3.xml"/><Relationship Id="rId3" Type="http://schemas.openxmlformats.org/officeDocument/2006/relationships/image" Target="../media/image104.png"/></Relationships>
</file>

<file path=ppt/slides/_rels/slide99.xml.rels><?xml version="1.0" encoding="UTF-8" standalone="yes"?>
<Relationships xmlns="http://schemas.openxmlformats.org/package/2006/relationships"><Relationship Id="rId1" Type="http://schemas.openxmlformats.org/officeDocument/2006/relationships/themeOverride" Target="../theme/themeOverride7.xml"/><Relationship Id="rId2" Type="http://schemas.openxmlformats.org/officeDocument/2006/relationships/slideLayout" Target="../slideLayouts/slideLayout3.xml"/><Relationship Id="rId3" Type="http://schemas.openxmlformats.org/officeDocument/2006/relationships/image" Target="../media/image105.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173" name="Picture 4" descr="NCAR_logo_horiz"/>
          <p:cNvPicPr>
            <a:picLocks noChangeAspect="1" noChangeArrowheads="1"/>
          </p:cNvPicPr>
          <p:nvPr/>
        </p:nvPicPr>
        <p:blipFill>
          <a:blip r:embed="rId2"/>
          <a:srcRect/>
          <a:stretch>
            <a:fillRect/>
          </a:stretch>
        </p:blipFill>
        <p:spPr bwMode="auto">
          <a:xfrm>
            <a:off x="6311492" y="5084034"/>
            <a:ext cx="2451508" cy="990600"/>
          </a:xfrm>
          <a:prstGeom prst="rect">
            <a:avLst/>
          </a:prstGeom>
          <a:noFill/>
          <a:ln w="9525">
            <a:noFill/>
            <a:miter lim="800000"/>
            <a:headEnd/>
            <a:tailEnd/>
          </a:ln>
        </p:spPr>
      </p:pic>
      <p:pic>
        <p:nvPicPr>
          <p:cNvPr id="7175" name="Picture 9" descr="CISL_logo"/>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91916" y="5159416"/>
            <a:ext cx="1336884" cy="839837"/>
          </a:xfrm>
          <a:prstGeom prst="rect">
            <a:avLst/>
          </a:prstGeom>
          <a:noFill/>
          <a:ln w="9525">
            <a:noFill/>
            <a:miter lim="800000"/>
            <a:headEnd/>
            <a:tailEnd/>
          </a:ln>
        </p:spPr>
      </p:pic>
      <p:pic>
        <p:nvPicPr>
          <p:cNvPr id="10" name="Picture 9" descr="NESL Logo.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611831" y="5029200"/>
            <a:ext cx="1066800" cy="1100268"/>
          </a:xfrm>
          <a:prstGeom prst="rect">
            <a:avLst/>
          </a:prstGeom>
        </p:spPr>
      </p:pic>
      <p:pic>
        <p:nvPicPr>
          <p:cNvPr id="11" name="Picture 10"/>
          <p:cNvPicPr>
            <a:picLocks noChangeAspect="1"/>
          </p:cNvPicPr>
          <p:nvPr/>
        </p:nvPicPr>
        <p:blipFill>
          <a:blip r:embed="rId5"/>
          <a:stretch>
            <a:fillRect/>
          </a:stretch>
        </p:blipFill>
        <p:spPr>
          <a:xfrm>
            <a:off x="4461662" y="5042721"/>
            <a:ext cx="1066800" cy="1073226"/>
          </a:xfrm>
          <a:prstGeom prst="rect">
            <a:avLst/>
          </a:prstGeom>
        </p:spPr>
      </p:pic>
      <p:sp>
        <p:nvSpPr>
          <p:cNvPr id="9" name="Text Box 8"/>
          <p:cNvSpPr txBox="1">
            <a:spLocks noChangeArrowheads="1"/>
          </p:cNvSpPr>
          <p:nvPr/>
        </p:nvSpPr>
        <p:spPr bwMode="auto">
          <a:xfrm>
            <a:off x="304800" y="378053"/>
            <a:ext cx="8534400" cy="4508927"/>
          </a:xfrm>
          <a:prstGeom prst="rect">
            <a:avLst/>
          </a:prstGeom>
          <a:noFill/>
          <a:ln w="9525">
            <a:noFill/>
            <a:miter lim="800000"/>
            <a:headEnd/>
            <a:tailEnd/>
          </a:ln>
        </p:spPr>
        <p:txBody>
          <a:bodyPr wrap="square">
            <a:prstTxWarp prst="textNoShape">
              <a:avLst/>
            </a:prstTxWarp>
            <a:spAutoFit/>
          </a:bodyPr>
          <a:lstStyle/>
          <a:p>
            <a:pPr algn="ctr">
              <a:spcBef>
                <a:spcPct val="50000"/>
              </a:spcBef>
              <a:defRPr/>
            </a:pPr>
            <a:r>
              <a:rPr lang="en-US" sz="3600" dirty="0"/>
              <a:t>Introduction to Geoscientific Data Processing, Integration, Analysis, and Visualization</a:t>
            </a:r>
            <a:r>
              <a:rPr lang="en-US" sz="4400" dirty="0" smtClean="0">
                <a:solidFill>
                  <a:srgbClr val="000000"/>
                </a:solidFill>
                <a:ea typeface="Arial" charset="0"/>
                <a:cs typeface="Arial" charset="0"/>
              </a:rPr>
              <a:t/>
            </a:r>
            <a:br>
              <a:rPr lang="en-US" sz="4400" dirty="0" smtClean="0">
                <a:solidFill>
                  <a:srgbClr val="000000"/>
                </a:solidFill>
                <a:ea typeface="Arial" charset="0"/>
                <a:cs typeface="Arial" charset="0"/>
              </a:rPr>
            </a:br>
            <a:endParaRPr lang="en-US" sz="1000" dirty="0" smtClean="0">
              <a:solidFill>
                <a:srgbClr val="000000"/>
              </a:solidFill>
              <a:ea typeface="Arial" charset="0"/>
              <a:cs typeface="Arial" charset="0"/>
            </a:endParaRPr>
          </a:p>
          <a:p>
            <a:pPr algn="ctr">
              <a:spcBef>
                <a:spcPct val="50000"/>
              </a:spcBef>
              <a:defRPr/>
            </a:pPr>
            <a:r>
              <a:rPr lang="en-US" sz="2800" b="1" dirty="0" err="1" smtClean="0"/>
              <a:t>EarthCube</a:t>
            </a:r>
            <a:r>
              <a:rPr lang="en-US" sz="2800" b="1" dirty="0" smtClean="0"/>
              <a:t> Summer Institute 2013</a:t>
            </a:r>
            <a:r>
              <a:rPr lang="en-US" sz="2800" dirty="0" smtClean="0">
                <a:ea typeface="Arial" charset="0"/>
                <a:cs typeface="Arial" charset="0"/>
              </a:rPr>
              <a:t/>
            </a:r>
            <a:br>
              <a:rPr lang="en-US" sz="2800" dirty="0" smtClean="0">
                <a:ea typeface="Arial" charset="0"/>
                <a:cs typeface="Arial" charset="0"/>
              </a:rPr>
            </a:br>
            <a:r>
              <a:rPr lang="en-US" sz="2800" dirty="0" smtClean="0">
                <a:ea typeface="Arial" charset="0"/>
                <a:cs typeface="Arial" charset="0"/>
              </a:rPr>
              <a:t> </a:t>
            </a:r>
            <a:r>
              <a:rPr lang="en-US" dirty="0" smtClean="0">
                <a:ea typeface="Arial" charset="0"/>
                <a:cs typeface="Arial" charset="0"/>
              </a:rPr>
              <a:t>San Diego Supercomputing Center</a:t>
            </a:r>
            <a:br>
              <a:rPr lang="en-US" dirty="0" smtClean="0">
                <a:ea typeface="Arial" charset="0"/>
                <a:cs typeface="Arial" charset="0"/>
              </a:rPr>
            </a:br>
            <a:r>
              <a:rPr lang="en-US" i="1" dirty="0" smtClean="0">
                <a:ea typeface="Arial" charset="0"/>
                <a:cs typeface="Arial" charset="0"/>
              </a:rPr>
              <a:t>August 13, 2013</a:t>
            </a:r>
            <a:endParaRPr lang="en-US" sz="1800" dirty="0">
              <a:ea typeface="Arial" charset="0"/>
              <a:cs typeface="Arial" charset="0"/>
            </a:endParaRPr>
          </a:p>
          <a:p>
            <a:pPr algn="ctr">
              <a:spcBef>
                <a:spcPct val="50000"/>
              </a:spcBef>
              <a:defRPr/>
            </a:pPr>
            <a:endParaRPr lang="en-US" sz="1000" dirty="0" smtClean="0">
              <a:ea typeface="Arial" charset="0"/>
              <a:cs typeface="Arial" charset="0"/>
            </a:endParaRPr>
          </a:p>
          <a:p>
            <a:pPr algn="ctr">
              <a:spcBef>
                <a:spcPct val="50000"/>
              </a:spcBef>
              <a:defRPr/>
            </a:pPr>
            <a:r>
              <a:rPr lang="en-US" dirty="0" smtClean="0">
                <a:ea typeface="Arial" charset="0"/>
                <a:cs typeface="Arial" charset="0"/>
              </a:rPr>
              <a:t>Mary Haley</a:t>
            </a:r>
            <a:br>
              <a:rPr lang="en-US" dirty="0" smtClean="0">
                <a:ea typeface="Arial" charset="0"/>
                <a:cs typeface="Arial" charset="0"/>
              </a:rPr>
            </a:br>
            <a:r>
              <a:rPr lang="en-US" sz="2000" dirty="0" smtClean="0">
                <a:ea typeface="Arial" charset="0"/>
                <a:cs typeface="Arial" charset="0"/>
              </a:rPr>
              <a:t>Visualization and Enabling Technologies Section </a:t>
            </a:r>
            <a:r>
              <a:rPr lang="en-US" sz="2000" dirty="0">
                <a:latin typeface="Wingdings"/>
                <a:ea typeface="Wingdings"/>
                <a:cs typeface="Wingdings"/>
              </a:rPr>
              <a:t></a:t>
            </a:r>
            <a:r>
              <a:rPr lang="en-US" sz="2000" dirty="0" smtClean="0">
                <a:ea typeface="Arial" charset="0"/>
                <a:cs typeface="Arial" charset="0"/>
              </a:rPr>
              <a:t> NCAR</a:t>
            </a:r>
            <a:endParaRPr lang="en-US" dirty="0">
              <a:ea typeface="Arial" charset="0"/>
              <a:cs typeface="Arial" charset="0"/>
            </a:endParaRPr>
          </a:p>
        </p:txBody>
      </p:sp>
      <p:sp>
        <p:nvSpPr>
          <p:cNvPr id="4" name="TextBox 3"/>
          <p:cNvSpPr txBox="1"/>
          <p:nvPr/>
        </p:nvSpPr>
        <p:spPr>
          <a:xfrm>
            <a:off x="419100" y="6324600"/>
            <a:ext cx="8305800" cy="307777"/>
          </a:xfrm>
          <a:prstGeom prst="rect">
            <a:avLst/>
          </a:prstGeom>
          <a:noFill/>
        </p:spPr>
        <p:txBody>
          <a:bodyPr wrap="square" rtlCol="0">
            <a:spAutoFit/>
          </a:bodyPr>
          <a:lstStyle/>
          <a:p>
            <a:pPr algn="ctr"/>
            <a:r>
              <a:rPr lang="en-US" sz="1400" i="1" dirty="0"/>
              <a:t>The National Center for Atmospheric Research is sponsored by the National Science Foundation.</a:t>
            </a: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txBox="1">
            <a:spLocks/>
          </p:cNvSpPr>
          <p:nvPr/>
        </p:nvSpPr>
        <p:spPr bwMode="auto">
          <a:xfrm>
            <a:off x="457200" y="76200"/>
            <a:ext cx="8229600" cy="762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i="0" u="none" strike="noStrike" kern="0" cap="none" spc="0" normalizeH="0" baseline="0" noProof="0" dirty="0" smtClean="0">
                <a:ln w="15875" cap="flat" cmpd="sng" algn="ctr">
                  <a:noFill/>
                  <a:prstDash val="solid"/>
                  <a:round/>
                  <a:headEnd type="none" w="med" len="med"/>
                  <a:tailEnd type="none" w="med" len="med"/>
                </a:ln>
                <a:solidFill>
                  <a:srgbClr val="000000"/>
                </a:solidFill>
                <a:effectLst/>
                <a:uLnTx/>
                <a:uFillTx/>
                <a:latin typeface="Arial"/>
                <a:ea typeface="ＭＳ Ｐゴシック" charset="-128"/>
                <a:cs typeface="Arial"/>
              </a:rPr>
              <a:t>Quick survey</a:t>
            </a:r>
          </a:p>
        </p:txBody>
      </p:sp>
      <p:sp>
        <p:nvSpPr>
          <p:cNvPr id="5" name="Content Placeholder 4"/>
          <p:cNvSpPr txBox="1">
            <a:spLocks/>
          </p:cNvSpPr>
          <p:nvPr/>
        </p:nvSpPr>
        <p:spPr bwMode="auto">
          <a:xfrm>
            <a:off x="685800" y="838200"/>
            <a:ext cx="7772400" cy="541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lvl="0" indent="-342900" eaLnBrk="1" hangingPunct="1">
              <a:lnSpc>
                <a:spcPct val="110000"/>
              </a:lnSpc>
              <a:spcBef>
                <a:spcPct val="20000"/>
              </a:spcBef>
              <a:buClr>
                <a:schemeClr val="tx1"/>
              </a:buClr>
              <a:buFont typeface="Times" charset="0"/>
              <a:buChar char="•"/>
              <a:defRPr/>
            </a:pPr>
            <a:r>
              <a:rPr lang="en-US" sz="2800" kern="0" dirty="0" smtClean="0">
                <a:solidFill>
                  <a:srgbClr val="000000"/>
                </a:solidFill>
              </a:rPr>
              <a:t>What software do you currently use?</a:t>
            </a:r>
          </a:p>
          <a:p>
            <a:pPr marL="800100" lvl="1" indent="-342900" eaLnBrk="1" hangingPunct="1">
              <a:lnSpc>
                <a:spcPct val="110000"/>
              </a:lnSpc>
              <a:spcBef>
                <a:spcPct val="20000"/>
              </a:spcBef>
              <a:buClr>
                <a:schemeClr val="tx1"/>
              </a:buClr>
              <a:buFont typeface="Times" charset="0"/>
              <a:buChar char="•"/>
              <a:defRPr/>
            </a:pPr>
            <a:r>
              <a:rPr lang="en-US" sz="2800" kern="0" dirty="0" smtClean="0">
                <a:solidFill>
                  <a:srgbClr val="000000"/>
                </a:solidFill>
              </a:rPr>
              <a:t>Fortran, C, C++</a:t>
            </a:r>
          </a:p>
          <a:p>
            <a:pPr marL="800100" lvl="1" indent="-342900" eaLnBrk="1" hangingPunct="1">
              <a:lnSpc>
                <a:spcPct val="110000"/>
              </a:lnSpc>
              <a:spcBef>
                <a:spcPct val="20000"/>
              </a:spcBef>
              <a:buClr>
                <a:schemeClr val="tx1"/>
              </a:buClr>
              <a:buFont typeface="Times" charset="0"/>
              <a:buChar char="•"/>
              <a:defRPr/>
            </a:pPr>
            <a:r>
              <a:rPr lang="en-US" sz="2800" kern="0" dirty="0" smtClean="0">
                <a:solidFill>
                  <a:srgbClr val="000000"/>
                </a:solidFill>
              </a:rPr>
              <a:t>Scripting languages: </a:t>
            </a:r>
            <a:r>
              <a:rPr lang="en-US" sz="2800" kern="0" dirty="0" err="1" smtClean="0">
                <a:solidFill>
                  <a:srgbClr val="000000"/>
                </a:solidFill>
              </a:rPr>
              <a:t>Matlab</a:t>
            </a:r>
            <a:r>
              <a:rPr lang="en-US" sz="2800" kern="0" dirty="0" smtClean="0">
                <a:solidFill>
                  <a:srgbClr val="000000"/>
                </a:solidFill>
              </a:rPr>
              <a:t>, IDL, Python, R, Ruby, Java, NCL, </a:t>
            </a:r>
            <a:r>
              <a:rPr lang="en-US" sz="2800" kern="0" dirty="0" err="1" smtClean="0">
                <a:solidFill>
                  <a:srgbClr val="000000"/>
                </a:solidFill>
              </a:rPr>
              <a:t>etc</a:t>
            </a:r>
            <a:endParaRPr lang="en-US" sz="2800" kern="0" dirty="0">
              <a:solidFill>
                <a:srgbClr val="000000"/>
              </a:solidFill>
            </a:endParaRPr>
          </a:p>
          <a:p>
            <a:pPr marL="342900" indent="-342900" eaLnBrk="1" hangingPunct="1">
              <a:lnSpc>
                <a:spcPct val="110000"/>
              </a:lnSpc>
              <a:spcBef>
                <a:spcPct val="20000"/>
              </a:spcBef>
              <a:buClr>
                <a:schemeClr val="tx1"/>
              </a:buClr>
              <a:buFont typeface="Times" charset="0"/>
              <a:buChar char="•"/>
              <a:defRPr/>
            </a:pPr>
            <a:r>
              <a:rPr lang="en-US" sz="2800" kern="0" dirty="0" smtClean="0">
                <a:solidFill>
                  <a:srgbClr val="000000"/>
                </a:solidFill>
              </a:rPr>
              <a:t>What types of data do you work with?</a:t>
            </a:r>
          </a:p>
          <a:p>
            <a:pPr marL="800100" lvl="1" indent="-342900" eaLnBrk="1" hangingPunct="1">
              <a:lnSpc>
                <a:spcPct val="110000"/>
              </a:lnSpc>
              <a:spcBef>
                <a:spcPct val="20000"/>
              </a:spcBef>
              <a:buClr>
                <a:schemeClr val="tx1"/>
              </a:buClr>
              <a:buFont typeface="Times" charset="0"/>
              <a:buChar char="•"/>
              <a:defRPr/>
            </a:pPr>
            <a:r>
              <a:rPr lang="en-US" sz="2800" kern="0" dirty="0" smtClean="0">
                <a:solidFill>
                  <a:srgbClr val="000000"/>
                </a:solidFill>
              </a:rPr>
              <a:t>ASCII</a:t>
            </a:r>
          </a:p>
          <a:p>
            <a:pPr marL="800100" lvl="1" indent="-342900" eaLnBrk="1" hangingPunct="1">
              <a:lnSpc>
                <a:spcPct val="110000"/>
              </a:lnSpc>
              <a:spcBef>
                <a:spcPct val="20000"/>
              </a:spcBef>
              <a:buClr>
                <a:schemeClr val="tx1"/>
              </a:buClr>
              <a:buFont typeface="Times" charset="0"/>
              <a:buChar char="•"/>
              <a:defRPr/>
            </a:pPr>
            <a:r>
              <a:rPr lang="en-US" sz="2800" kern="0" dirty="0" smtClean="0">
                <a:solidFill>
                  <a:srgbClr val="000000"/>
                </a:solidFill>
              </a:rPr>
              <a:t>Binary</a:t>
            </a:r>
          </a:p>
          <a:p>
            <a:pPr marL="800100" lvl="1" indent="-342900" eaLnBrk="1" hangingPunct="1">
              <a:lnSpc>
                <a:spcPct val="110000"/>
              </a:lnSpc>
              <a:spcBef>
                <a:spcPct val="20000"/>
              </a:spcBef>
              <a:buClr>
                <a:schemeClr val="tx1"/>
              </a:buClr>
              <a:buFont typeface="Times" charset="0"/>
              <a:buChar char="•"/>
              <a:defRPr/>
            </a:pPr>
            <a:r>
              <a:rPr lang="en-US" sz="2800" kern="0" dirty="0" smtClean="0">
                <a:solidFill>
                  <a:srgbClr val="000000"/>
                </a:solidFill>
              </a:rPr>
              <a:t>Excel</a:t>
            </a:r>
          </a:p>
          <a:p>
            <a:pPr marL="800100" lvl="1" indent="-342900" eaLnBrk="1" hangingPunct="1">
              <a:lnSpc>
                <a:spcPct val="110000"/>
              </a:lnSpc>
              <a:spcBef>
                <a:spcPct val="20000"/>
              </a:spcBef>
              <a:buClr>
                <a:schemeClr val="tx1"/>
              </a:buClr>
              <a:buFont typeface="Times" charset="0"/>
              <a:buChar char="•"/>
              <a:defRPr/>
            </a:pPr>
            <a:r>
              <a:rPr lang="en-US" sz="2800" kern="0" dirty="0" smtClean="0">
                <a:solidFill>
                  <a:srgbClr val="000000"/>
                </a:solidFill>
              </a:rPr>
              <a:t>Self-describing (NetCDF, HDF, Shapefile)</a:t>
            </a:r>
          </a:p>
          <a:p>
            <a:pPr marL="800100" lvl="1" indent="-342900" eaLnBrk="1" hangingPunct="1">
              <a:lnSpc>
                <a:spcPct val="110000"/>
              </a:lnSpc>
              <a:spcBef>
                <a:spcPct val="20000"/>
              </a:spcBef>
              <a:buClr>
                <a:schemeClr val="tx1"/>
              </a:buClr>
              <a:buFont typeface="Times" charset="0"/>
              <a:buChar char="•"/>
              <a:defRPr/>
            </a:pPr>
            <a:r>
              <a:rPr lang="en-US" sz="2800" kern="0" dirty="0" smtClean="0">
                <a:solidFill>
                  <a:srgbClr val="000000"/>
                </a:solidFill>
              </a:rPr>
              <a:t>Not sure</a:t>
            </a:r>
          </a:p>
          <a:p>
            <a:pPr marL="800100" lvl="1" indent="-342900" eaLnBrk="1" hangingPunct="1">
              <a:lnSpc>
                <a:spcPct val="110000"/>
              </a:lnSpc>
              <a:spcBef>
                <a:spcPct val="20000"/>
              </a:spcBef>
              <a:buClr>
                <a:schemeClr val="tx1"/>
              </a:buClr>
              <a:buFont typeface="Times" charset="0"/>
              <a:buChar char="•"/>
              <a:defRPr/>
            </a:pPr>
            <a:endParaRPr lang="en-US" sz="1400" kern="0" dirty="0">
              <a:solidFill>
                <a:srgbClr val="000000"/>
              </a:solidFill>
            </a:endParaRPr>
          </a:p>
        </p:txBody>
      </p:sp>
    </p:spTree>
    <p:extLst>
      <p:ext uri="{BB962C8B-B14F-4D97-AF65-F5344CB8AC3E}">
        <p14:creationId xmlns:p14="http://schemas.microsoft.com/office/powerpoint/2010/main" val="298082356"/>
      </p:ext>
    </p:extLst>
  </p:cSld>
  <p:clrMapOvr>
    <a:masterClrMapping/>
  </p:clrMapOvr>
  <p:timing>
    <p:tnLst>
      <p:par>
        <p:cTn xmlns:p14="http://schemas.microsoft.com/office/powerpoint/2010/mai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taylor_bias_DJF"/>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065338" y="76200"/>
            <a:ext cx="6469062" cy="6705600"/>
          </a:xfrm>
          <a:prstGeom prst="rect">
            <a:avLst/>
          </a:prstGeom>
          <a:noFill/>
          <a:ln w="9525">
            <a:noFill/>
            <a:miter lim="800000"/>
            <a:headEnd/>
            <a:tailEnd/>
          </a:ln>
        </p:spPr>
      </p:pic>
      <p:sp>
        <p:nvSpPr>
          <p:cNvPr id="3" name="Rectangle 3"/>
          <p:cNvSpPr>
            <a:spLocks noChangeArrowheads="1"/>
          </p:cNvSpPr>
          <p:nvPr/>
        </p:nvSpPr>
        <p:spPr bwMode="auto">
          <a:xfrm>
            <a:off x="76200" y="76200"/>
            <a:ext cx="1905000" cy="1015663"/>
          </a:xfrm>
          <a:prstGeom prst="rect">
            <a:avLst/>
          </a:prstGeom>
          <a:solidFill>
            <a:srgbClr val="FFFF00"/>
          </a:solidFill>
          <a:ln w="3175">
            <a:solidFill>
              <a:srgbClr val="000000"/>
            </a:solidFill>
            <a:miter lim="800000"/>
            <a:headEnd/>
            <a:tailEnd/>
          </a:ln>
        </p:spPr>
        <p:txBody>
          <a:bodyPr wrap="square">
            <a:prstTxWarp prst="textNoShape">
              <a:avLst/>
            </a:prstTxWarp>
            <a:spAutoFit/>
          </a:bodyPr>
          <a:lstStyle/>
          <a:p>
            <a:pPr algn="ctr"/>
            <a:r>
              <a:rPr lang="en-US" sz="1500" dirty="0">
                <a:solidFill>
                  <a:srgbClr val="000000"/>
                </a:solidFill>
              </a:rPr>
              <a:t>Taylor diagram</a:t>
            </a:r>
          </a:p>
          <a:p>
            <a:pPr algn="ctr"/>
            <a:r>
              <a:rPr lang="en-US" sz="1500" dirty="0">
                <a:solidFill>
                  <a:srgbClr val="000000"/>
                </a:solidFill>
              </a:rPr>
              <a:t>Courtesy of Dennis Shea and Adam Phillips, CGD</a:t>
            </a:r>
            <a:endParaRPr lang="en-US" dirty="0"/>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evans"/>
          <p:cNvPicPr>
            <a:picLocks noChangeAspect="1" noChangeArrowheads="1"/>
          </p:cNvPicPr>
          <p:nvPr/>
        </p:nvPicPr>
        <p:blipFill>
          <a:blip r:embed="rId3"/>
          <a:srcRect/>
          <a:stretch>
            <a:fillRect/>
          </a:stretch>
        </p:blipFill>
        <p:spPr bwMode="auto">
          <a:xfrm>
            <a:off x="177800" y="1752600"/>
            <a:ext cx="8966200" cy="4608513"/>
          </a:xfrm>
          <a:prstGeom prst="rect">
            <a:avLst/>
          </a:prstGeom>
          <a:noFill/>
          <a:ln w="9525">
            <a:noFill/>
            <a:miter lim="800000"/>
            <a:headEnd/>
            <a:tailEnd/>
          </a:ln>
        </p:spPr>
      </p:pic>
      <p:sp>
        <p:nvSpPr>
          <p:cNvPr id="3" name="Text Box 4"/>
          <p:cNvSpPr txBox="1">
            <a:spLocks noChangeArrowheads="1"/>
          </p:cNvSpPr>
          <p:nvPr/>
        </p:nvSpPr>
        <p:spPr bwMode="auto">
          <a:xfrm>
            <a:off x="152400" y="76200"/>
            <a:ext cx="6477000" cy="1384995"/>
          </a:xfrm>
          <a:prstGeom prst="rect">
            <a:avLst/>
          </a:prstGeom>
          <a:solidFill>
            <a:srgbClr val="FFFF00"/>
          </a:solidFill>
          <a:ln w="3175">
            <a:solidFill>
              <a:srgbClr val="000000"/>
            </a:solidFill>
            <a:miter lim="800000"/>
            <a:headEnd/>
            <a:tailEnd/>
          </a:ln>
        </p:spPr>
        <p:txBody>
          <a:bodyPr wrap="square">
            <a:prstTxWarp prst="textNoShape">
              <a:avLst/>
            </a:prstTxWarp>
            <a:spAutoFit/>
          </a:bodyPr>
          <a:lstStyle/>
          <a:p>
            <a:pPr>
              <a:spcBef>
                <a:spcPct val="50000"/>
              </a:spcBef>
            </a:pPr>
            <a:r>
              <a:rPr lang="en-US" sz="1600" b="1" dirty="0">
                <a:solidFill>
                  <a:srgbClr val="0000FF"/>
                </a:solidFill>
              </a:rPr>
              <a:t>Evans plot</a:t>
            </a:r>
            <a:r>
              <a:rPr lang="en-US" sz="1600" dirty="0">
                <a:solidFill>
                  <a:srgbClr val="000000"/>
                </a:solidFill>
              </a:rPr>
              <a:t> - Created by Jason Evans </a:t>
            </a:r>
            <a:r>
              <a:rPr lang="en-US" sz="1600" dirty="0" smtClean="0">
                <a:solidFill>
                  <a:srgbClr val="000000"/>
                </a:solidFill>
              </a:rPr>
              <a:t>University of New South Wales.</a:t>
            </a:r>
            <a:endParaRPr lang="en-US" sz="1600" dirty="0">
              <a:solidFill>
                <a:srgbClr val="000000"/>
              </a:solidFill>
            </a:endParaRPr>
          </a:p>
          <a:p>
            <a:pPr>
              <a:spcBef>
                <a:spcPct val="50000"/>
              </a:spcBef>
            </a:pPr>
            <a:r>
              <a:rPr lang="en-US" sz="1600" dirty="0">
                <a:solidFill>
                  <a:srgbClr val="000000"/>
                </a:solidFill>
              </a:rPr>
              <a:t> An Evans plot is a way to visualize spatially, two variables of interest, one of which provides some measure of "importance".</a:t>
            </a:r>
            <a:r>
              <a:rPr lang="en-US" dirty="0"/>
              <a:t> </a:t>
            </a:r>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1"/>
          <p:cNvSpPr txBox="1">
            <a:spLocks/>
          </p:cNvSpPr>
          <p:nvPr/>
        </p:nvSpPr>
        <p:spPr bwMode="auto">
          <a:xfrm>
            <a:off x="1828800" y="6477000"/>
            <a:ext cx="4876800" cy="228600"/>
          </a:xfrm>
          <a:prstGeom prst="rect">
            <a:avLst/>
          </a:prstGeom>
          <a:noFill/>
          <a:ln>
            <a:miter lim="800000"/>
            <a:headEnd/>
            <a:tailEnd/>
          </a:ln>
        </p:spPr>
        <p:txBody>
          <a:bodyPr>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smtClean="0">
                <a:ln>
                  <a:noFill/>
                </a:ln>
                <a:solidFill>
                  <a:schemeClr val="tx1"/>
                </a:solidFill>
                <a:effectLst/>
                <a:uLnTx/>
                <a:uFillTx/>
                <a:latin typeface="Arial" charset="0"/>
                <a:ea typeface="ＭＳ Ｐゴシック" charset="-128"/>
                <a:cs typeface="ＭＳ Ｐゴシック" charset="-128"/>
              </a:rPr>
              <a:t>CCMVal Workshop 2009 </a:t>
            </a:r>
            <a:r>
              <a:rPr kumimoji="0" lang="en-US" sz="800" b="0" i="0" u="none" strike="noStrike" kern="1200" cap="none" spc="0" normalizeH="0" baseline="0" noProof="0" smtClean="0">
                <a:ln>
                  <a:noFill/>
                </a:ln>
                <a:solidFill>
                  <a:schemeClr val="tx1"/>
                </a:solidFill>
                <a:effectLst/>
                <a:uLnTx/>
                <a:uFillTx/>
                <a:latin typeface="Arial" charset="0"/>
                <a:ea typeface="ＭＳ Ｐゴシック" charset="-128"/>
                <a:cs typeface="ＭＳ Ｐゴシック" charset="-128"/>
                <a:sym typeface="Wingdings" charset="2"/>
              </a:rPr>
              <a:t></a:t>
            </a:r>
            <a:r>
              <a:rPr kumimoji="0" lang="en-US" sz="1200" b="0" i="0" u="none" strike="noStrike" kern="1200" cap="none" spc="0" normalizeH="0" baseline="0" noProof="0" smtClean="0">
                <a:ln>
                  <a:noFill/>
                </a:ln>
                <a:solidFill>
                  <a:schemeClr val="tx1"/>
                </a:solidFill>
                <a:effectLst/>
                <a:uLnTx/>
                <a:uFillTx/>
                <a:latin typeface="Arial" charset="0"/>
                <a:ea typeface="ＭＳ Ｐゴシック" charset="-128"/>
                <a:cs typeface="ＭＳ Ｐゴシック" charset="-128"/>
                <a:sym typeface="Wingdings" charset="2"/>
              </a:rPr>
              <a:t> June 1-5, 2009</a:t>
            </a:r>
            <a:endParaRPr kumimoji="0" lang="en-US" sz="1400" b="0" i="0" u="none" strike="noStrike" kern="1200" cap="none" spc="0" normalizeH="0" baseline="0" noProof="0">
              <a:ln>
                <a:noFill/>
              </a:ln>
              <a:solidFill>
                <a:schemeClr val="tx1"/>
              </a:solidFill>
              <a:effectLst/>
              <a:uLnTx/>
              <a:uFillTx/>
              <a:latin typeface="Arial" charset="0"/>
              <a:ea typeface="ＭＳ Ｐゴシック" charset="-128"/>
              <a:cs typeface="ＭＳ Ｐゴシック" charset="-128"/>
            </a:endParaRPr>
          </a:p>
        </p:txBody>
      </p:sp>
      <p:pic>
        <p:nvPicPr>
          <p:cNvPr id="5" name="Picture 4" descr="meteogram"/>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600200" y="76200"/>
            <a:ext cx="6102350" cy="6705600"/>
          </a:xfrm>
          <a:prstGeom prst="rect">
            <a:avLst/>
          </a:prstGeom>
          <a:solidFill>
            <a:srgbClr val="F0FFF0"/>
          </a:solidFill>
          <a:ln w="9525">
            <a:noFill/>
            <a:miter lim="800000"/>
            <a:headEnd/>
            <a:tailEnd/>
          </a:ln>
        </p:spPr>
      </p:pic>
      <p:sp>
        <p:nvSpPr>
          <p:cNvPr id="6" name="Rectangle 3"/>
          <p:cNvSpPr>
            <a:spLocks noChangeArrowheads="1"/>
          </p:cNvSpPr>
          <p:nvPr/>
        </p:nvSpPr>
        <p:spPr bwMode="auto">
          <a:xfrm>
            <a:off x="400953" y="149225"/>
            <a:ext cx="1656447" cy="307777"/>
          </a:xfrm>
          <a:prstGeom prst="rect">
            <a:avLst/>
          </a:prstGeom>
          <a:solidFill>
            <a:srgbClr val="BEFFBE"/>
          </a:solidFill>
          <a:ln w="3175">
            <a:solidFill>
              <a:srgbClr val="FFFFFF"/>
            </a:solidFill>
            <a:miter lim="800000"/>
            <a:headEnd/>
            <a:tailEnd/>
          </a:ln>
        </p:spPr>
        <p:txBody>
          <a:bodyPr wrap="square">
            <a:prstTxWarp prst="textNoShape">
              <a:avLst/>
            </a:prstTxWarp>
            <a:spAutoFit/>
          </a:bodyPr>
          <a:lstStyle/>
          <a:p>
            <a:pPr algn="ctr" eaLnBrk="1" hangingPunct="1"/>
            <a:r>
              <a:rPr lang="en-US" sz="1400" dirty="0" smtClean="0">
                <a:solidFill>
                  <a:srgbClr val="000000"/>
                </a:solidFill>
              </a:rPr>
              <a:t>John </a:t>
            </a:r>
            <a:r>
              <a:rPr lang="en-US" sz="1400" dirty="0" err="1">
                <a:solidFill>
                  <a:srgbClr val="000000"/>
                </a:solidFill>
              </a:rPr>
              <a:t>Ertl</a:t>
            </a:r>
            <a:r>
              <a:rPr lang="en-US" sz="1400" dirty="0">
                <a:solidFill>
                  <a:srgbClr val="000000"/>
                </a:solidFill>
              </a:rPr>
              <a:t>, FNMOC</a:t>
            </a:r>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85800" y="457200"/>
            <a:ext cx="7924800" cy="523220"/>
          </a:xfrm>
          <a:prstGeom prst="rect">
            <a:avLst/>
          </a:prstGeom>
          <a:solidFill>
            <a:srgbClr val="FEF9DC"/>
          </a:solidFill>
          <a:ln w="19050">
            <a:solidFill>
              <a:srgbClr val="000000"/>
            </a:solidFill>
            <a:miter lim="800000"/>
            <a:headEnd/>
            <a:tailEnd/>
          </a:ln>
        </p:spPr>
        <p:txBody>
          <a:bodyPr wrap="square" anchor="b">
            <a:prstTxWarp prst="textNoShape">
              <a:avLst/>
            </a:prstTxWarp>
            <a:spAutoFit/>
          </a:bodyPr>
          <a:lstStyle/>
          <a:p>
            <a:pPr algn="ctr">
              <a:spcBef>
                <a:spcPct val="50000"/>
              </a:spcBef>
            </a:pPr>
            <a:r>
              <a:rPr lang="en-US" sz="2800" dirty="0" smtClean="0"/>
              <a:t>Visualizations contributed by users</a:t>
            </a:r>
          </a:p>
        </p:txBody>
      </p:sp>
    </p:spTree>
    <p:extLst>
      <p:ext uri="{BB962C8B-B14F-4D97-AF65-F5344CB8AC3E}">
        <p14:creationId xmlns:p14="http://schemas.microsoft.com/office/powerpoint/2010/main" val="2538756372"/>
      </p:ext>
    </p:extLst>
  </p:cSld>
  <p:clrMapOvr>
    <a:masterClrMapping/>
  </p:clrMapOvr>
  <p:timing>
    <p:tnLst>
      <p:par>
        <p:cTn xmlns:p14="http://schemas.microsoft.com/office/powerpoint/2010/mai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topodepth_rowley_half"/>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2400" y="304800"/>
            <a:ext cx="8763000" cy="6300788"/>
          </a:xfrm>
          <a:prstGeom prst="rect">
            <a:avLst/>
          </a:prstGeom>
          <a:noFill/>
          <a:ln w="9525">
            <a:noFill/>
            <a:miter lim="800000"/>
            <a:headEnd/>
            <a:tailEnd/>
          </a:ln>
        </p:spPr>
      </p:pic>
      <p:sp>
        <p:nvSpPr>
          <p:cNvPr id="3" name="Rectangle 4"/>
          <p:cNvSpPr>
            <a:spLocks noChangeArrowheads="1"/>
          </p:cNvSpPr>
          <p:nvPr/>
        </p:nvSpPr>
        <p:spPr bwMode="auto">
          <a:xfrm>
            <a:off x="228600" y="4724400"/>
            <a:ext cx="3276600" cy="1073150"/>
          </a:xfrm>
          <a:prstGeom prst="rect">
            <a:avLst/>
          </a:prstGeom>
          <a:solidFill>
            <a:srgbClr val="FFFF00"/>
          </a:solidFill>
          <a:ln w="3175">
            <a:solidFill>
              <a:srgbClr val="000000"/>
            </a:solidFill>
            <a:miter lim="800000"/>
            <a:headEnd/>
            <a:tailEnd/>
          </a:ln>
        </p:spPr>
        <p:txBody>
          <a:bodyPr wrap="square">
            <a:prstTxWarp prst="textNoShape">
              <a:avLst/>
            </a:prstTxWarp>
            <a:spAutoFit/>
          </a:bodyPr>
          <a:lstStyle/>
          <a:p>
            <a:pPr algn="ctr"/>
            <a:r>
              <a:rPr lang="en-US" sz="1600" dirty="0">
                <a:solidFill>
                  <a:srgbClr val="000000"/>
                </a:solidFill>
              </a:rPr>
              <a:t>NCL image courtesy of Christine Shields, CGD</a:t>
            </a:r>
          </a:p>
          <a:p>
            <a:pPr algn="ctr"/>
            <a:r>
              <a:rPr lang="en-US" sz="1600" dirty="0" err="1">
                <a:solidFill>
                  <a:srgbClr val="000000"/>
                </a:solidFill>
              </a:rPr>
              <a:t>Paleogeography</a:t>
            </a:r>
            <a:r>
              <a:rPr lang="en-US" sz="1600" dirty="0">
                <a:solidFill>
                  <a:srgbClr val="000000"/>
                </a:solidFill>
              </a:rPr>
              <a:t> data courtesy David Rowley, PGAP</a:t>
            </a:r>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2m_anom_20yrs_filter_1819.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94782" y="249066"/>
            <a:ext cx="7939618" cy="6075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4"/>
          <p:cNvSpPr>
            <a:spLocks noChangeArrowheads="1"/>
          </p:cNvSpPr>
          <p:nvPr/>
        </p:nvSpPr>
        <p:spPr bwMode="auto">
          <a:xfrm>
            <a:off x="152400" y="6463268"/>
            <a:ext cx="3314700" cy="369332"/>
          </a:xfrm>
          <a:prstGeom prst="rect">
            <a:avLst/>
          </a:prstGeom>
          <a:solidFill>
            <a:srgbClr val="FEF9DC"/>
          </a:solidFill>
          <a:ln w="19050">
            <a:solidFill>
              <a:srgbClr val="000000"/>
            </a:solidFill>
            <a:miter lim="800000"/>
            <a:headEnd/>
            <a:tailEnd/>
          </a:ln>
        </p:spPr>
        <p:txBody>
          <a:bodyPr wrap="square" anchor="b">
            <a:prstTxWarp prst="textNoShape">
              <a:avLst/>
            </a:prstTxWarp>
            <a:spAutoFit/>
          </a:bodyPr>
          <a:lstStyle/>
          <a:p>
            <a:pPr algn="ctr">
              <a:spcBef>
                <a:spcPct val="50000"/>
              </a:spcBef>
            </a:pPr>
            <a:r>
              <a:rPr lang="en-US" sz="1800" dirty="0" smtClean="0"/>
              <a:t>Imran </a:t>
            </a:r>
            <a:r>
              <a:rPr lang="en-US" sz="1800" dirty="0" err="1"/>
              <a:t>Nadeem</a:t>
            </a:r>
            <a:r>
              <a:rPr lang="en-US" sz="1800" dirty="0"/>
              <a:t>, BOKU Vienna</a:t>
            </a:r>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llModels_Annual_RelativeBias_Model-Vs-WRDC-rsds-SpatialPlot.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463452"/>
            <a:ext cx="9144000" cy="5364480"/>
          </a:xfrm>
          <a:prstGeom prst="rect">
            <a:avLst/>
          </a:prstGeom>
        </p:spPr>
      </p:pic>
      <p:sp>
        <p:nvSpPr>
          <p:cNvPr id="3" name="Rectangle 4"/>
          <p:cNvSpPr>
            <a:spLocks noChangeArrowheads="1"/>
          </p:cNvSpPr>
          <p:nvPr/>
        </p:nvSpPr>
        <p:spPr bwMode="auto">
          <a:xfrm>
            <a:off x="152400" y="6463268"/>
            <a:ext cx="3314700" cy="369332"/>
          </a:xfrm>
          <a:prstGeom prst="rect">
            <a:avLst/>
          </a:prstGeom>
          <a:solidFill>
            <a:srgbClr val="FEF9DC"/>
          </a:solidFill>
          <a:ln w="19050">
            <a:solidFill>
              <a:srgbClr val="000000"/>
            </a:solidFill>
            <a:miter lim="800000"/>
            <a:headEnd/>
            <a:tailEnd/>
          </a:ln>
        </p:spPr>
        <p:txBody>
          <a:bodyPr wrap="square" anchor="b">
            <a:prstTxWarp prst="textNoShape">
              <a:avLst/>
            </a:prstTxWarp>
            <a:spAutoFit/>
          </a:bodyPr>
          <a:lstStyle/>
          <a:p>
            <a:pPr algn="ctr">
              <a:spcBef>
                <a:spcPct val="50000"/>
              </a:spcBef>
            </a:pPr>
            <a:r>
              <a:rPr lang="en-US" sz="1800" dirty="0" smtClean="0"/>
              <a:t>Imran </a:t>
            </a:r>
            <a:r>
              <a:rPr lang="en-US" sz="1800" dirty="0" err="1"/>
              <a:t>Nadeem</a:t>
            </a:r>
            <a:r>
              <a:rPr lang="en-US" sz="1800" dirty="0"/>
              <a:t>, BOKU Vienna</a:t>
            </a:r>
          </a:p>
        </p:txBody>
      </p:sp>
    </p:spTree>
    <p:extLst>
      <p:ext uri="{BB962C8B-B14F-4D97-AF65-F5344CB8AC3E}">
        <p14:creationId xmlns:p14="http://schemas.microsoft.com/office/powerpoint/2010/main" val="1338224961"/>
      </p:ext>
    </p:extLst>
  </p:cSld>
  <p:clrMapOvr>
    <a:masterClrMapping/>
  </p:clrMapOvr>
  <p:timing>
    <p:tnLst>
      <p:par>
        <p:cTn xmlns:p14="http://schemas.microsoft.com/office/powerpoint/2010/mai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tation_locations.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324600"/>
          </a:xfrm>
          <a:prstGeom prst="rect">
            <a:avLst/>
          </a:prstGeom>
        </p:spPr>
      </p:pic>
      <p:sp>
        <p:nvSpPr>
          <p:cNvPr id="3" name="Rectangle 4"/>
          <p:cNvSpPr>
            <a:spLocks noChangeArrowheads="1"/>
          </p:cNvSpPr>
          <p:nvPr/>
        </p:nvSpPr>
        <p:spPr bwMode="auto">
          <a:xfrm>
            <a:off x="152400" y="6463268"/>
            <a:ext cx="3314700" cy="369332"/>
          </a:xfrm>
          <a:prstGeom prst="rect">
            <a:avLst/>
          </a:prstGeom>
          <a:solidFill>
            <a:srgbClr val="FEF9DC"/>
          </a:solidFill>
          <a:ln w="19050">
            <a:solidFill>
              <a:srgbClr val="000000"/>
            </a:solidFill>
            <a:miter lim="800000"/>
            <a:headEnd/>
            <a:tailEnd/>
          </a:ln>
        </p:spPr>
        <p:txBody>
          <a:bodyPr wrap="square" anchor="b">
            <a:prstTxWarp prst="textNoShape">
              <a:avLst/>
            </a:prstTxWarp>
            <a:spAutoFit/>
          </a:bodyPr>
          <a:lstStyle/>
          <a:p>
            <a:pPr algn="ctr">
              <a:spcBef>
                <a:spcPct val="50000"/>
              </a:spcBef>
            </a:pPr>
            <a:r>
              <a:rPr lang="en-US" sz="1800" dirty="0" smtClean="0"/>
              <a:t>Imran </a:t>
            </a:r>
            <a:r>
              <a:rPr lang="en-US" sz="1800" dirty="0" err="1"/>
              <a:t>Nadeem</a:t>
            </a:r>
            <a:r>
              <a:rPr lang="en-US" sz="1800" dirty="0"/>
              <a:t>, BOKU Vienna</a:t>
            </a:r>
          </a:p>
        </p:txBody>
      </p:sp>
    </p:spTree>
    <p:extLst>
      <p:ext uri="{BB962C8B-B14F-4D97-AF65-F5344CB8AC3E}">
        <p14:creationId xmlns:p14="http://schemas.microsoft.com/office/powerpoint/2010/main" val="640575070"/>
      </p:ext>
    </p:extLst>
  </p:cSld>
  <p:clrMapOvr>
    <a:masterClrMapping/>
  </p:clrMapOvr>
  <p:timing>
    <p:tnLst>
      <p:par>
        <p:cTn xmlns:p14="http://schemas.microsoft.com/office/powerpoint/2010/mai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powspec.proj.eofpat.plot.png"/>
          <p:cNvPicPr>
            <a:picLocks noChangeAspect="1"/>
          </p:cNvPicPr>
          <p:nvPr/>
        </p:nvPicPr>
        <p:blipFill>
          <a:blip r:embed="rId3"/>
          <a:srcRect/>
          <a:stretch>
            <a:fillRect/>
          </a:stretch>
        </p:blipFill>
        <p:spPr bwMode="auto">
          <a:xfrm>
            <a:off x="2019300" y="0"/>
            <a:ext cx="7886700" cy="6858000"/>
          </a:xfrm>
          <a:prstGeom prst="rect">
            <a:avLst/>
          </a:prstGeom>
          <a:noFill/>
          <a:ln w="9525">
            <a:noFill/>
            <a:miter lim="800000"/>
            <a:headEnd/>
            <a:tailEnd/>
          </a:ln>
        </p:spPr>
      </p:pic>
      <p:sp>
        <p:nvSpPr>
          <p:cNvPr id="3" name="Rectangle 5"/>
          <p:cNvSpPr>
            <a:spLocks noChangeArrowheads="1"/>
          </p:cNvSpPr>
          <p:nvPr/>
        </p:nvSpPr>
        <p:spPr bwMode="auto">
          <a:xfrm>
            <a:off x="76200" y="76200"/>
            <a:ext cx="2286000" cy="1815882"/>
          </a:xfrm>
          <a:prstGeom prst="rect">
            <a:avLst/>
          </a:prstGeom>
          <a:solidFill>
            <a:srgbClr val="FFFF00"/>
          </a:solidFill>
          <a:ln w="3175">
            <a:solidFill>
              <a:srgbClr val="000000"/>
            </a:solidFill>
            <a:miter lim="800000"/>
            <a:headEnd/>
            <a:tailEnd/>
          </a:ln>
        </p:spPr>
        <p:txBody>
          <a:bodyPr wrap="square">
            <a:prstTxWarp prst="textNoShape">
              <a:avLst/>
            </a:prstTxWarp>
            <a:spAutoFit/>
          </a:bodyPr>
          <a:lstStyle/>
          <a:p>
            <a:pPr algn="ctr"/>
            <a:r>
              <a:rPr lang="en-US" sz="1600" dirty="0">
                <a:solidFill>
                  <a:srgbClr val="000000"/>
                </a:solidFill>
              </a:rPr>
              <a:t>Power spectra of two </a:t>
            </a:r>
            <a:r>
              <a:rPr lang="en-US" sz="1600" dirty="0" err="1">
                <a:solidFill>
                  <a:srgbClr val="000000"/>
                </a:solidFill>
              </a:rPr>
              <a:t>timeseries</a:t>
            </a:r>
            <a:r>
              <a:rPr lang="en-US" sz="1600" dirty="0">
                <a:solidFill>
                  <a:srgbClr val="000000"/>
                </a:solidFill>
              </a:rPr>
              <a:t>:</a:t>
            </a:r>
            <a:br>
              <a:rPr lang="en-US" sz="1600" dirty="0">
                <a:solidFill>
                  <a:srgbClr val="000000"/>
                </a:solidFill>
              </a:rPr>
            </a:br>
            <a:r>
              <a:rPr lang="en-US" sz="1600" dirty="0">
                <a:solidFill>
                  <a:srgbClr val="000000"/>
                </a:solidFill>
              </a:rPr>
              <a:t>model derived </a:t>
            </a:r>
            <a:r>
              <a:rPr lang="en-US" sz="1600" dirty="0" smtClean="0">
                <a:solidFill>
                  <a:srgbClr val="000000"/>
                </a:solidFill>
              </a:rPr>
              <a:t>and observations</a:t>
            </a:r>
            <a:r>
              <a:rPr lang="en-US" sz="1600" dirty="0">
                <a:solidFill>
                  <a:srgbClr val="000000"/>
                </a:solidFill>
              </a:rPr>
              <a:t>.</a:t>
            </a:r>
          </a:p>
          <a:p>
            <a:pPr algn="ctr"/>
            <a:r>
              <a:rPr lang="en-US" sz="1600" dirty="0">
                <a:solidFill>
                  <a:srgbClr val="000000"/>
                </a:solidFill>
              </a:rPr>
              <a:t>Courtesy of</a:t>
            </a:r>
          </a:p>
          <a:p>
            <a:pPr algn="ctr"/>
            <a:r>
              <a:rPr lang="en-US" sz="1600" dirty="0">
                <a:solidFill>
                  <a:srgbClr val="000000"/>
                </a:solidFill>
              </a:rPr>
              <a:t>Adam Phillips, NCAR CGD</a:t>
            </a:r>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uniqu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170113" y="0"/>
            <a:ext cx="5907087" cy="6705600"/>
          </a:xfrm>
          <a:prstGeom prst="rect">
            <a:avLst/>
          </a:prstGeom>
          <a:noFill/>
          <a:ln w="9525">
            <a:noFill/>
            <a:miter lim="800000"/>
            <a:headEnd/>
            <a:tailEnd/>
          </a:ln>
        </p:spPr>
      </p:pic>
      <p:sp>
        <p:nvSpPr>
          <p:cNvPr id="3" name="Text Box 3"/>
          <p:cNvSpPr txBox="1">
            <a:spLocks noChangeArrowheads="1"/>
          </p:cNvSpPr>
          <p:nvPr/>
        </p:nvSpPr>
        <p:spPr bwMode="auto">
          <a:xfrm>
            <a:off x="152400" y="5257800"/>
            <a:ext cx="1676400" cy="523220"/>
          </a:xfrm>
          <a:prstGeom prst="rect">
            <a:avLst/>
          </a:prstGeom>
          <a:solidFill>
            <a:srgbClr val="F9BF55">
              <a:alpha val="34000"/>
            </a:srgbClr>
          </a:solidFill>
          <a:ln w="3175">
            <a:solidFill>
              <a:srgbClr val="FFFFFF"/>
            </a:solidFill>
            <a:miter lim="800000"/>
            <a:headEnd/>
            <a:tailEnd/>
          </a:ln>
        </p:spPr>
        <p:txBody>
          <a:bodyPr wrap="square">
            <a:prstTxWarp prst="textNoShape">
              <a:avLst/>
            </a:prstTxWarp>
            <a:spAutoFit/>
          </a:bodyPr>
          <a:lstStyle/>
          <a:p>
            <a:pPr algn="ctr">
              <a:spcBef>
                <a:spcPct val="50000"/>
              </a:spcBef>
            </a:pPr>
            <a:r>
              <a:rPr lang="en-US" sz="1400" dirty="0">
                <a:solidFill>
                  <a:srgbClr val="000000"/>
                </a:solidFill>
              </a:rPr>
              <a:t>Image courtesy </a:t>
            </a:r>
            <a:r>
              <a:rPr lang="en-US" sz="1400" dirty="0" smtClean="0">
                <a:solidFill>
                  <a:srgbClr val="000000"/>
                </a:solidFill>
              </a:rPr>
              <a:t>of</a:t>
            </a:r>
            <a:br>
              <a:rPr lang="en-US" sz="1400" dirty="0" smtClean="0">
                <a:solidFill>
                  <a:srgbClr val="000000"/>
                </a:solidFill>
              </a:rPr>
            </a:br>
            <a:r>
              <a:rPr lang="en-US" sz="1400" dirty="0" smtClean="0">
                <a:solidFill>
                  <a:srgbClr val="000000"/>
                </a:solidFill>
              </a:rPr>
              <a:t>Jeff </a:t>
            </a:r>
            <a:r>
              <a:rPr lang="en-US" sz="1400" dirty="0">
                <a:solidFill>
                  <a:srgbClr val="000000"/>
                </a:solidFill>
              </a:rPr>
              <a:t>Yin, CGD</a:t>
            </a:r>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txBox="1">
            <a:spLocks/>
          </p:cNvSpPr>
          <p:nvPr/>
        </p:nvSpPr>
        <p:spPr bwMode="auto">
          <a:xfrm>
            <a:off x="457200" y="76200"/>
            <a:ext cx="8229600" cy="762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i="0" u="none" strike="noStrike" kern="0" cap="none" spc="0" normalizeH="0" baseline="0" noProof="0" dirty="0" smtClean="0">
                <a:ln w="15875" cap="flat" cmpd="sng" algn="ctr">
                  <a:noFill/>
                  <a:prstDash val="solid"/>
                  <a:round/>
                  <a:headEnd type="none" w="med" len="med"/>
                  <a:tailEnd type="none" w="med" len="med"/>
                </a:ln>
                <a:solidFill>
                  <a:srgbClr val="000000"/>
                </a:solidFill>
                <a:effectLst/>
                <a:uLnTx/>
                <a:uFillTx/>
                <a:latin typeface="Arial"/>
                <a:ea typeface="ＭＳ Ｐゴシック" charset="-128"/>
                <a:cs typeface="Arial"/>
              </a:rPr>
              <a:t>What is data science?</a:t>
            </a:r>
            <a:r>
              <a:rPr kumimoji="0" lang="en-US" sz="3600" i="0" u="none" strike="noStrike" kern="0" cap="none" spc="0" normalizeH="0" noProof="0" dirty="0" smtClean="0">
                <a:ln w="15875" cap="flat" cmpd="sng" algn="ctr">
                  <a:noFill/>
                  <a:prstDash val="solid"/>
                  <a:round/>
                  <a:headEnd type="none" w="med" len="med"/>
                  <a:tailEnd type="none" w="med" len="med"/>
                </a:ln>
                <a:solidFill>
                  <a:srgbClr val="000000"/>
                </a:solidFill>
                <a:effectLst/>
                <a:uLnTx/>
                <a:uFillTx/>
                <a:latin typeface="Arial"/>
                <a:ea typeface="ＭＳ Ｐゴシック" charset="-128"/>
                <a:cs typeface="Arial"/>
              </a:rPr>
              <a:t> </a:t>
            </a:r>
            <a:r>
              <a:rPr kumimoji="0" lang="en-US" sz="3600" i="0" u="none" strike="noStrike" kern="0" cap="none" spc="0" normalizeH="0" noProof="0" smtClean="0">
                <a:ln w="15875" cap="flat" cmpd="sng" algn="ctr">
                  <a:noFill/>
                  <a:prstDash val="solid"/>
                  <a:round/>
                  <a:headEnd type="none" w="med" len="med"/>
                  <a:tailEnd type="none" w="med" len="med"/>
                </a:ln>
                <a:solidFill>
                  <a:srgbClr val="000000"/>
                </a:solidFill>
                <a:effectLst/>
                <a:uLnTx/>
                <a:uFillTx/>
                <a:latin typeface="Arial"/>
                <a:ea typeface="ＭＳ Ｐゴシック" charset="-128"/>
                <a:cs typeface="Arial"/>
              </a:rPr>
              <a:t>Wikipedia</a:t>
            </a:r>
            <a:endParaRPr kumimoji="0" lang="en-US" sz="3600" i="0" u="none" strike="noStrike" kern="0" cap="none" spc="0" normalizeH="0" baseline="0" noProof="0" dirty="0" smtClean="0">
              <a:ln w="15875" cap="flat" cmpd="sng" algn="ctr">
                <a:noFill/>
                <a:prstDash val="solid"/>
                <a:round/>
                <a:headEnd type="none" w="med" len="med"/>
                <a:tailEnd type="none" w="med" len="med"/>
              </a:ln>
              <a:solidFill>
                <a:srgbClr val="000000"/>
              </a:solidFill>
              <a:effectLst/>
              <a:uLnTx/>
              <a:uFillTx/>
              <a:latin typeface="Arial"/>
              <a:ea typeface="ＭＳ Ｐゴシック" charset="-128"/>
              <a:cs typeface="Arial"/>
            </a:endParaRPr>
          </a:p>
        </p:txBody>
      </p:sp>
      <p:sp>
        <p:nvSpPr>
          <p:cNvPr id="5" name="Content Placeholder 4"/>
          <p:cNvSpPr txBox="1">
            <a:spLocks/>
          </p:cNvSpPr>
          <p:nvPr/>
        </p:nvSpPr>
        <p:spPr bwMode="auto">
          <a:xfrm>
            <a:off x="685800" y="838200"/>
            <a:ext cx="7772400" cy="541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lgn="ctr" eaLnBrk="1" hangingPunct="1">
              <a:lnSpc>
                <a:spcPct val="110000"/>
              </a:lnSpc>
              <a:spcBef>
                <a:spcPct val="20000"/>
              </a:spcBef>
              <a:buClr>
                <a:schemeClr val="tx1"/>
              </a:buClr>
              <a:defRPr/>
            </a:pPr>
            <a:r>
              <a:rPr lang="en-US" kern="0" dirty="0">
                <a:solidFill>
                  <a:srgbClr val="000000"/>
                </a:solidFill>
              </a:rPr>
              <a:t>Data science incorporates varying elements and builds on techniques and theories from many fields, including math, statistics, data engineering, pattern recognition and learning, advanced computing, visualization, uncertainty modeling, data warehousing, and high performance computing with the goal of extracting meaning from data and creating data products. Data science is a novel term that is often used interchangeably with competitive intelligence or business analytics, although it is becoming more common. Data science seeks to use all available and relevant data to effectively tell a story that can be easily understood by non-practitioners.</a:t>
            </a:r>
            <a:endParaRPr lang="en-US" kern="0" dirty="0" smtClean="0">
              <a:solidFill>
                <a:srgbClr val="000000"/>
              </a:solidFill>
            </a:endParaRPr>
          </a:p>
        </p:txBody>
      </p:sp>
    </p:spTree>
    <p:extLst>
      <p:ext uri="{BB962C8B-B14F-4D97-AF65-F5344CB8AC3E}">
        <p14:creationId xmlns:p14="http://schemas.microsoft.com/office/powerpoint/2010/main" val="1389176579"/>
      </p:ext>
    </p:extLst>
  </p:cSld>
  <p:clrMapOvr>
    <a:masterClrMapping/>
  </p:clrMapOvr>
  <p:timing>
    <p:tnLst>
      <p:par>
        <p:cTn xmlns:p14="http://schemas.microsoft.com/office/powerpoint/2010/mai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ChangeArrowheads="1"/>
          </p:cNvSpPr>
          <p:nvPr/>
        </p:nvSpPr>
        <p:spPr bwMode="auto">
          <a:xfrm>
            <a:off x="2514600" y="4800600"/>
            <a:ext cx="3771900" cy="1384995"/>
          </a:xfrm>
          <a:prstGeom prst="rect">
            <a:avLst/>
          </a:prstGeom>
          <a:solidFill>
            <a:srgbClr val="FFFF00"/>
          </a:solidFill>
          <a:ln w="3175">
            <a:solidFill>
              <a:srgbClr val="000000"/>
            </a:solidFill>
            <a:miter lim="800000"/>
            <a:headEnd/>
            <a:tailEnd/>
          </a:ln>
        </p:spPr>
        <p:txBody>
          <a:bodyPr wrap="square">
            <a:prstTxWarp prst="textNoShape">
              <a:avLst/>
            </a:prstTxWarp>
            <a:spAutoFit/>
          </a:bodyPr>
          <a:lstStyle/>
          <a:p>
            <a:pPr algn="ctr"/>
            <a:r>
              <a:rPr lang="en-US" sz="1400" dirty="0">
                <a:solidFill>
                  <a:srgbClr val="000000"/>
                </a:solidFill>
              </a:rPr>
              <a:t>Center for Climate Systems Modeling</a:t>
            </a:r>
            <a:br>
              <a:rPr lang="en-US" sz="1400" dirty="0">
                <a:solidFill>
                  <a:srgbClr val="000000"/>
                </a:solidFill>
              </a:rPr>
            </a:br>
            <a:r>
              <a:rPr lang="en-US" sz="1400" dirty="0">
                <a:solidFill>
                  <a:srgbClr val="000000"/>
                </a:solidFill>
              </a:rPr>
              <a:t>Institute for Atmospheric and Climate Science</a:t>
            </a:r>
            <a:br>
              <a:rPr lang="en-US" sz="1400" dirty="0">
                <a:solidFill>
                  <a:srgbClr val="000000"/>
                </a:solidFill>
              </a:rPr>
            </a:br>
            <a:r>
              <a:rPr lang="en-US" sz="1400" dirty="0">
                <a:solidFill>
                  <a:srgbClr val="000000"/>
                </a:solidFill>
              </a:rPr>
              <a:t>Thierry </a:t>
            </a:r>
            <a:r>
              <a:rPr lang="en-US" sz="1400" dirty="0" err="1">
                <a:solidFill>
                  <a:srgbClr val="000000"/>
                </a:solidFill>
              </a:rPr>
              <a:t>Corti</a:t>
            </a:r>
            <a:r>
              <a:rPr lang="en-US" sz="1400" dirty="0">
                <a:solidFill>
                  <a:srgbClr val="000000"/>
                </a:solidFill>
              </a:rPr>
              <a:t> (C2SM)</a:t>
            </a:r>
            <a:br>
              <a:rPr lang="en-US" sz="1400" dirty="0">
                <a:solidFill>
                  <a:srgbClr val="000000"/>
                </a:solidFill>
              </a:rPr>
            </a:br>
            <a:r>
              <a:rPr lang="en-US" sz="1400" dirty="0" err="1">
                <a:solidFill>
                  <a:srgbClr val="000000"/>
                </a:solidFill>
              </a:rPr>
              <a:t>Urs</a:t>
            </a:r>
            <a:r>
              <a:rPr lang="en-US" sz="1400" dirty="0">
                <a:solidFill>
                  <a:srgbClr val="000000"/>
                </a:solidFill>
              </a:rPr>
              <a:t> </a:t>
            </a:r>
            <a:r>
              <a:rPr lang="en-US" sz="1400" dirty="0" err="1">
                <a:solidFill>
                  <a:srgbClr val="000000"/>
                </a:solidFill>
              </a:rPr>
              <a:t>Beyerle</a:t>
            </a:r>
            <a:r>
              <a:rPr lang="en-US" sz="1400" dirty="0">
                <a:solidFill>
                  <a:srgbClr val="000000"/>
                </a:solidFill>
              </a:rPr>
              <a:t> (IACETH)</a:t>
            </a:r>
            <a:br>
              <a:rPr lang="en-US" sz="1400" dirty="0">
                <a:solidFill>
                  <a:srgbClr val="000000"/>
                </a:solidFill>
              </a:rPr>
            </a:br>
            <a:r>
              <a:rPr lang="en-US" sz="1400" dirty="0">
                <a:solidFill>
                  <a:srgbClr val="000000"/>
                </a:solidFill>
              </a:rPr>
              <a:t>Erich Fischer (IACETH)</a:t>
            </a:r>
          </a:p>
          <a:p>
            <a:pPr algn="ctr"/>
            <a:r>
              <a:rPr lang="en-US" sz="1400" dirty="0">
                <a:solidFill>
                  <a:srgbClr val="000000"/>
                </a:solidFill>
              </a:rPr>
              <a:t>Zürich, Switzerland</a:t>
            </a:r>
          </a:p>
        </p:txBody>
      </p:sp>
      <p:pic>
        <p:nvPicPr>
          <p:cNvPr id="6" name="Picture 4" descr="ll100vis.pn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5"/>
          <p:cNvSpPr>
            <a:spLocks noChangeArrowheads="1"/>
          </p:cNvSpPr>
          <p:nvPr/>
        </p:nvSpPr>
        <p:spPr bwMode="auto">
          <a:xfrm>
            <a:off x="6400800" y="4800600"/>
            <a:ext cx="2743200" cy="954088"/>
          </a:xfrm>
          <a:prstGeom prst="rect">
            <a:avLst/>
          </a:prstGeom>
          <a:solidFill>
            <a:srgbClr val="FFFF00"/>
          </a:solidFill>
          <a:ln w="9525">
            <a:solidFill>
              <a:srgbClr val="000000"/>
            </a:solidFill>
            <a:miter lim="800000"/>
            <a:headEnd/>
            <a:tailEnd/>
          </a:ln>
        </p:spPr>
        <p:txBody>
          <a:bodyPr>
            <a:spAutoFit/>
          </a:bodyPr>
          <a:lstStyle/>
          <a:p>
            <a:r>
              <a:rPr lang="en-US" sz="1400" b="0" dirty="0">
                <a:solidFill>
                  <a:srgbClr val="000000"/>
                </a:solidFill>
              </a:rPr>
              <a:t>Data:		430 GB</a:t>
            </a:r>
          </a:p>
          <a:p>
            <a:r>
              <a:rPr lang="en-US" sz="1400" b="0" dirty="0">
                <a:solidFill>
                  <a:srgbClr val="000000"/>
                </a:solidFill>
              </a:rPr>
              <a:t>Time evolution:	2 years</a:t>
            </a:r>
          </a:p>
          <a:p>
            <a:r>
              <a:rPr lang="en-US" sz="1400" b="0" dirty="0">
                <a:solidFill>
                  <a:srgbClr val="000000"/>
                </a:solidFill>
              </a:rPr>
              <a:t>Time resolution:	1 hour</a:t>
            </a:r>
          </a:p>
          <a:p>
            <a:r>
              <a:rPr lang="en-US" sz="1400" b="0" dirty="0" err="1">
                <a:solidFill>
                  <a:srgbClr val="000000"/>
                </a:solidFill>
              </a:rPr>
              <a:t>Timesteps</a:t>
            </a:r>
            <a:r>
              <a:rPr lang="en-US" sz="1400" b="0" dirty="0">
                <a:solidFill>
                  <a:srgbClr val="000000"/>
                </a:solidFill>
              </a:rPr>
              <a:t>:	17,250</a:t>
            </a:r>
          </a:p>
        </p:txBody>
      </p:sp>
      <p:sp>
        <p:nvSpPr>
          <p:cNvPr id="8" name="Rectangle 6"/>
          <p:cNvSpPr>
            <a:spLocks noChangeArrowheads="1"/>
          </p:cNvSpPr>
          <p:nvPr/>
        </p:nvSpPr>
        <p:spPr bwMode="auto">
          <a:xfrm>
            <a:off x="152400" y="4800600"/>
            <a:ext cx="2286000" cy="1077913"/>
          </a:xfrm>
          <a:prstGeom prst="rect">
            <a:avLst/>
          </a:prstGeom>
          <a:solidFill>
            <a:srgbClr val="FFFF00"/>
          </a:solidFill>
          <a:ln w="3175">
            <a:solidFill>
              <a:srgbClr val="000000"/>
            </a:solidFill>
            <a:miter lim="800000"/>
            <a:headEnd/>
            <a:tailEnd/>
          </a:ln>
        </p:spPr>
        <p:txBody>
          <a:bodyPr wrap="square">
            <a:prstTxWarp prst="textNoShape">
              <a:avLst/>
            </a:prstTxWarp>
            <a:spAutoFit/>
          </a:bodyPr>
          <a:lstStyle/>
          <a:p>
            <a:pPr algn="ctr"/>
            <a:r>
              <a:rPr lang="en-US" sz="1600" dirty="0">
                <a:solidFill>
                  <a:srgbClr val="000000"/>
                </a:solidFill>
              </a:rPr>
              <a:t>Clouds, precipitation, and near surface air temperature in a satellite view.</a:t>
            </a:r>
          </a:p>
        </p:txBody>
      </p:sp>
    </p:spTree>
  </p:cSld>
  <p:clrMapOvr>
    <a:masterClrMapping/>
  </p:clrMapOvr>
  <p:timing>
    <p:tnLst>
      <p:par>
        <p:cTn xmlns:p14="http://schemas.microsoft.com/office/powerpoint/2010/mai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CSM4_w_clouds.00000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71600" y="0"/>
            <a:ext cx="6872015" cy="6858000"/>
          </a:xfrm>
          <a:prstGeom prst="rect">
            <a:avLst/>
          </a:prstGeom>
        </p:spPr>
      </p:pic>
      <p:sp>
        <p:nvSpPr>
          <p:cNvPr id="3" name="Rectangle 6"/>
          <p:cNvSpPr>
            <a:spLocks noChangeArrowheads="1"/>
          </p:cNvSpPr>
          <p:nvPr/>
        </p:nvSpPr>
        <p:spPr bwMode="auto">
          <a:xfrm>
            <a:off x="5486400" y="5943600"/>
            <a:ext cx="2743200" cy="830997"/>
          </a:xfrm>
          <a:prstGeom prst="rect">
            <a:avLst/>
          </a:prstGeom>
          <a:solidFill>
            <a:srgbClr val="FFFF00"/>
          </a:solidFill>
          <a:ln w="3175">
            <a:solidFill>
              <a:srgbClr val="000000"/>
            </a:solidFill>
            <a:miter lim="800000"/>
            <a:headEnd/>
            <a:tailEnd/>
          </a:ln>
        </p:spPr>
        <p:txBody>
          <a:bodyPr wrap="square">
            <a:prstTxWarp prst="textNoShape">
              <a:avLst/>
            </a:prstTxWarp>
            <a:spAutoFit/>
          </a:bodyPr>
          <a:lstStyle/>
          <a:p>
            <a:pPr algn="ctr"/>
            <a:r>
              <a:rPr lang="en-US" sz="1600" dirty="0" smtClean="0">
                <a:solidFill>
                  <a:srgbClr val="000000"/>
                </a:solidFill>
              </a:rPr>
              <a:t>Finite volume one </a:t>
            </a:r>
            <a:r>
              <a:rPr lang="en-US" sz="1600" dirty="0" smtClean="0"/>
              <a:t>degree data from CCSM4.</a:t>
            </a:r>
            <a:br>
              <a:rPr lang="en-US" sz="1600" dirty="0" smtClean="0"/>
            </a:br>
            <a:r>
              <a:rPr lang="en-US" sz="1600" dirty="0" smtClean="0"/>
              <a:t>Gary Strand, NCAR/NESL</a:t>
            </a:r>
            <a:endParaRPr lang="en-US" sz="1600" dirty="0">
              <a:solidFill>
                <a:srgbClr val="000000"/>
              </a:solidFill>
            </a:endParaRPr>
          </a:p>
        </p:txBody>
      </p:sp>
    </p:spTree>
    <p:extLst>
      <p:ext uri="{BB962C8B-B14F-4D97-AF65-F5344CB8AC3E}">
        <p14:creationId xmlns:p14="http://schemas.microsoft.com/office/powerpoint/2010/main" val="6789007"/>
      </p:ext>
    </p:extLst>
  </p:cSld>
  <p:clrMapOvr>
    <a:masterClrMapping/>
  </p:clrMapOvr>
  <p:timing>
    <p:tnLst>
      <p:par>
        <p:cTn xmlns:p14="http://schemas.microsoft.com/office/powerpoint/2010/mai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LayerGraph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133600" y="95250"/>
            <a:ext cx="6858000" cy="6429375"/>
          </a:xfrm>
          <a:prstGeom prst="rect">
            <a:avLst/>
          </a:prstGeom>
          <a:noFill/>
          <a:ln w="9525">
            <a:noFill/>
            <a:miter lim="800000"/>
            <a:headEnd/>
            <a:tailEnd/>
          </a:ln>
        </p:spPr>
      </p:pic>
      <p:sp>
        <p:nvSpPr>
          <p:cNvPr id="3" name="Text Box 3"/>
          <p:cNvSpPr txBox="1">
            <a:spLocks noChangeArrowheads="1"/>
          </p:cNvSpPr>
          <p:nvPr/>
        </p:nvSpPr>
        <p:spPr bwMode="auto">
          <a:xfrm>
            <a:off x="304800" y="304800"/>
            <a:ext cx="1676400" cy="1323439"/>
          </a:xfrm>
          <a:prstGeom prst="rect">
            <a:avLst/>
          </a:prstGeom>
          <a:solidFill>
            <a:srgbClr val="F9BF55"/>
          </a:solidFill>
          <a:ln w="3175">
            <a:solidFill>
              <a:srgbClr val="FFFFFF"/>
            </a:solidFill>
            <a:miter lim="800000"/>
            <a:headEnd/>
            <a:tailEnd/>
          </a:ln>
        </p:spPr>
        <p:txBody>
          <a:bodyPr wrap="square">
            <a:prstTxWarp prst="textNoShape">
              <a:avLst/>
            </a:prstTxWarp>
            <a:spAutoFit/>
          </a:bodyPr>
          <a:lstStyle/>
          <a:p>
            <a:pPr algn="ctr"/>
            <a:r>
              <a:rPr lang="en-US" sz="1400" dirty="0">
                <a:solidFill>
                  <a:srgbClr val="000000"/>
                </a:solidFill>
              </a:rPr>
              <a:t>Connectivity graphs from a biological neural network model.</a:t>
            </a:r>
          </a:p>
          <a:p>
            <a:pPr algn="ctr"/>
            <a:r>
              <a:rPr lang="en-US" sz="1200" dirty="0">
                <a:solidFill>
                  <a:srgbClr val="000000"/>
                </a:solidFill>
              </a:rPr>
              <a:t>Trevor Law, </a:t>
            </a:r>
            <a:r>
              <a:rPr lang="en-US" sz="1200" dirty="0" err="1">
                <a:solidFill>
                  <a:srgbClr val="000000"/>
                </a:solidFill>
              </a:rPr>
              <a:t>Univ</a:t>
            </a:r>
            <a:r>
              <a:rPr lang="en-US" sz="1200" dirty="0">
                <a:solidFill>
                  <a:srgbClr val="000000"/>
                </a:solidFill>
              </a:rPr>
              <a:t> of California @ Irvine</a:t>
            </a:r>
            <a:endParaRPr lang="en-US" dirty="0"/>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743200" y="152400"/>
            <a:ext cx="5868988" cy="587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4"/>
          <p:cNvSpPr>
            <a:spLocks noChangeArrowheads="1"/>
          </p:cNvSpPr>
          <p:nvPr/>
        </p:nvSpPr>
        <p:spPr bwMode="auto">
          <a:xfrm>
            <a:off x="76200" y="65087"/>
            <a:ext cx="2590800" cy="784830"/>
          </a:xfrm>
          <a:prstGeom prst="rect">
            <a:avLst/>
          </a:prstGeom>
          <a:solidFill>
            <a:srgbClr val="FFFF00"/>
          </a:solidFill>
          <a:ln w="3175">
            <a:solidFill>
              <a:srgbClr val="000000"/>
            </a:solidFill>
            <a:miter lim="800000"/>
            <a:headEnd/>
            <a:tailEnd/>
          </a:ln>
        </p:spPr>
        <p:txBody>
          <a:bodyPr wrap="square">
            <a:spAutoFit/>
          </a:bodyPr>
          <a:lstStyle/>
          <a:p>
            <a:pPr algn="ctr"/>
            <a:r>
              <a:rPr lang="en-US" sz="1500" b="0" dirty="0">
                <a:solidFill>
                  <a:srgbClr val="000000"/>
                </a:solidFill>
              </a:rPr>
              <a:t>NCL script contributed by Qin </a:t>
            </a:r>
            <a:r>
              <a:rPr lang="en-US" sz="1500" b="0" dirty="0" err="1">
                <a:solidFill>
                  <a:srgbClr val="000000"/>
                </a:solidFill>
              </a:rPr>
              <a:t>Rui</a:t>
            </a:r>
            <a:r>
              <a:rPr lang="en-US" sz="1500" b="0" dirty="0">
                <a:solidFill>
                  <a:srgbClr val="000000"/>
                </a:solidFill>
              </a:rPr>
              <a:t> of the Beijing Weather Modification Office.</a:t>
            </a:r>
          </a:p>
        </p:txBody>
      </p:sp>
    </p:spTree>
    <p:extLst>
      <p:ext uri="{BB962C8B-B14F-4D97-AF65-F5344CB8AC3E}">
        <p14:creationId xmlns:p14="http://schemas.microsoft.com/office/powerpoint/2010/main" val="3753967814"/>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152400" y="76200"/>
            <a:ext cx="3505200" cy="784830"/>
          </a:xfrm>
          <a:prstGeom prst="rect">
            <a:avLst/>
          </a:prstGeom>
          <a:solidFill>
            <a:srgbClr val="FFFF00"/>
          </a:solidFill>
          <a:ln w="3175">
            <a:solidFill>
              <a:srgbClr val="000000"/>
            </a:solidFill>
            <a:miter lim="800000"/>
            <a:headEnd/>
            <a:tailEnd/>
          </a:ln>
        </p:spPr>
        <p:txBody>
          <a:bodyPr wrap="square">
            <a:prstTxWarp prst="textNoShape">
              <a:avLst/>
            </a:prstTxWarp>
            <a:spAutoFit/>
          </a:bodyPr>
          <a:lstStyle/>
          <a:p>
            <a:pPr algn="ctr">
              <a:defRPr/>
            </a:pPr>
            <a:r>
              <a:rPr lang="en-US" sz="1500" dirty="0">
                <a:solidFill>
                  <a:srgbClr val="000000"/>
                </a:solidFill>
              </a:rPr>
              <a:t>Image courtesy of Julie </a:t>
            </a:r>
            <a:r>
              <a:rPr lang="en-US" sz="1500" dirty="0" err="1">
                <a:solidFill>
                  <a:srgbClr val="000000"/>
                </a:solidFill>
              </a:rPr>
              <a:t>Arblaster</a:t>
            </a:r>
            <a:r>
              <a:rPr lang="en-US" sz="1500" dirty="0">
                <a:solidFill>
                  <a:srgbClr val="000000"/>
                </a:solidFill>
              </a:rPr>
              <a:t/>
            </a:r>
            <a:br>
              <a:rPr lang="en-US" sz="1500" dirty="0">
                <a:solidFill>
                  <a:srgbClr val="000000"/>
                </a:solidFill>
              </a:rPr>
            </a:br>
            <a:r>
              <a:rPr lang="en-US" sz="1500" dirty="0">
                <a:solidFill>
                  <a:srgbClr val="000000"/>
                </a:solidFill>
              </a:rPr>
              <a:t>Bureau of Meteorology, University of Melbourne </a:t>
            </a:r>
            <a:endParaRPr lang="en-US" dirty="0"/>
          </a:p>
        </p:txBody>
      </p:sp>
      <p:pic>
        <p:nvPicPr>
          <p:cNvPr id="3" name="Picture 5" descr="spm-7.png"/>
          <p:cNvPicPr>
            <a:picLocks noChangeAspect="1"/>
          </p:cNvPicPr>
          <p:nvPr/>
        </p:nvPicPr>
        <p:blipFill>
          <a:blip r:embed="rId3"/>
          <a:srcRect/>
          <a:stretch>
            <a:fillRect/>
          </a:stretch>
        </p:blipFill>
        <p:spPr bwMode="auto">
          <a:xfrm>
            <a:off x="76200" y="1600200"/>
            <a:ext cx="8915400" cy="2238375"/>
          </a:xfrm>
          <a:prstGeom prst="rect">
            <a:avLst/>
          </a:prstGeom>
          <a:noFill/>
          <a:ln w="9525">
            <a:noFill/>
            <a:miter lim="800000"/>
            <a:headEnd/>
            <a:tailEnd/>
          </a:ln>
        </p:spPr>
      </p:pic>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rcRect/>
          <a:stretch>
            <a:fillRect/>
          </a:stretch>
        </p:blipFill>
        <p:spPr bwMode="auto">
          <a:xfrm>
            <a:off x="2286000" y="76200"/>
            <a:ext cx="5410200" cy="6694488"/>
          </a:xfrm>
          <a:prstGeom prst="rect">
            <a:avLst/>
          </a:prstGeom>
          <a:noFill/>
          <a:ln w="9525">
            <a:noFill/>
            <a:miter lim="800000"/>
            <a:headEnd/>
            <a:tailEnd/>
          </a:ln>
        </p:spPr>
      </p:pic>
      <p:sp>
        <p:nvSpPr>
          <p:cNvPr id="3" name="TextBox 2"/>
          <p:cNvSpPr txBox="1">
            <a:spLocks noChangeArrowheads="1"/>
          </p:cNvSpPr>
          <p:nvPr/>
        </p:nvSpPr>
        <p:spPr bwMode="auto">
          <a:xfrm>
            <a:off x="228600" y="152400"/>
            <a:ext cx="1600200" cy="584776"/>
          </a:xfrm>
          <a:prstGeom prst="rect">
            <a:avLst/>
          </a:prstGeom>
          <a:solidFill>
            <a:srgbClr val="FFFF00"/>
          </a:solidFill>
          <a:ln w="3175">
            <a:solidFill>
              <a:srgbClr val="000000"/>
            </a:solidFill>
            <a:miter lim="800000"/>
            <a:headEnd/>
            <a:tailEnd/>
          </a:ln>
        </p:spPr>
        <p:txBody>
          <a:bodyPr wrap="square">
            <a:prstTxWarp prst="textNoShape">
              <a:avLst/>
            </a:prstTxWarp>
            <a:spAutoFit/>
          </a:bodyPr>
          <a:lstStyle>
            <a:defPPr>
              <a:defRPr lang="en-US"/>
            </a:defPPr>
            <a:lvl1pPr algn="ctr">
              <a:defRPr sz="1500">
                <a:solidFill>
                  <a:srgbClr val="000000"/>
                </a:solidFill>
              </a:defRPr>
            </a:lvl1pPr>
          </a:lstStyle>
          <a:p>
            <a:r>
              <a:rPr lang="en-US" sz="1600" dirty="0"/>
              <a:t>Graphic by</a:t>
            </a:r>
            <a:br>
              <a:rPr lang="en-US" sz="1600" dirty="0"/>
            </a:br>
            <a:r>
              <a:rPr lang="en-US" sz="1600" dirty="0"/>
              <a:t>Yi Wang, PNNL</a:t>
            </a:r>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DrevpdsiAVG.0099.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492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4"/>
          <p:cNvSpPr>
            <a:spLocks noChangeArrowheads="1"/>
          </p:cNvSpPr>
          <p:nvPr/>
        </p:nvSpPr>
        <p:spPr bwMode="auto">
          <a:xfrm>
            <a:off x="1981200" y="5029200"/>
            <a:ext cx="5410200" cy="1570038"/>
          </a:xfrm>
          <a:prstGeom prst="rect">
            <a:avLst/>
          </a:prstGeom>
          <a:solidFill>
            <a:srgbClr val="FCFE6C"/>
          </a:solidFill>
          <a:ln w="3175">
            <a:solidFill>
              <a:srgbClr val="000000"/>
            </a:solidFill>
            <a:miter lim="800000"/>
            <a:headEnd/>
            <a:tailEnd/>
          </a:ln>
        </p:spPr>
        <p:txBody>
          <a:bodyPr>
            <a:spAutoFit/>
          </a:bodyPr>
          <a:lstStyle/>
          <a:p>
            <a:pPr algn="ctr"/>
            <a:r>
              <a:rPr lang="en-US" sz="1600" b="0" dirty="0" err="1">
                <a:solidFill>
                  <a:srgbClr val="000000"/>
                </a:solidFill>
              </a:rPr>
              <a:t>Aiguo</a:t>
            </a:r>
            <a:r>
              <a:rPr lang="en-US" sz="1600" b="0" dirty="0">
                <a:solidFill>
                  <a:srgbClr val="000000"/>
                </a:solidFill>
              </a:rPr>
              <a:t> Dai (NCAR Earth System Lab)</a:t>
            </a:r>
            <a:br>
              <a:rPr lang="en-US" sz="1600" b="0" dirty="0">
                <a:solidFill>
                  <a:srgbClr val="000000"/>
                </a:solidFill>
              </a:rPr>
            </a:br>
            <a:r>
              <a:rPr lang="en-US" sz="1600" b="0" dirty="0">
                <a:solidFill>
                  <a:srgbClr val="000000"/>
                </a:solidFill>
              </a:rPr>
              <a:t>Dai, A., 2001, Drought under global </a:t>
            </a:r>
            <a:r>
              <a:rPr lang="en-US" sz="1600" b="0" dirty="0" err="1" smtClean="0">
                <a:solidFill>
                  <a:srgbClr val="000000"/>
                </a:solidFill>
              </a:rPr>
              <a:t>warmming</a:t>
            </a:r>
            <a:r>
              <a:rPr lang="en-US" sz="1600" b="0" dirty="0">
                <a:solidFill>
                  <a:srgbClr val="000000"/>
                </a:solidFill>
              </a:rPr>
              <a:t>: A review. </a:t>
            </a:r>
            <a:r>
              <a:rPr lang="en-US" sz="1600" b="0" i="1" dirty="0">
                <a:solidFill>
                  <a:srgbClr val="000000"/>
                </a:solidFill>
              </a:rPr>
              <a:t>Wiley Interdisciplinary Reviews</a:t>
            </a:r>
            <a:r>
              <a:rPr lang="en-US" sz="1600" b="0" dirty="0">
                <a:solidFill>
                  <a:srgbClr val="000000"/>
                </a:solidFill>
              </a:rPr>
              <a:t>: Climate Change, 2, 45-65</a:t>
            </a:r>
          </a:p>
          <a:p>
            <a:pPr algn="ctr"/>
            <a:r>
              <a:rPr lang="en-US" sz="1600" b="0" dirty="0">
                <a:solidFill>
                  <a:srgbClr val="000000"/>
                </a:solidFill>
              </a:rPr>
              <a:t>Data from the WCRP CMIP3 multi-model dataset.</a:t>
            </a:r>
          </a:p>
          <a:p>
            <a:pPr algn="ctr"/>
            <a:r>
              <a:rPr lang="en-US" sz="1600" b="0" dirty="0">
                <a:solidFill>
                  <a:srgbClr val="000000"/>
                </a:solidFill>
              </a:rPr>
              <a:t>Image generated by Tim Scheitlin (NCAR/CISL) using NCL, Blender, and </a:t>
            </a:r>
            <a:r>
              <a:rPr lang="en-US" sz="1600" b="0" dirty="0" err="1">
                <a:solidFill>
                  <a:srgbClr val="000000"/>
                </a:solidFill>
              </a:rPr>
              <a:t>FinalCut</a:t>
            </a:r>
            <a:r>
              <a:rPr lang="en-US" sz="1600" b="0" dirty="0">
                <a:solidFill>
                  <a:srgbClr val="000000"/>
                </a:solidFill>
              </a:rPr>
              <a:t> Pro.</a:t>
            </a:r>
          </a:p>
        </p:txBody>
      </p:sp>
    </p:spTree>
    <p:extLst>
      <p:ext uri="{BB962C8B-B14F-4D97-AF65-F5344CB8AC3E}">
        <p14:creationId xmlns:p14="http://schemas.microsoft.com/office/powerpoint/2010/main" val="2164339553"/>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multi_plot"/>
          <p:cNvPicPr>
            <a:picLocks noChangeAspect="1" noChangeArrowheads="1"/>
          </p:cNvPicPr>
          <p:nvPr/>
        </p:nvPicPr>
        <p:blipFill>
          <a:blip r:embed="rId3"/>
          <a:srcRect/>
          <a:stretch>
            <a:fillRect/>
          </a:stretch>
        </p:blipFill>
        <p:spPr bwMode="auto">
          <a:xfrm>
            <a:off x="41275" y="782638"/>
            <a:ext cx="9099550" cy="5770562"/>
          </a:xfrm>
          <a:prstGeom prst="rect">
            <a:avLst/>
          </a:prstGeom>
          <a:noFill/>
          <a:ln w="9525">
            <a:noFill/>
            <a:miter lim="800000"/>
            <a:headEnd/>
            <a:tailEnd/>
          </a:ln>
        </p:spPr>
      </p:pic>
      <p:sp>
        <p:nvSpPr>
          <p:cNvPr id="3" name="Rectangle 3"/>
          <p:cNvSpPr>
            <a:spLocks noChangeArrowheads="1"/>
          </p:cNvSpPr>
          <p:nvPr/>
        </p:nvSpPr>
        <p:spPr bwMode="auto">
          <a:xfrm>
            <a:off x="76200" y="76200"/>
            <a:ext cx="2120906" cy="523220"/>
          </a:xfrm>
          <a:prstGeom prst="rect">
            <a:avLst/>
          </a:prstGeom>
          <a:solidFill>
            <a:srgbClr val="FFFF00"/>
          </a:solidFill>
          <a:ln w="3175">
            <a:solidFill>
              <a:srgbClr val="000000"/>
            </a:solidFill>
            <a:miter lim="800000"/>
            <a:headEnd/>
            <a:tailEnd/>
          </a:ln>
        </p:spPr>
        <p:txBody>
          <a:bodyPr wrap="none">
            <a:prstTxWarp prst="textNoShape">
              <a:avLst/>
            </a:prstTxWarp>
            <a:spAutoFit/>
          </a:bodyPr>
          <a:lstStyle/>
          <a:p>
            <a:pPr algn="ctr" eaLnBrk="1" hangingPunct="1"/>
            <a:r>
              <a:rPr lang="en-US" sz="1400" dirty="0">
                <a:solidFill>
                  <a:srgbClr val="000000"/>
                </a:solidFill>
              </a:rPr>
              <a:t>Based on a visualization</a:t>
            </a:r>
          </a:p>
          <a:p>
            <a:pPr algn="ctr" eaLnBrk="1" hangingPunct="1"/>
            <a:r>
              <a:rPr lang="en-US" sz="1400" dirty="0">
                <a:solidFill>
                  <a:srgbClr val="000000"/>
                </a:solidFill>
              </a:rPr>
              <a:t>of Adam </a:t>
            </a:r>
            <a:r>
              <a:rPr lang="en-US" sz="1400" dirty="0" smtClean="0">
                <a:solidFill>
                  <a:srgbClr val="000000"/>
                </a:solidFill>
              </a:rPr>
              <a:t>Phillips, CGD</a:t>
            </a:r>
            <a:endParaRPr lang="en-US" sz="1400" dirty="0">
              <a:solidFill>
                <a:srgbClr val="000000"/>
              </a:solidFill>
            </a:endParaRPr>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al09_2011082500_track_late.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2400" y="76200"/>
            <a:ext cx="4495800" cy="5384192"/>
          </a:xfrm>
          <a:prstGeom prst="rect">
            <a:avLst/>
          </a:prstGeom>
        </p:spPr>
      </p:pic>
      <p:pic>
        <p:nvPicPr>
          <p:cNvPr id="9" name="Picture 8" descr="aal09_2012082418_intensity_early.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876800" y="3352800"/>
            <a:ext cx="4114800" cy="3421688"/>
          </a:xfrm>
          <a:prstGeom prst="rect">
            <a:avLst/>
          </a:prstGeom>
        </p:spPr>
      </p:pic>
      <p:sp>
        <p:nvSpPr>
          <p:cNvPr id="10" name="Rectangle 4"/>
          <p:cNvSpPr>
            <a:spLocks noChangeArrowheads="1"/>
          </p:cNvSpPr>
          <p:nvPr/>
        </p:nvSpPr>
        <p:spPr bwMode="auto">
          <a:xfrm>
            <a:off x="4953000" y="767953"/>
            <a:ext cx="4191000" cy="1631216"/>
          </a:xfrm>
          <a:prstGeom prst="rect">
            <a:avLst/>
          </a:prstGeom>
          <a:solidFill>
            <a:srgbClr val="FEF9DC"/>
          </a:solidFill>
          <a:ln w="19050">
            <a:solidFill>
              <a:srgbClr val="000000"/>
            </a:solidFill>
            <a:miter lim="800000"/>
            <a:headEnd/>
            <a:tailEnd/>
          </a:ln>
        </p:spPr>
        <p:txBody>
          <a:bodyPr wrap="square" anchor="b">
            <a:prstTxWarp prst="textNoShape">
              <a:avLst/>
            </a:prstTxWarp>
            <a:spAutoFit/>
          </a:bodyPr>
          <a:lstStyle/>
          <a:p>
            <a:pPr algn="ctr">
              <a:spcBef>
                <a:spcPct val="50000"/>
              </a:spcBef>
            </a:pPr>
            <a:r>
              <a:rPr lang="en-US" sz="2000" dirty="0" smtClean="0"/>
              <a:t>Images courtesy of</a:t>
            </a:r>
            <a:br>
              <a:rPr lang="en-US" sz="2000" dirty="0" smtClean="0"/>
            </a:br>
            <a:r>
              <a:rPr lang="en-US" sz="2000" dirty="0" smtClean="0"/>
              <a:t>Jonathan </a:t>
            </a:r>
            <a:r>
              <a:rPr lang="en-US" sz="2000" dirty="0" err="1"/>
              <a:t>Vigh</a:t>
            </a:r>
            <a:r>
              <a:rPr lang="en-US" sz="2000" dirty="0"/>
              <a:t>, NCAR/ASP</a:t>
            </a:r>
          </a:p>
          <a:p>
            <a:pPr algn="ctr">
              <a:spcBef>
                <a:spcPct val="50000"/>
              </a:spcBef>
            </a:pPr>
            <a:r>
              <a:rPr lang="en-US" sz="2000" dirty="0"/>
              <a:t>Tropical Cyclone Guidance Project</a:t>
            </a:r>
          </a:p>
          <a:p>
            <a:pPr algn="ctr">
              <a:spcBef>
                <a:spcPct val="50000"/>
              </a:spcBef>
            </a:pPr>
            <a:r>
              <a:rPr lang="en-US" sz="2000" u="sng" dirty="0"/>
              <a:t>http://</a:t>
            </a:r>
            <a:r>
              <a:rPr lang="en-US" sz="2000" u="sng" dirty="0" err="1"/>
              <a:t>www.ral.ucar.edu</a:t>
            </a:r>
            <a:r>
              <a:rPr lang="en-US" sz="2000" u="sng" dirty="0"/>
              <a:t>/hurricanes</a:t>
            </a:r>
            <a:r>
              <a:rPr lang="en-US" sz="2000" dirty="0"/>
              <a:t>/</a:t>
            </a:r>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structure_panel_2008_IKE_AL092008_color.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174750" y="0"/>
            <a:ext cx="6794500" cy="6858000"/>
          </a:xfrm>
          <a:prstGeom prst="rect">
            <a:avLst/>
          </a:prstGeom>
          <a:noFill/>
          <a:ln w="9525">
            <a:noFill/>
            <a:miter lim="800000"/>
            <a:headEnd/>
            <a:tailEnd/>
          </a:ln>
        </p:spPr>
      </p:pic>
    </p:spTree>
    <p:extLst>
      <p:ext uri="{BB962C8B-B14F-4D97-AF65-F5344CB8AC3E}">
        <p14:creationId xmlns:p14="http://schemas.microsoft.com/office/powerpoint/2010/main" val="1941792056"/>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1677174"/>
            <a:ext cx="9144000" cy="4647426"/>
          </a:xfrm>
          <a:prstGeom prst="rect">
            <a:avLst/>
          </a:prstGeom>
          <a:noFill/>
        </p:spPr>
        <p:txBody>
          <a:bodyPr wrap="square" rtlCol="0">
            <a:spAutoFit/>
          </a:bodyPr>
          <a:lstStyle/>
          <a:p>
            <a:pPr algn="ctr"/>
            <a:r>
              <a:rPr lang="en-US" sz="2800" dirty="0"/>
              <a:t>geo-referenced </a:t>
            </a:r>
            <a:r>
              <a:rPr lang="en-US" sz="3600" dirty="0">
                <a:solidFill>
                  <a:srgbClr val="0000FF"/>
                </a:solidFill>
              </a:rPr>
              <a:t>self-describing</a:t>
            </a:r>
            <a:r>
              <a:rPr lang="en-US" sz="2800" dirty="0" smtClean="0"/>
              <a:t> </a:t>
            </a:r>
            <a:r>
              <a:rPr lang="en-US" sz="2000" dirty="0"/>
              <a:t>ASCII </a:t>
            </a:r>
            <a:r>
              <a:rPr lang="en-US" sz="2800" dirty="0">
                <a:solidFill>
                  <a:srgbClr val="004011"/>
                </a:solidFill>
              </a:rPr>
              <a:t>binary</a:t>
            </a:r>
            <a:r>
              <a:rPr lang="en-US" sz="2800" dirty="0" smtClean="0"/>
              <a:t> </a:t>
            </a:r>
            <a:r>
              <a:rPr lang="en-US" sz="3600" dirty="0">
                <a:solidFill>
                  <a:srgbClr val="C8004E"/>
                </a:solidFill>
              </a:rPr>
              <a:t>model</a:t>
            </a:r>
            <a:r>
              <a:rPr lang="en-US" sz="3600" dirty="0" smtClean="0">
                <a:solidFill>
                  <a:srgbClr val="C8004E"/>
                </a:solidFill>
              </a:rPr>
              <a:t> </a:t>
            </a:r>
            <a:r>
              <a:rPr lang="en-US" sz="3600" dirty="0">
                <a:solidFill>
                  <a:srgbClr val="C8004E"/>
                </a:solidFill>
              </a:rPr>
              <a:t>data</a:t>
            </a:r>
            <a:r>
              <a:rPr lang="en-US" sz="2800" dirty="0" smtClean="0"/>
              <a:t> </a:t>
            </a:r>
            <a:r>
              <a:rPr lang="en-US" sz="2800" dirty="0">
                <a:solidFill>
                  <a:srgbClr val="004011"/>
                </a:solidFill>
              </a:rPr>
              <a:t>observational </a:t>
            </a:r>
            <a:r>
              <a:rPr lang="en-US" sz="2800" dirty="0" smtClean="0">
                <a:solidFill>
                  <a:srgbClr val="004011"/>
                </a:solidFill>
              </a:rPr>
              <a:t>data</a:t>
            </a:r>
            <a:r>
              <a:rPr lang="en-US" sz="2800" dirty="0" smtClean="0"/>
              <a:t> </a:t>
            </a:r>
            <a:r>
              <a:rPr lang="en-US" dirty="0" smtClean="0"/>
              <a:t>regional</a:t>
            </a:r>
            <a:r>
              <a:rPr lang="en-US" sz="2800" dirty="0" smtClean="0"/>
              <a:t> </a:t>
            </a:r>
            <a:r>
              <a:rPr lang="en-US" sz="3200" dirty="0" smtClean="0"/>
              <a:t>global</a:t>
            </a:r>
            <a:r>
              <a:rPr lang="en-US" sz="2800" dirty="0" smtClean="0"/>
              <a:t> </a:t>
            </a:r>
            <a:r>
              <a:rPr lang="en-US" sz="2800" dirty="0" smtClean="0">
                <a:solidFill>
                  <a:srgbClr val="0000FF"/>
                </a:solidFill>
              </a:rPr>
              <a:t>rectilinear</a:t>
            </a:r>
            <a:r>
              <a:rPr lang="en-US" sz="2800" dirty="0" smtClean="0"/>
              <a:t> </a:t>
            </a:r>
            <a:r>
              <a:rPr lang="en-US" sz="2800" dirty="0">
                <a:solidFill>
                  <a:srgbClr val="660066"/>
                </a:solidFill>
              </a:rPr>
              <a:t>curvilinear</a:t>
            </a:r>
            <a:r>
              <a:rPr lang="en-US" sz="2800" dirty="0" smtClean="0"/>
              <a:t> </a:t>
            </a:r>
            <a:r>
              <a:rPr lang="en-US" sz="2800" dirty="0">
                <a:solidFill>
                  <a:srgbClr val="C30000"/>
                </a:solidFill>
              </a:rPr>
              <a:t>unstructured</a:t>
            </a:r>
            <a:r>
              <a:rPr lang="en-US" sz="2800" dirty="0">
                <a:solidFill>
                  <a:srgbClr val="660066"/>
                </a:solidFill>
              </a:rPr>
              <a:t> </a:t>
            </a:r>
            <a:r>
              <a:rPr lang="en-US" dirty="0" smtClean="0"/>
              <a:t>triangular mesh</a:t>
            </a:r>
            <a:r>
              <a:rPr lang="en-US" sz="2800" dirty="0" smtClean="0"/>
              <a:t> </a:t>
            </a:r>
            <a:r>
              <a:rPr lang="en-US" sz="3200" dirty="0" smtClean="0">
                <a:solidFill>
                  <a:srgbClr val="FF6600"/>
                </a:solidFill>
              </a:rPr>
              <a:t>hexagonal</a:t>
            </a:r>
            <a:r>
              <a:rPr lang="en-US" sz="2800" dirty="0" smtClean="0"/>
              <a:t> </a:t>
            </a:r>
            <a:r>
              <a:rPr lang="en-US" sz="2100" dirty="0" smtClean="0">
                <a:solidFill>
                  <a:srgbClr val="520B1E"/>
                </a:solidFill>
              </a:rPr>
              <a:t>quadrilateral</a:t>
            </a:r>
            <a:r>
              <a:rPr lang="en-US" sz="2000" dirty="0" smtClean="0">
                <a:solidFill>
                  <a:srgbClr val="520B1E"/>
                </a:solidFill>
              </a:rPr>
              <a:t> </a:t>
            </a:r>
            <a:r>
              <a:rPr lang="en-US" sz="2800" i="1" dirty="0" smtClean="0"/>
              <a:t>moving nests </a:t>
            </a:r>
            <a:r>
              <a:rPr lang="en-US" sz="2800" i="1" dirty="0" smtClean="0">
                <a:solidFill>
                  <a:srgbClr val="660066"/>
                </a:solidFill>
              </a:rPr>
              <a:t>nested grids</a:t>
            </a:r>
            <a:r>
              <a:rPr lang="en-US" sz="2800" dirty="0">
                <a:solidFill>
                  <a:srgbClr val="660066"/>
                </a:solidFill>
              </a:rPr>
              <a:t> </a:t>
            </a:r>
            <a:r>
              <a:rPr lang="en-US" sz="2800" dirty="0" smtClean="0">
                <a:solidFill>
                  <a:srgbClr val="C30000"/>
                </a:solidFill>
              </a:rPr>
              <a:t>complex grids</a:t>
            </a:r>
            <a:br>
              <a:rPr lang="en-US" sz="2800" dirty="0" smtClean="0">
                <a:solidFill>
                  <a:srgbClr val="C30000"/>
                </a:solidFill>
              </a:rPr>
            </a:br>
            <a:r>
              <a:rPr lang="en-US" sz="2000" dirty="0" smtClean="0"/>
              <a:t>ragged arrays</a:t>
            </a:r>
            <a:r>
              <a:rPr lang="en-US" sz="2800" dirty="0" smtClean="0"/>
              <a:t> </a:t>
            </a:r>
            <a:r>
              <a:rPr lang="en-US" sz="2800" dirty="0" err="1" smtClean="0"/>
              <a:t>subsetting</a:t>
            </a:r>
            <a:r>
              <a:rPr lang="en-US" sz="2800" dirty="0" smtClean="0"/>
              <a:t> </a:t>
            </a:r>
            <a:r>
              <a:rPr lang="en-US" sz="2800" dirty="0" smtClean="0">
                <a:solidFill>
                  <a:srgbClr val="0000FF"/>
                </a:solidFill>
              </a:rPr>
              <a:t>aggregation</a:t>
            </a:r>
            <a:r>
              <a:rPr lang="en-US" sz="2800" dirty="0" smtClean="0"/>
              <a:t> </a:t>
            </a:r>
            <a:r>
              <a:rPr lang="en-US" dirty="0"/>
              <a:t>shifted </a:t>
            </a:r>
            <a:r>
              <a:rPr lang="en-US" dirty="0" smtClean="0"/>
              <a:t>poles</a:t>
            </a:r>
            <a:r>
              <a:rPr lang="en-US" sz="2800" dirty="0" smtClean="0"/>
              <a:t> </a:t>
            </a:r>
            <a:r>
              <a:rPr lang="en-US" i="1" dirty="0" err="1">
                <a:solidFill>
                  <a:srgbClr val="660066"/>
                </a:solidFill>
              </a:rPr>
              <a:t>lossy</a:t>
            </a:r>
            <a:r>
              <a:rPr lang="en-US" i="1" dirty="0">
                <a:solidFill>
                  <a:srgbClr val="660066"/>
                </a:solidFill>
              </a:rPr>
              <a:t> versus </a:t>
            </a:r>
            <a:r>
              <a:rPr lang="en-US" i="1" dirty="0" smtClean="0">
                <a:solidFill>
                  <a:srgbClr val="660066"/>
                </a:solidFill>
              </a:rPr>
              <a:t>lossless </a:t>
            </a:r>
            <a:r>
              <a:rPr lang="en-US" sz="2800" dirty="0" smtClean="0">
                <a:solidFill>
                  <a:schemeClr val="accent1">
                    <a:lumMod val="50000"/>
                  </a:schemeClr>
                </a:solidFill>
              </a:rPr>
              <a:t>conversion to other formats</a:t>
            </a:r>
            <a:r>
              <a:rPr lang="en-US" sz="2800" dirty="0" smtClean="0"/>
              <a:t> </a:t>
            </a:r>
            <a:r>
              <a:rPr lang="en-US" sz="2000" dirty="0" smtClean="0"/>
              <a:t>multiple files</a:t>
            </a:r>
            <a:r>
              <a:rPr lang="en-US" sz="2800" dirty="0" smtClean="0"/>
              <a:t> </a:t>
            </a:r>
            <a:r>
              <a:rPr lang="en-US" sz="3200" dirty="0">
                <a:solidFill>
                  <a:srgbClr val="000090"/>
                </a:solidFill>
              </a:rPr>
              <a:t>multi-</a:t>
            </a:r>
            <a:r>
              <a:rPr lang="en-US" sz="3200" dirty="0" smtClean="0">
                <a:solidFill>
                  <a:srgbClr val="000090"/>
                </a:solidFill>
              </a:rPr>
              <a:t>dimensional </a:t>
            </a:r>
            <a:r>
              <a:rPr lang="en-US" sz="2800" dirty="0" smtClean="0">
                <a:solidFill>
                  <a:srgbClr val="FF0000"/>
                </a:solidFill>
              </a:rPr>
              <a:t>missing values</a:t>
            </a:r>
            <a:r>
              <a:rPr lang="en-US" sz="2800" dirty="0" smtClean="0"/>
              <a:t> </a:t>
            </a:r>
            <a:r>
              <a:rPr lang="en-US" i="1" dirty="0" smtClean="0"/>
              <a:t>compressed</a:t>
            </a:r>
            <a:r>
              <a:rPr lang="en-US" sz="2800" dirty="0"/>
              <a:t> </a:t>
            </a:r>
            <a:r>
              <a:rPr lang="en-US" sz="2800" dirty="0" smtClean="0">
                <a:solidFill>
                  <a:srgbClr val="0000FF"/>
                </a:solidFill>
              </a:rPr>
              <a:t>large files</a:t>
            </a:r>
            <a:r>
              <a:rPr lang="en-US" sz="2800" dirty="0" smtClean="0"/>
              <a:t> </a:t>
            </a:r>
            <a:r>
              <a:rPr lang="en-US" sz="3600" dirty="0">
                <a:solidFill>
                  <a:srgbClr val="C30000"/>
                </a:solidFill>
              </a:rPr>
              <a:t>really</a:t>
            </a:r>
            <a:r>
              <a:rPr lang="en-US" sz="3600" dirty="0"/>
              <a:t> </a:t>
            </a:r>
            <a:r>
              <a:rPr lang="en-US" sz="3600" dirty="0" smtClean="0">
                <a:solidFill>
                  <a:srgbClr val="C30000"/>
                </a:solidFill>
              </a:rPr>
              <a:t>large files</a:t>
            </a:r>
            <a:r>
              <a:rPr lang="en-US" sz="3200" dirty="0" smtClean="0"/>
              <a:t> </a:t>
            </a:r>
            <a:r>
              <a:rPr lang="en-US" sz="3200" b="1" dirty="0" smtClean="0">
                <a:solidFill>
                  <a:srgbClr val="008000"/>
                </a:solidFill>
              </a:rPr>
              <a:t>regridding</a:t>
            </a:r>
            <a:r>
              <a:rPr lang="en-US" sz="2800" dirty="0" smtClean="0">
                <a:solidFill>
                  <a:srgbClr val="008000"/>
                </a:solidFill>
              </a:rPr>
              <a:t> </a:t>
            </a:r>
            <a:r>
              <a:rPr lang="en-US" sz="2800" i="1" dirty="0" smtClean="0"/>
              <a:t>interpolation</a:t>
            </a:r>
            <a:r>
              <a:rPr lang="en-US" sz="2800" dirty="0" smtClean="0"/>
              <a:t> </a:t>
            </a:r>
            <a:r>
              <a:rPr lang="en-US" dirty="0">
                <a:solidFill>
                  <a:srgbClr val="C30000"/>
                </a:solidFill>
              </a:rPr>
              <a:t>chunking</a:t>
            </a:r>
            <a:r>
              <a:rPr lang="en-US" sz="2800" dirty="0"/>
              <a:t> </a:t>
            </a:r>
            <a:r>
              <a:rPr lang="en-US" dirty="0" smtClean="0"/>
              <a:t>remote </a:t>
            </a:r>
            <a:r>
              <a:rPr lang="en-US" dirty="0"/>
              <a:t>versus </a:t>
            </a:r>
            <a:r>
              <a:rPr lang="en-US" dirty="0" smtClean="0"/>
              <a:t>local </a:t>
            </a:r>
            <a:r>
              <a:rPr lang="en-US" sz="2800" i="1" dirty="0" smtClean="0">
                <a:solidFill>
                  <a:srgbClr val="660066"/>
                </a:solidFill>
              </a:rPr>
              <a:t>parallel I/O</a:t>
            </a:r>
            <a:endParaRPr lang="en-US" sz="2800" i="1" dirty="0">
              <a:solidFill>
                <a:srgbClr val="660066"/>
              </a:solidFill>
            </a:endParaRPr>
          </a:p>
        </p:txBody>
      </p:sp>
      <p:sp>
        <p:nvSpPr>
          <p:cNvPr id="5" name="TextBox 4"/>
          <p:cNvSpPr txBox="1"/>
          <p:nvPr/>
        </p:nvSpPr>
        <p:spPr>
          <a:xfrm>
            <a:off x="457200" y="171271"/>
            <a:ext cx="8229600" cy="1200329"/>
          </a:xfrm>
          <a:prstGeom prst="rect">
            <a:avLst/>
          </a:prstGeom>
          <a:solidFill>
            <a:srgbClr val="F1E896"/>
          </a:solidFill>
        </p:spPr>
        <p:txBody>
          <a:bodyPr wrap="square" rtlCol="0">
            <a:spAutoFit/>
          </a:bodyPr>
          <a:lstStyle/>
          <a:p>
            <a:pPr algn="ctr"/>
            <a:r>
              <a:rPr lang="en-US" sz="3600" dirty="0" smtClean="0"/>
              <a:t>To my team, data is a key driving force behind what we do</a:t>
            </a:r>
            <a:endParaRPr lang="en-US" sz="3600" dirty="0"/>
          </a:p>
        </p:txBody>
      </p:sp>
    </p:spTree>
    <p:extLst>
      <p:ext uri="{BB962C8B-B14F-4D97-AF65-F5344CB8AC3E}">
        <p14:creationId xmlns:p14="http://schemas.microsoft.com/office/powerpoint/2010/main" val="1229505262"/>
      </p:ext>
    </p:extLst>
  </p:cSld>
  <p:clrMapOvr>
    <a:masterClrMapping/>
  </p:clrMapOvr>
  <p:timing>
    <p:tnLst>
      <p:par>
        <p:cTn xmlns:p14="http://schemas.microsoft.com/office/powerpoint/2010/mai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unique_1.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23838"/>
            <a:ext cx="9144000" cy="6410325"/>
          </a:xfrm>
          <a:prstGeom prst="rect">
            <a:avLst/>
          </a:prstGeom>
          <a:noFill/>
          <a:ln w="9525">
            <a:noFill/>
            <a:miter lim="800000"/>
            <a:headEnd/>
            <a:tailEnd/>
          </a:ln>
        </p:spPr>
      </p:pic>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SpringSnowDepth.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4800" y="76200"/>
            <a:ext cx="6019800"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3"/>
          <p:cNvSpPr>
            <a:spLocks noChangeArrowheads="1"/>
          </p:cNvSpPr>
          <p:nvPr/>
        </p:nvSpPr>
        <p:spPr bwMode="auto">
          <a:xfrm>
            <a:off x="6477000" y="1143000"/>
            <a:ext cx="2362200" cy="3540125"/>
          </a:xfrm>
          <a:prstGeom prst="rect">
            <a:avLst/>
          </a:prstGeom>
          <a:solidFill>
            <a:srgbClr val="FFFF00"/>
          </a:solidFill>
          <a:ln w="3175">
            <a:solidFill>
              <a:srgbClr val="000000"/>
            </a:solidFill>
            <a:miter lim="800000"/>
            <a:headEnd/>
            <a:tailEnd/>
          </a:ln>
        </p:spPr>
        <p:txBody>
          <a:bodyPr>
            <a:spAutoFit/>
          </a:bodyPr>
          <a:lstStyle/>
          <a:p>
            <a:pPr algn="ctr"/>
            <a:r>
              <a:rPr lang="en-US" sz="1600" b="0" dirty="0">
                <a:solidFill>
                  <a:srgbClr val="000000"/>
                </a:solidFill>
              </a:rPr>
              <a:t>Science by </a:t>
            </a:r>
            <a:r>
              <a:rPr lang="en-US" sz="1600" b="0" dirty="0" err="1">
                <a:solidFill>
                  <a:srgbClr val="000000"/>
                </a:solidFill>
              </a:rPr>
              <a:t>Synte</a:t>
            </a:r>
            <a:r>
              <a:rPr lang="en-US" sz="1600" b="0" dirty="0">
                <a:solidFill>
                  <a:srgbClr val="000000"/>
                </a:solidFill>
              </a:rPr>
              <a:t> Peacock, NCAR/CGD</a:t>
            </a:r>
          </a:p>
          <a:p>
            <a:pPr algn="ctr"/>
            <a:r>
              <a:rPr lang="en-US" sz="1600" b="0" dirty="0">
                <a:solidFill>
                  <a:srgbClr val="000000"/>
                </a:solidFill>
              </a:rPr>
              <a:t> This image suggests that Wolverine habitat is likely to warm dramatically if society continues to emit large amounts of greenhouse gases.</a:t>
            </a:r>
          </a:p>
          <a:p>
            <a:pPr algn="ctr"/>
            <a:r>
              <a:rPr lang="en-US" sz="1600" b="0" dirty="0">
                <a:solidFill>
                  <a:srgbClr val="000000"/>
                </a:solidFill>
              </a:rPr>
              <a:t>Image generated by Tim Scheitlin (NCAR/CISL) using NCL, Blender, and </a:t>
            </a:r>
            <a:r>
              <a:rPr lang="en-US" sz="1600" b="0" dirty="0" err="1">
                <a:solidFill>
                  <a:srgbClr val="000000"/>
                </a:solidFill>
              </a:rPr>
              <a:t>FinalCut</a:t>
            </a:r>
            <a:r>
              <a:rPr lang="en-US" sz="1600" b="0" dirty="0">
                <a:solidFill>
                  <a:srgbClr val="000000"/>
                </a:solidFill>
              </a:rPr>
              <a:t> Pro.</a:t>
            </a:r>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conOncon.png"/>
          <p:cNvPicPr>
            <a:picLocks noChangeAspect="1"/>
          </p:cNvPicPr>
          <p:nvPr/>
        </p:nvPicPr>
        <p:blipFill>
          <a:blip r:embed="rId3"/>
          <a:srcRect/>
          <a:stretch>
            <a:fillRect/>
          </a:stretch>
        </p:blipFill>
        <p:spPr bwMode="auto">
          <a:xfrm>
            <a:off x="0" y="685800"/>
            <a:ext cx="9070975" cy="5964237"/>
          </a:xfrm>
          <a:prstGeom prst="rect">
            <a:avLst/>
          </a:prstGeom>
          <a:noFill/>
          <a:ln w="9525">
            <a:noFill/>
            <a:miter lim="800000"/>
            <a:headEnd/>
            <a:tailEnd/>
          </a:ln>
        </p:spPr>
      </p:pic>
      <p:sp>
        <p:nvSpPr>
          <p:cNvPr id="3" name="Rectangle 3"/>
          <p:cNvSpPr>
            <a:spLocks noChangeArrowheads="1"/>
          </p:cNvSpPr>
          <p:nvPr/>
        </p:nvSpPr>
        <p:spPr bwMode="auto">
          <a:xfrm>
            <a:off x="152400" y="76200"/>
            <a:ext cx="3429000" cy="584776"/>
          </a:xfrm>
          <a:prstGeom prst="rect">
            <a:avLst/>
          </a:prstGeom>
          <a:solidFill>
            <a:srgbClr val="FFFF00"/>
          </a:solidFill>
          <a:ln w="3175">
            <a:solidFill>
              <a:srgbClr val="000000"/>
            </a:solidFill>
            <a:miter lim="800000"/>
            <a:headEnd/>
            <a:tailEnd/>
          </a:ln>
        </p:spPr>
        <p:txBody>
          <a:bodyPr wrap="square">
            <a:prstTxWarp prst="textNoShape">
              <a:avLst/>
            </a:prstTxWarp>
            <a:spAutoFit/>
          </a:bodyPr>
          <a:lstStyle/>
          <a:p>
            <a:pPr algn="ctr" eaLnBrk="1" hangingPunct="1"/>
            <a:r>
              <a:rPr lang="en-US" sz="1600" dirty="0" err="1">
                <a:solidFill>
                  <a:srgbClr val="000000"/>
                </a:solidFill>
              </a:rPr>
              <a:t>Ufuk</a:t>
            </a:r>
            <a:r>
              <a:rPr lang="en-US" sz="1600" dirty="0">
                <a:solidFill>
                  <a:srgbClr val="000000"/>
                </a:solidFill>
              </a:rPr>
              <a:t> </a:t>
            </a:r>
            <a:r>
              <a:rPr lang="en-US" sz="1600" dirty="0" err="1">
                <a:solidFill>
                  <a:srgbClr val="000000"/>
                </a:solidFill>
              </a:rPr>
              <a:t>Turuncoglu</a:t>
            </a:r>
            <a:r>
              <a:rPr lang="en-US" sz="1600" dirty="0">
                <a:solidFill>
                  <a:srgbClr val="000000"/>
                </a:solidFill>
              </a:rPr>
              <a:t>, </a:t>
            </a:r>
            <a:r>
              <a:rPr lang="en-US" sz="1600" dirty="0" smtClean="0">
                <a:solidFill>
                  <a:srgbClr val="000000"/>
                </a:solidFill>
              </a:rPr>
              <a:t>ITU</a:t>
            </a:r>
            <a:br>
              <a:rPr lang="en-US" sz="1600" dirty="0" smtClean="0">
                <a:solidFill>
                  <a:srgbClr val="000000"/>
                </a:solidFill>
              </a:rPr>
            </a:br>
            <a:r>
              <a:rPr lang="en-US" sz="1600" dirty="0" smtClean="0">
                <a:solidFill>
                  <a:srgbClr val="000000"/>
                </a:solidFill>
              </a:rPr>
              <a:t>Turkey </a:t>
            </a:r>
            <a:r>
              <a:rPr lang="en-US" sz="1600" dirty="0">
                <a:solidFill>
                  <a:srgbClr val="000000"/>
                </a:solidFill>
              </a:rPr>
              <a:t>Climate Change Scenarios</a:t>
            </a:r>
            <a:endParaRPr lang="en-US" sz="2000" dirty="0">
              <a:solidFill>
                <a:srgbClr val="000000"/>
              </a:solidFill>
            </a:endParaRPr>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trend_am_sresa1b_clt.png"/>
          <p:cNvPicPr>
            <a:picLocks noChangeAspect="1"/>
          </p:cNvPicPr>
          <p:nvPr/>
        </p:nvPicPr>
        <p:blipFill>
          <a:blip r:embed="rId2"/>
          <a:srcRect/>
          <a:stretch>
            <a:fillRect/>
          </a:stretch>
        </p:blipFill>
        <p:spPr bwMode="auto">
          <a:xfrm>
            <a:off x="0" y="1204913"/>
            <a:ext cx="9144000" cy="4448175"/>
          </a:xfrm>
          <a:prstGeom prst="rect">
            <a:avLst/>
          </a:prstGeom>
          <a:noFill/>
          <a:ln w="9525">
            <a:noFill/>
            <a:miter lim="800000"/>
            <a:headEnd/>
            <a:tailEnd/>
          </a:ln>
        </p:spPr>
      </p:pic>
      <p:sp>
        <p:nvSpPr>
          <p:cNvPr id="3" name="TextBox 5"/>
          <p:cNvSpPr txBox="1">
            <a:spLocks noChangeArrowheads="1"/>
          </p:cNvSpPr>
          <p:nvPr/>
        </p:nvSpPr>
        <p:spPr bwMode="auto">
          <a:xfrm>
            <a:off x="76200" y="76200"/>
            <a:ext cx="2895600" cy="385762"/>
          </a:xfrm>
          <a:prstGeom prst="rect">
            <a:avLst/>
          </a:prstGeom>
          <a:solidFill>
            <a:srgbClr val="FFFF00"/>
          </a:solidFill>
          <a:ln w="19050">
            <a:solidFill>
              <a:srgbClr val="000000"/>
            </a:solidFill>
            <a:miter lim="800000"/>
            <a:headEnd/>
            <a:tailEnd/>
          </a:ln>
        </p:spPr>
        <p:txBody>
          <a:bodyPr>
            <a:prstTxWarp prst="textNoShape">
              <a:avLst/>
            </a:prstTxWarp>
            <a:spAutoFit/>
          </a:bodyPr>
          <a:lstStyle/>
          <a:p>
            <a:pPr algn="ctr"/>
            <a:r>
              <a:rPr lang="en-US" sz="1800" dirty="0">
                <a:solidFill>
                  <a:srgbClr val="000000"/>
                </a:solidFill>
              </a:rPr>
              <a:t>John </a:t>
            </a:r>
            <a:r>
              <a:rPr lang="en-US" sz="1800" dirty="0" err="1">
                <a:solidFill>
                  <a:srgbClr val="000000"/>
                </a:solidFill>
              </a:rPr>
              <a:t>Fasullo</a:t>
            </a:r>
            <a:r>
              <a:rPr lang="en-US" sz="1800" dirty="0">
                <a:solidFill>
                  <a:srgbClr val="000000"/>
                </a:solidFill>
              </a:rPr>
              <a:t>, NCAR/CGD</a:t>
            </a:r>
          </a:p>
        </p:txBody>
      </p:sp>
    </p:spTree>
  </p:cSld>
  <p:clrMapOvr>
    <a:masterClrMapping/>
  </p:clrMapOvr>
  <p:timing>
    <p:tnLst>
      <p:par>
        <p:cTn xmlns:p14="http://schemas.microsoft.com/office/powerpoint/2010/mai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txBox="1">
            <a:spLocks/>
          </p:cNvSpPr>
          <p:nvPr/>
        </p:nvSpPr>
        <p:spPr bwMode="auto">
          <a:xfrm>
            <a:off x="457200" y="76200"/>
            <a:ext cx="8229600" cy="762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i="0" u="none" strike="noStrike" kern="0" cap="none" spc="0" normalizeH="0" baseline="0" noProof="0" dirty="0" smtClean="0">
                <a:ln w="15875" cap="flat" cmpd="sng" algn="ctr">
                  <a:noFill/>
                  <a:prstDash val="solid"/>
                  <a:round/>
                  <a:headEnd type="none" w="med" len="med"/>
                  <a:tailEnd type="none" w="med" len="med"/>
                </a:ln>
                <a:solidFill>
                  <a:srgbClr val="000000"/>
                </a:solidFill>
                <a:effectLst/>
                <a:uLnTx/>
                <a:uFillTx/>
                <a:latin typeface="Arial"/>
                <a:ea typeface="ＭＳ Ｐゴシック" charset="-128"/>
                <a:cs typeface="Arial"/>
              </a:rPr>
              <a:t>Overview</a:t>
            </a:r>
          </a:p>
        </p:txBody>
      </p:sp>
      <p:sp>
        <p:nvSpPr>
          <p:cNvPr id="5" name="Content Placeholder 4"/>
          <p:cNvSpPr txBox="1">
            <a:spLocks/>
          </p:cNvSpPr>
          <p:nvPr/>
        </p:nvSpPr>
        <p:spPr bwMode="auto">
          <a:xfrm>
            <a:off x="685800" y="762000"/>
            <a:ext cx="7772400" cy="5791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indent="-342900">
              <a:lnSpc>
                <a:spcPct val="130000"/>
              </a:lnSpc>
              <a:buFont typeface="Arial"/>
              <a:buChar char="•"/>
            </a:pPr>
            <a:r>
              <a:rPr lang="en-US" dirty="0">
                <a:solidFill>
                  <a:schemeClr val="bg1">
                    <a:lumMod val="75000"/>
                  </a:schemeClr>
                </a:solidFill>
              </a:rPr>
              <a:t>Introductions</a:t>
            </a:r>
          </a:p>
          <a:p>
            <a:pPr marL="342900" indent="-342900">
              <a:lnSpc>
                <a:spcPct val="130000"/>
              </a:lnSpc>
              <a:buFont typeface="Arial"/>
              <a:buChar char="•"/>
            </a:pPr>
            <a:r>
              <a:rPr lang="en-US" dirty="0">
                <a:solidFill>
                  <a:schemeClr val="bg1">
                    <a:lumMod val="75000"/>
                  </a:schemeClr>
                </a:solidFill>
              </a:rPr>
              <a:t>Audience survey</a:t>
            </a:r>
          </a:p>
          <a:p>
            <a:pPr marL="342900" indent="-342900">
              <a:lnSpc>
                <a:spcPct val="130000"/>
              </a:lnSpc>
              <a:buFont typeface="Arial"/>
              <a:buChar char="•"/>
            </a:pPr>
            <a:r>
              <a:rPr lang="en-US" dirty="0" smtClean="0">
                <a:solidFill>
                  <a:schemeClr val="bg1">
                    <a:lumMod val="75000"/>
                  </a:schemeClr>
                </a:solidFill>
              </a:rPr>
              <a:t>Introduction </a:t>
            </a:r>
            <a:r>
              <a:rPr lang="en-US" dirty="0">
                <a:solidFill>
                  <a:schemeClr val="bg1">
                    <a:lumMod val="75000"/>
                  </a:schemeClr>
                </a:solidFill>
              </a:rPr>
              <a:t>to data formats and </a:t>
            </a:r>
            <a:r>
              <a:rPr lang="en-US" dirty="0" smtClean="0">
                <a:solidFill>
                  <a:schemeClr val="bg1">
                    <a:lumMod val="75000"/>
                  </a:schemeClr>
                </a:solidFill>
              </a:rPr>
              <a:t>metadata</a:t>
            </a:r>
          </a:p>
          <a:p>
            <a:pPr marL="342900" indent="-342900">
              <a:lnSpc>
                <a:spcPct val="130000"/>
              </a:lnSpc>
              <a:buFont typeface="Arial"/>
              <a:buChar char="•"/>
            </a:pPr>
            <a:r>
              <a:rPr lang="en-US" dirty="0">
                <a:solidFill>
                  <a:schemeClr val="bg1">
                    <a:lumMod val="75000"/>
                  </a:schemeClr>
                </a:solidFill>
              </a:rPr>
              <a:t>I</a:t>
            </a:r>
            <a:r>
              <a:rPr lang="en-US" dirty="0" smtClean="0">
                <a:solidFill>
                  <a:schemeClr val="bg1">
                    <a:lumMod val="75000"/>
                  </a:schemeClr>
                </a:solidFill>
              </a:rPr>
              <a:t>ntroduction </a:t>
            </a:r>
            <a:r>
              <a:rPr lang="en-US" dirty="0">
                <a:solidFill>
                  <a:schemeClr val="bg1">
                    <a:lumMod val="75000"/>
                  </a:schemeClr>
                </a:solidFill>
              </a:rPr>
              <a:t>to </a:t>
            </a:r>
            <a:r>
              <a:rPr lang="en-US" dirty="0" smtClean="0">
                <a:solidFill>
                  <a:schemeClr val="bg1">
                    <a:lumMod val="75000"/>
                  </a:schemeClr>
                </a:solidFill>
              </a:rPr>
              <a:t>NCL</a:t>
            </a:r>
          </a:p>
          <a:p>
            <a:pPr marL="800100" lvl="1" indent="-342900">
              <a:lnSpc>
                <a:spcPct val="130000"/>
              </a:lnSpc>
              <a:buFont typeface="Arial"/>
              <a:buChar char="•"/>
            </a:pPr>
            <a:r>
              <a:rPr lang="en-US" dirty="0" smtClean="0">
                <a:solidFill>
                  <a:schemeClr val="bg1">
                    <a:lumMod val="75000"/>
                  </a:schemeClr>
                </a:solidFill>
              </a:rPr>
              <a:t>File input/output – demo</a:t>
            </a:r>
          </a:p>
          <a:p>
            <a:pPr marL="800100" lvl="1" indent="-342900">
              <a:lnSpc>
                <a:spcPct val="130000"/>
              </a:lnSpc>
              <a:buFont typeface="Arial"/>
              <a:buChar char="•"/>
            </a:pPr>
            <a:r>
              <a:rPr lang="en-US" dirty="0" smtClean="0">
                <a:solidFill>
                  <a:schemeClr val="bg1">
                    <a:lumMod val="75000"/>
                  </a:schemeClr>
                </a:solidFill>
              </a:rPr>
              <a:t>Computations – demo</a:t>
            </a:r>
          </a:p>
          <a:p>
            <a:pPr marL="800100" lvl="1" indent="-342900">
              <a:lnSpc>
                <a:spcPct val="130000"/>
              </a:lnSpc>
              <a:buFont typeface="Arial"/>
              <a:buChar char="•"/>
            </a:pPr>
            <a:r>
              <a:rPr lang="en-US" dirty="0" smtClean="0">
                <a:solidFill>
                  <a:schemeClr val="bg1">
                    <a:lumMod val="75000"/>
                  </a:schemeClr>
                </a:solidFill>
              </a:rPr>
              <a:t>Visualizations – demo</a:t>
            </a:r>
          </a:p>
          <a:p>
            <a:pPr marL="342900" indent="-342900">
              <a:lnSpc>
                <a:spcPct val="130000"/>
              </a:lnSpc>
              <a:buFont typeface="Arial"/>
              <a:buChar char="•"/>
            </a:pPr>
            <a:r>
              <a:rPr lang="en-US" dirty="0" smtClean="0">
                <a:solidFill>
                  <a:schemeClr val="bg1">
                    <a:lumMod val="75000"/>
                  </a:schemeClr>
                </a:solidFill>
              </a:rPr>
              <a:t>NCL </a:t>
            </a:r>
            <a:r>
              <a:rPr lang="en-US" dirty="0">
                <a:solidFill>
                  <a:schemeClr val="bg1">
                    <a:lumMod val="75000"/>
                  </a:schemeClr>
                </a:solidFill>
              </a:rPr>
              <a:t>visualization </a:t>
            </a:r>
            <a:r>
              <a:rPr lang="en-US" dirty="0" smtClean="0">
                <a:solidFill>
                  <a:schemeClr val="bg1">
                    <a:lumMod val="75000"/>
                  </a:schemeClr>
                </a:solidFill>
              </a:rPr>
              <a:t>gallery</a:t>
            </a:r>
          </a:p>
          <a:p>
            <a:pPr marL="342900" indent="-342900">
              <a:lnSpc>
                <a:spcPct val="130000"/>
              </a:lnSpc>
              <a:buFont typeface="Arial"/>
              <a:buChar char="•"/>
            </a:pPr>
            <a:r>
              <a:rPr lang="en-US" dirty="0"/>
              <a:t>Other projects and collaborations we are part of</a:t>
            </a:r>
          </a:p>
          <a:p>
            <a:pPr marL="342900" indent="-342900">
              <a:lnSpc>
                <a:spcPct val="130000"/>
              </a:lnSpc>
              <a:buFont typeface="Arial"/>
              <a:buChar char="•"/>
            </a:pPr>
            <a:r>
              <a:rPr lang="en-US" dirty="0" smtClean="0">
                <a:solidFill>
                  <a:schemeClr val="bg1">
                    <a:lumMod val="75000"/>
                  </a:schemeClr>
                </a:solidFill>
              </a:rPr>
              <a:t>User </a:t>
            </a:r>
            <a:r>
              <a:rPr lang="en-US" dirty="0">
                <a:solidFill>
                  <a:schemeClr val="bg1">
                    <a:lumMod val="75000"/>
                  </a:schemeClr>
                </a:solidFill>
              </a:rPr>
              <a:t>contributed </a:t>
            </a:r>
            <a:r>
              <a:rPr lang="en-US" dirty="0" smtClean="0">
                <a:solidFill>
                  <a:schemeClr val="bg1">
                    <a:lumMod val="75000"/>
                  </a:schemeClr>
                </a:solidFill>
              </a:rPr>
              <a:t>software and projects</a:t>
            </a:r>
          </a:p>
          <a:p>
            <a:pPr marL="342900" indent="-342900">
              <a:lnSpc>
                <a:spcPct val="130000"/>
              </a:lnSpc>
              <a:buFont typeface="Arial"/>
              <a:buChar char="•"/>
            </a:pPr>
            <a:r>
              <a:rPr lang="en-US" dirty="0" smtClean="0">
                <a:solidFill>
                  <a:schemeClr val="bg1">
                    <a:lumMod val="75000"/>
                  </a:schemeClr>
                </a:solidFill>
              </a:rPr>
              <a:t>“No one tool does it all”</a:t>
            </a:r>
          </a:p>
          <a:p>
            <a:pPr marL="342900" indent="-342900">
              <a:lnSpc>
                <a:spcPct val="130000"/>
              </a:lnSpc>
              <a:buFont typeface="Arial"/>
              <a:buChar char="•"/>
            </a:pPr>
            <a:r>
              <a:rPr lang="en-US" dirty="0" smtClean="0">
                <a:solidFill>
                  <a:schemeClr val="bg1">
                    <a:lumMod val="75000"/>
                  </a:schemeClr>
                </a:solidFill>
              </a:rPr>
              <a:t>Challenges</a:t>
            </a:r>
            <a:endParaRPr lang="en-US" sz="1400" kern="0" dirty="0">
              <a:solidFill>
                <a:schemeClr val="bg1">
                  <a:lumMod val="75000"/>
                </a:schemeClr>
              </a:solidFill>
            </a:endParaRPr>
          </a:p>
        </p:txBody>
      </p:sp>
    </p:spTree>
    <p:extLst>
      <p:ext uri="{BB962C8B-B14F-4D97-AF65-F5344CB8AC3E}">
        <p14:creationId xmlns:p14="http://schemas.microsoft.com/office/powerpoint/2010/main" val="59082604"/>
      </p:ext>
    </p:extLst>
  </p:cSld>
  <p:clrMapOvr>
    <a:masterClrMapping/>
  </p:clrMapOvr>
  <p:timing>
    <p:tnLst>
      <p:par>
        <p:cTn xmlns:p14="http://schemas.microsoft.com/office/powerpoint/2010/mai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txBox="1">
            <a:spLocks noChangeArrowheads="1"/>
          </p:cNvSpPr>
          <p:nvPr/>
        </p:nvSpPr>
        <p:spPr bwMode="auto">
          <a:xfrm>
            <a:off x="381000" y="152400"/>
            <a:ext cx="4191000" cy="1295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i="0" u="none" strike="noStrike" kern="0" cap="none" spc="0" normalizeH="0" baseline="0" noProof="0" dirty="0" smtClean="0">
                <a:ln>
                  <a:noFill/>
                </a:ln>
                <a:solidFill>
                  <a:srgbClr val="000000"/>
                </a:solidFill>
                <a:effectLst/>
                <a:uLnTx/>
                <a:uFillTx/>
                <a:latin typeface="Arial" charset="0"/>
                <a:ea typeface="ＭＳ Ｐゴシック" charset="-128"/>
                <a:cs typeface="ＭＳ Ｐゴシック" charset="-128"/>
              </a:rPr>
              <a:t>PyNIO and PyNGL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1" u="none" strike="noStrike" kern="0" cap="none" spc="0" normalizeH="0" baseline="0" noProof="0" dirty="0" smtClean="0">
                <a:ln>
                  <a:noFill/>
                </a:ln>
                <a:solidFill>
                  <a:schemeClr val="tx2"/>
                </a:solidFill>
                <a:effectLst/>
                <a:uLnTx/>
                <a:uFillTx/>
                <a:latin typeface="Arial" charset="0"/>
                <a:ea typeface="ＭＳ Ｐゴシック" charset="-128"/>
                <a:cs typeface="ＭＳ Ｐゴシック" charset="-128"/>
              </a:rPr>
              <a:t/>
            </a:r>
            <a:br>
              <a:rPr kumimoji="0" lang="en-US" sz="800" b="0" i="1" u="none" strike="noStrike" kern="0" cap="none" spc="0" normalizeH="0" baseline="0" noProof="0" dirty="0" smtClean="0">
                <a:ln>
                  <a:noFill/>
                </a:ln>
                <a:solidFill>
                  <a:schemeClr val="tx2"/>
                </a:solidFill>
                <a:effectLst/>
                <a:uLnTx/>
                <a:uFillTx/>
                <a:latin typeface="Arial" charset="0"/>
                <a:ea typeface="ＭＳ Ｐゴシック" charset="-128"/>
                <a:cs typeface="ＭＳ Ｐゴシック" charset="-128"/>
              </a:rPr>
            </a:br>
            <a:r>
              <a:rPr lang="en-US" sz="2000" i="1" kern="0" dirty="0" smtClean="0">
                <a:solidFill>
                  <a:schemeClr val="tx2"/>
                </a:solidFill>
              </a:rPr>
              <a:t>Python modules based on a subset</a:t>
            </a:r>
            <a:br>
              <a:rPr lang="en-US" sz="2000" i="1" kern="0" dirty="0" smtClean="0">
                <a:solidFill>
                  <a:schemeClr val="tx2"/>
                </a:solidFill>
              </a:rPr>
            </a:br>
            <a:r>
              <a:rPr lang="en-US" sz="2000" i="1" kern="0" dirty="0" smtClean="0">
                <a:solidFill>
                  <a:schemeClr val="tx2"/>
                </a:solidFill>
              </a:rPr>
              <a:t>of NCL’s capabilities</a:t>
            </a:r>
            <a:endParaRPr kumimoji="0" lang="en-US" sz="1600" b="0" i="0" u="none" strike="noStrike" kern="0" cap="none" spc="0" normalizeH="0" baseline="0" noProof="0" dirty="0">
              <a:ln>
                <a:noFill/>
              </a:ln>
              <a:solidFill>
                <a:schemeClr val="tx2"/>
              </a:solidFill>
              <a:effectLst/>
              <a:uLnTx/>
              <a:uFillTx/>
              <a:latin typeface="Arial" charset="0"/>
              <a:ea typeface="ＭＳ Ｐゴシック" charset="-128"/>
              <a:cs typeface="ＭＳ Ｐゴシック" charset="-128"/>
            </a:endParaRPr>
          </a:p>
        </p:txBody>
      </p:sp>
      <p:pic>
        <p:nvPicPr>
          <p:cNvPr id="11" name="Picture 4" descr="trimesh"/>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928824" y="1143000"/>
            <a:ext cx="3986576" cy="5486400"/>
          </a:xfrm>
          <a:prstGeom prst="rect">
            <a:avLst/>
          </a:prstGeom>
          <a:noFill/>
          <a:ln w="9525">
            <a:noFill/>
            <a:miter lim="800000"/>
            <a:headEnd/>
            <a:tailEnd/>
          </a:ln>
        </p:spPr>
      </p:pic>
      <p:grpSp>
        <p:nvGrpSpPr>
          <p:cNvPr id="3" name="Group 2"/>
          <p:cNvGrpSpPr/>
          <p:nvPr/>
        </p:nvGrpSpPr>
        <p:grpSpPr>
          <a:xfrm>
            <a:off x="381000" y="3352800"/>
            <a:ext cx="4191000" cy="2209800"/>
            <a:chOff x="381000" y="3352800"/>
            <a:chExt cx="4191000" cy="2209800"/>
          </a:xfrm>
        </p:grpSpPr>
        <p:sp>
          <p:nvSpPr>
            <p:cNvPr id="10" name="Rectangle 5"/>
            <p:cNvSpPr txBox="1">
              <a:spLocks noChangeArrowheads="1"/>
            </p:cNvSpPr>
            <p:nvPr/>
          </p:nvSpPr>
          <p:spPr bwMode="auto">
            <a:xfrm>
              <a:off x="381000" y="3962400"/>
              <a:ext cx="4191000" cy="1600200"/>
            </a:xfrm>
            <a:prstGeom prst="rect">
              <a:avLst/>
            </a:prstGeom>
            <a:solidFill>
              <a:srgbClr val="FEFDA5"/>
            </a:solidFill>
            <a:ln w="19050">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533400" lvl="0" indent="-533400" eaLnBrk="1" hangingPunct="1">
                <a:lnSpc>
                  <a:spcPct val="90000"/>
                </a:lnSpc>
                <a:spcBef>
                  <a:spcPct val="20000"/>
                </a:spcBef>
                <a:buFont typeface="Arial"/>
                <a:buChar char="•"/>
                <a:defRPr/>
              </a:pPr>
              <a:r>
                <a:rPr lang="en-US" sz="1600" kern="0" dirty="0" smtClean="0"/>
                <a:t>Same publication-quality graphics as NCL</a:t>
              </a:r>
            </a:p>
            <a:p>
              <a:pPr marL="533400" lvl="0" indent="-533400" eaLnBrk="1" hangingPunct="1">
                <a:lnSpc>
                  <a:spcPct val="90000"/>
                </a:lnSpc>
                <a:spcBef>
                  <a:spcPct val="20000"/>
                </a:spcBef>
                <a:buFont typeface="Arial"/>
                <a:buChar char="•"/>
                <a:defRPr/>
              </a:pPr>
              <a:r>
                <a:rPr lang="en-US" sz="1600" kern="0" dirty="0"/>
                <a:t>Utilizes</a:t>
              </a:r>
              <a:r>
                <a:rPr lang="en-US" sz="1600" kern="0" dirty="0" smtClean="0"/>
                <a:t> </a:t>
              </a:r>
              <a:r>
                <a:rPr lang="en-US" sz="1600" kern="0" dirty="0"/>
                <a:t>existing</a:t>
              </a:r>
              <a:r>
                <a:rPr lang="en-US" sz="1600" kern="0" dirty="0" smtClean="0"/>
                <a:t> Python modules and development tools (NumPy, swig, f2py, ScientificPython)</a:t>
              </a:r>
            </a:p>
            <a:p>
              <a:pPr marL="533400" lvl="0" indent="-533400" eaLnBrk="1" hangingPunct="1">
                <a:lnSpc>
                  <a:spcPct val="90000"/>
                </a:lnSpc>
                <a:spcBef>
                  <a:spcPct val="20000"/>
                </a:spcBef>
                <a:buFont typeface="Arial"/>
                <a:buChar char="•"/>
                <a:defRPr/>
              </a:pPr>
              <a:r>
                <a:rPr lang="en-US" sz="1600" kern="0" dirty="0" smtClean="0"/>
                <a:t>Some climate-specific computations</a:t>
              </a:r>
            </a:p>
          </p:txBody>
        </p:sp>
        <p:sp>
          <p:nvSpPr>
            <p:cNvPr id="14" name="TextBox 13"/>
            <p:cNvSpPr txBox="1"/>
            <p:nvPr/>
          </p:nvSpPr>
          <p:spPr>
            <a:xfrm>
              <a:off x="381000" y="3352800"/>
              <a:ext cx="4191000" cy="461665"/>
            </a:xfrm>
            <a:prstGeom prst="rect">
              <a:avLst/>
            </a:prstGeom>
            <a:solidFill>
              <a:srgbClr val="FEFDA5"/>
            </a:solidFill>
            <a:ln w="38100" cmpd="dbl">
              <a:solidFill>
                <a:schemeClr val="tx1"/>
              </a:solidFill>
            </a:ln>
          </p:spPr>
          <p:txBody>
            <a:bodyPr wrap="square" rtlCol="0">
              <a:spAutoFit/>
            </a:bodyPr>
            <a:lstStyle>
              <a:defPPr>
                <a:defRPr lang="en-US"/>
              </a:defPPr>
              <a:lvl1pPr algn="ctr"/>
            </a:lstStyle>
            <a:p>
              <a:r>
                <a:rPr lang="en-US" dirty="0"/>
                <a:t>PyNGL</a:t>
              </a:r>
            </a:p>
          </p:txBody>
        </p:sp>
      </p:grpSp>
      <p:grpSp>
        <p:nvGrpSpPr>
          <p:cNvPr id="2" name="Group 1"/>
          <p:cNvGrpSpPr/>
          <p:nvPr/>
        </p:nvGrpSpPr>
        <p:grpSpPr>
          <a:xfrm>
            <a:off x="381000" y="1524000"/>
            <a:ext cx="4267200" cy="1673427"/>
            <a:chOff x="381000" y="1524000"/>
            <a:chExt cx="4267200" cy="1673427"/>
          </a:xfrm>
        </p:grpSpPr>
        <p:sp>
          <p:nvSpPr>
            <p:cNvPr id="5" name="Rectangle 5"/>
            <p:cNvSpPr txBox="1">
              <a:spLocks noChangeArrowheads="1"/>
            </p:cNvSpPr>
            <p:nvPr/>
          </p:nvSpPr>
          <p:spPr bwMode="auto">
            <a:xfrm>
              <a:off x="381000" y="2057400"/>
              <a:ext cx="4267200" cy="1140027"/>
            </a:xfrm>
            <a:prstGeom prst="rect">
              <a:avLst/>
            </a:prstGeom>
            <a:solidFill>
              <a:srgbClr val="FEFDA5"/>
            </a:solidFill>
            <a:ln w="19050">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533400" lvl="0" indent="-533400" eaLnBrk="1" hangingPunct="1">
                <a:lnSpc>
                  <a:spcPct val="90000"/>
                </a:lnSpc>
                <a:spcBef>
                  <a:spcPct val="20000"/>
                </a:spcBef>
                <a:buFont typeface="Arial"/>
                <a:buChar char="•"/>
                <a:defRPr/>
              </a:pPr>
              <a:r>
                <a:rPr lang="en-US" sz="1600" kern="0" dirty="0" smtClean="0"/>
                <a:t>Reads and writes same data formats as NCL</a:t>
              </a:r>
            </a:p>
            <a:p>
              <a:pPr marL="533400" lvl="0" indent="-533400" eaLnBrk="1" hangingPunct="1">
                <a:lnSpc>
                  <a:spcPct val="90000"/>
                </a:lnSpc>
                <a:spcBef>
                  <a:spcPct val="20000"/>
                </a:spcBef>
                <a:buFont typeface="Arial"/>
                <a:buChar char="•"/>
                <a:defRPr/>
              </a:pPr>
              <a:r>
                <a:rPr kumimoji="0" lang="en-US" sz="1600" b="0" i="0" u="none" strike="noStrike" kern="0" cap="none" spc="0" normalizeH="0" baseline="0" noProof="0" dirty="0" smtClean="0">
                  <a:ln>
                    <a:noFill/>
                  </a:ln>
                  <a:solidFill>
                    <a:schemeClr val="tx1"/>
                  </a:solidFill>
                  <a:effectLst/>
                  <a:uLnTx/>
                  <a:uFillTx/>
                </a:rPr>
                <a:t>Has</a:t>
              </a:r>
              <a:r>
                <a:rPr kumimoji="0" lang="en-US" sz="1600" b="0" i="0" u="none" strike="noStrike" kern="0" cap="none" spc="0" normalizeH="0" noProof="0" dirty="0" smtClean="0">
                  <a:ln>
                    <a:noFill/>
                  </a:ln>
                  <a:solidFill>
                    <a:schemeClr val="tx1"/>
                  </a:solidFill>
                  <a:effectLst/>
                  <a:uLnTx/>
                  <a:uFillTx/>
                </a:rPr>
                <a:t> special syntax for complex data </a:t>
              </a:r>
              <a:r>
                <a:rPr kumimoji="0" lang="en-US" sz="1600" b="0" i="0" u="none" strike="noStrike" kern="0" cap="none" spc="0" normalizeH="0" noProof="0" dirty="0" err="1" smtClean="0">
                  <a:ln>
                    <a:noFill/>
                  </a:ln>
                  <a:solidFill>
                    <a:schemeClr val="tx1"/>
                  </a:solidFill>
                  <a:effectLst/>
                  <a:uLnTx/>
                  <a:uFillTx/>
                </a:rPr>
                <a:t>subsetting</a:t>
              </a:r>
              <a:r>
                <a:rPr lang="en-US" sz="1600" kern="0" noProof="0" dirty="0" smtClean="0"/>
                <a:t> </a:t>
              </a:r>
              <a:r>
                <a:rPr kumimoji="0" lang="en-US" sz="1600" b="0" i="0" u="none" strike="noStrike" kern="0" cap="none" spc="0" normalizeH="0" noProof="0" dirty="0" smtClean="0">
                  <a:ln>
                    <a:noFill/>
                  </a:ln>
                  <a:solidFill>
                    <a:schemeClr val="tx1"/>
                  </a:solidFill>
                  <a:effectLst/>
                  <a:uLnTx/>
                  <a:uFillTx/>
                </a:rPr>
                <a:t>(not </a:t>
              </a:r>
              <a:r>
                <a:rPr kumimoji="0" lang="en-US" sz="1600" b="0" i="0" u="none" strike="noStrike" kern="0" cap="none" spc="0" normalizeH="0" noProof="0" dirty="0" smtClean="0">
                  <a:ln>
                    <a:noFill/>
                  </a:ln>
                  <a:effectLst/>
                  <a:uLnTx/>
                  <a:uFillTx/>
                </a:rPr>
                <a:t>available </a:t>
              </a:r>
              <a:r>
                <a:rPr kumimoji="0" lang="en-US" sz="1600" b="0" i="0" u="none" strike="noStrike" kern="0" cap="none" spc="0" normalizeH="0" noProof="0" dirty="0" smtClean="0">
                  <a:ln>
                    <a:noFill/>
                  </a:ln>
                  <a:solidFill>
                    <a:schemeClr val="tx1"/>
                  </a:solidFill>
                  <a:effectLst/>
                  <a:uLnTx/>
                  <a:uFillTx/>
                </a:rPr>
                <a:t>in NCL)</a:t>
              </a:r>
              <a:r>
                <a:rPr kumimoji="0" lang="en-US" sz="1600" b="0" i="0" u="none" strike="noStrike" kern="0" cap="none" spc="0" normalizeH="0" baseline="0" noProof="0" dirty="0" smtClean="0">
                  <a:ln>
                    <a:noFill/>
                  </a:ln>
                  <a:solidFill>
                    <a:schemeClr val="tx1"/>
                  </a:solidFill>
                  <a:effectLst/>
                  <a:uLnTx/>
                  <a:uFillTx/>
                </a:rPr>
                <a:t/>
              </a:r>
              <a:br>
                <a:rPr kumimoji="0" lang="en-US" sz="1600" b="0" i="0" u="none" strike="noStrike" kern="0" cap="none" spc="0" normalizeH="0" baseline="0" noProof="0" dirty="0" smtClean="0">
                  <a:ln>
                    <a:noFill/>
                  </a:ln>
                  <a:solidFill>
                    <a:schemeClr val="tx1"/>
                  </a:solidFill>
                  <a:effectLst/>
                  <a:uLnTx/>
                  <a:uFillTx/>
                </a:rPr>
              </a:br>
              <a:endParaRPr kumimoji="0" lang="en-US" sz="1600" b="0" i="0" u="none" strike="noStrike" kern="0" cap="none" spc="0" normalizeH="0" baseline="0" noProof="0" dirty="0" smtClean="0">
                <a:ln>
                  <a:noFill/>
                </a:ln>
                <a:solidFill>
                  <a:schemeClr val="tx1"/>
                </a:solidFill>
                <a:effectLst/>
                <a:uLnTx/>
                <a:uFillTx/>
              </a:endParaRPr>
            </a:p>
          </p:txBody>
        </p:sp>
        <p:sp>
          <p:nvSpPr>
            <p:cNvPr id="15" name="TextBox 14"/>
            <p:cNvSpPr txBox="1"/>
            <p:nvPr/>
          </p:nvSpPr>
          <p:spPr>
            <a:xfrm>
              <a:off x="381000" y="1524000"/>
              <a:ext cx="4267200" cy="461665"/>
            </a:xfrm>
            <a:prstGeom prst="rect">
              <a:avLst/>
            </a:prstGeom>
            <a:solidFill>
              <a:srgbClr val="FEFDA5"/>
            </a:solidFill>
            <a:ln w="38100" cmpd="dbl">
              <a:solidFill>
                <a:schemeClr val="tx1"/>
              </a:solidFill>
            </a:ln>
          </p:spPr>
          <p:txBody>
            <a:bodyPr wrap="square" rtlCol="0">
              <a:spAutoFit/>
            </a:bodyPr>
            <a:lstStyle/>
            <a:p>
              <a:pPr algn="ctr"/>
              <a:r>
                <a:rPr lang="en-US" dirty="0" smtClean="0"/>
                <a:t>PyNIO</a:t>
              </a:r>
              <a:endParaRPr lang="en-US" dirty="0"/>
            </a:p>
          </p:txBody>
        </p:sp>
      </p:grpSp>
      <p:sp>
        <p:nvSpPr>
          <p:cNvPr id="16" name="Text Box 7"/>
          <p:cNvSpPr txBox="1">
            <a:spLocks noChangeArrowheads="1"/>
          </p:cNvSpPr>
          <p:nvPr/>
        </p:nvSpPr>
        <p:spPr bwMode="auto">
          <a:xfrm>
            <a:off x="381000" y="5638800"/>
            <a:ext cx="4191000" cy="400110"/>
          </a:xfrm>
          <a:prstGeom prst="rect">
            <a:avLst/>
          </a:prstGeom>
          <a:solidFill>
            <a:srgbClr val="FEFDA5"/>
          </a:solidFill>
          <a:ln w="12700" cap="flat" cmpd="sng" algn="ctr">
            <a:solidFill>
              <a:srgbClr val="000000"/>
            </a:solidFill>
            <a:prstDash val="solid"/>
            <a:miter lim="800000"/>
            <a:headEnd type="none" w="med" len="med"/>
            <a:tailEnd type="none" w="med" len="med"/>
          </a:ln>
        </p:spPr>
        <p:txBody>
          <a:bodyPr wrap="square">
            <a:prstTxWarp prst="textNoShape">
              <a:avLst/>
            </a:prstTxWarp>
            <a:spAutoFit/>
          </a:bodyPr>
          <a:lstStyle/>
          <a:p>
            <a:pPr algn="ctr">
              <a:spcBef>
                <a:spcPct val="50000"/>
              </a:spcBef>
            </a:pPr>
            <a:r>
              <a:rPr lang="en-US" sz="2000" u="sng" dirty="0">
                <a:solidFill>
                  <a:srgbClr val="000000"/>
                </a:solidFill>
              </a:rPr>
              <a:t>http://</a:t>
            </a:r>
            <a:r>
              <a:rPr lang="en-US" sz="2000" u="sng" dirty="0" smtClean="0">
                <a:solidFill>
                  <a:srgbClr val="000000"/>
                </a:solidFill>
              </a:rPr>
              <a:t>www.pyngl.ucar.edu</a:t>
            </a:r>
            <a:r>
              <a:rPr lang="en-US" sz="2000" u="sng" dirty="0">
                <a:solidFill>
                  <a:srgbClr val="000000"/>
                </a:solidFill>
              </a:rPr>
              <a:t>/</a:t>
            </a:r>
          </a:p>
        </p:txBody>
      </p:sp>
      <p:pic>
        <p:nvPicPr>
          <p:cNvPr id="9" name="Picture 8" descr="seam2.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15200" y="117870"/>
            <a:ext cx="1739900" cy="87273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990600"/>
            <a:ext cx="4267200" cy="4524315"/>
          </a:xfrm>
          <a:prstGeom prst="rect">
            <a:avLst/>
          </a:prstGeom>
          <a:solidFill>
            <a:srgbClr val="CCFFCC"/>
          </a:solidFill>
        </p:spPr>
        <p:txBody>
          <a:bodyPr wrap="square" rtlCol="0">
            <a:spAutoFit/>
          </a:bodyPr>
          <a:lstStyle/>
          <a:p>
            <a:pPr algn="ctr"/>
            <a:r>
              <a:rPr lang="en-US" sz="2800" i="1" dirty="0"/>
              <a:t>Python is a programming language that lets you work more quickly and integrate your systems more effectively. You can learn to use Python and see almost immediate gains in productivity and lower maintenance costs</a:t>
            </a:r>
            <a:r>
              <a:rPr lang="en-US" sz="2800" i="1" dirty="0" smtClean="0"/>
              <a:t>.</a:t>
            </a:r>
            <a:endParaRPr lang="en-US" sz="1200" b="1" dirty="0" smtClean="0"/>
          </a:p>
          <a:p>
            <a:endParaRPr lang="en-US" sz="1200" b="1" dirty="0"/>
          </a:p>
          <a:p>
            <a:pPr algn="ctr"/>
            <a:r>
              <a:rPr lang="en-US" b="1" u="sng" dirty="0"/>
              <a:t>http://</a:t>
            </a:r>
            <a:r>
              <a:rPr lang="en-US" b="1" u="sng" dirty="0" err="1"/>
              <a:t>www.python.org</a:t>
            </a:r>
            <a:endParaRPr lang="en-US" b="1" u="sng" dirty="0"/>
          </a:p>
        </p:txBody>
      </p:sp>
      <p:sp>
        <p:nvSpPr>
          <p:cNvPr id="3" name="TextBox 2"/>
          <p:cNvSpPr txBox="1"/>
          <p:nvPr/>
        </p:nvSpPr>
        <p:spPr>
          <a:xfrm>
            <a:off x="4800600" y="228600"/>
            <a:ext cx="4038600" cy="646331"/>
          </a:xfrm>
          <a:prstGeom prst="rect">
            <a:avLst/>
          </a:prstGeom>
          <a:noFill/>
        </p:spPr>
        <p:txBody>
          <a:bodyPr wrap="square" rtlCol="0">
            <a:spAutoFit/>
          </a:bodyPr>
          <a:lstStyle/>
          <a:p>
            <a:pPr algn="ctr"/>
            <a:r>
              <a:rPr lang="en-US" sz="3600" dirty="0" smtClean="0"/>
              <a:t>Why Python?</a:t>
            </a:r>
            <a:endParaRPr lang="en-US" sz="3600" dirty="0"/>
          </a:p>
        </p:txBody>
      </p:sp>
      <p:sp>
        <p:nvSpPr>
          <p:cNvPr id="4" name="Rectangle 3"/>
          <p:cNvSpPr txBox="1">
            <a:spLocks noChangeArrowheads="1"/>
          </p:cNvSpPr>
          <p:nvPr/>
        </p:nvSpPr>
        <p:spPr>
          <a:xfrm>
            <a:off x="4724400" y="990600"/>
            <a:ext cx="4191000" cy="4495800"/>
          </a:xfrm>
          <a:prstGeom prst="rect">
            <a:avLst/>
          </a:prstGeom>
          <a:solidFill>
            <a:srgbClr val="74A3E0"/>
          </a:solidFill>
        </p:spPr>
        <p:txBody>
          <a:bodyPr/>
          <a:lstStyle>
            <a:lvl1pPr marL="342900" indent="-342900" algn="l" rtl="0" eaLnBrk="0" fontAlgn="base" hangingPunct="0">
              <a:spcBef>
                <a:spcPct val="20000"/>
              </a:spcBef>
              <a:spcAft>
                <a:spcPct val="0"/>
              </a:spcAft>
              <a:buChar char="•"/>
              <a:defRPr sz="3200">
                <a:solidFill>
                  <a:schemeClr val="tx1"/>
                </a:solidFill>
                <a:latin typeface="Arial" pitchFamily="-112" charset="0"/>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Arial" pitchFamily="-112" charset="0"/>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Arial" pitchFamily="-112" charset="0"/>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Arial" pitchFamily="-112" charset="0"/>
                <a:ea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Arial" pitchFamily="-112" charset="0"/>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r>
              <a:rPr lang="en-US" sz="2400" dirty="0" smtClean="0"/>
              <a:t>Demand for high-quality 2D visualization</a:t>
            </a:r>
          </a:p>
          <a:p>
            <a:r>
              <a:rPr lang="en-US" sz="2400" dirty="0" smtClean="0"/>
              <a:t>Capitalize on the work of others </a:t>
            </a:r>
          </a:p>
          <a:p>
            <a:r>
              <a:rPr lang="en-US" sz="2400" dirty="0" smtClean="0"/>
              <a:t>Collaboration opportunities</a:t>
            </a:r>
          </a:p>
          <a:p>
            <a:r>
              <a:rPr lang="en-US" sz="2400" dirty="0" smtClean="0"/>
              <a:t>Mainstream language - wider audience</a:t>
            </a:r>
          </a:p>
          <a:p>
            <a:r>
              <a:rPr lang="en-US" sz="2400" dirty="0" smtClean="0"/>
              <a:t>Contribution to Python community </a:t>
            </a:r>
          </a:p>
          <a:p>
            <a:r>
              <a:rPr lang="en-US" sz="2400" dirty="0" smtClean="0"/>
              <a:t>Open source</a:t>
            </a:r>
            <a:endParaRPr lang="en-US" sz="3300" dirty="0"/>
          </a:p>
        </p:txBody>
      </p:sp>
      <p:sp>
        <p:nvSpPr>
          <p:cNvPr id="5" name="TextBox 4"/>
          <p:cNvSpPr txBox="1"/>
          <p:nvPr/>
        </p:nvSpPr>
        <p:spPr>
          <a:xfrm>
            <a:off x="304800" y="228600"/>
            <a:ext cx="4267200" cy="646331"/>
          </a:xfrm>
          <a:prstGeom prst="rect">
            <a:avLst/>
          </a:prstGeom>
          <a:noFill/>
        </p:spPr>
        <p:txBody>
          <a:bodyPr wrap="square" rtlCol="0">
            <a:spAutoFit/>
          </a:bodyPr>
          <a:lstStyle/>
          <a:p>
            <a:pPr algn="ctr"/>
            <a:r>
              <a:rPr lang="en-US" sz="3600" dirty="0" smtClean="0"/>
              <a:t>What is Python?</a:t>
            </a:r>
            <a:endParaRPr lang="en-US" sz="3600" dirty="0"/>
          </a:p>
        </p:txBody>
      </p:sp>
      <p:pic>
        <p:nvPicPr>
          <p:cNvPr id="7" name="Picture 6"/>
          <p:cNvPicPr>
            <a:picLocks noChangeAspect="1"/>
          </p:cNvPicPr>
          <p:nvPr/>
        </p:nvPicPr>
        <p:blipFill>
          <a:blip r:embed="rId2"/>
          <a:stretch>
            <a:fillRect/>
          </a:stretch>
        </p:blipFill>
        <p:spPr>
          <a:xfrm>
            <a:off x="2781300" y="5486400"/>
            <a:ext cx="3581400" cy="1016000"/>
          </a:xfrm>
          <a:prstGeom prst="rect">
            <a:avLst/>
          </a:prstGeom>
        </p:spPr>
      </p:pic>
    </p:spTree>
    <p:extLst>
      <p:ext uri="{BB962C8B-B14F-4D97-AF65-F5344CB8AC3E}">
        <p14:creationId xmlns:p14="http://schemas.microsoft.com/office/powerpoint/2010/main" val="143957457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
          <p:cNvSpPr txBox="1">
            <a:spLocks noChangeArrowheads="1"/>
          </p:cNvSpPr>
          <p:nvPr/>
        </p:nvSpPr>
        <p:spPr bwMode="auto">
          <a:xfrm>
            <a:off x="2209800" y="25400"/>
            <a:ext cx="6629400" cy="1295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i="0" u="none" strike="noStrike" kern="0" cap="none" spc="0" normalizeH="0" baseline="0" noProof="0" dirty="0" smtClean="0">
                <a:ln>
                  <a:noFill/>
                </a:ln>
                <a:solidFill>
                  <a:srgbClr val="000000"/>
                </a:solidFill>
                <a:effectLst/>
                <a:uLnTx/>
                <a:uFillTx/>
                <a:latin typeface="Arial" charset="0"/>
                <a:ea typeface="ＭＳ Ｐゴシック" charset="-128"/>
                <a:cs typeface="ＭＳ Ｐゴシック" charset="-128"/>
              </a:rPr>
              <a:t>Python is really picking up in the climate</a:t>
            </a:r>
            <a:r>
              <a:rPr lang="en-US" sz="2800" kern="0" dirty="0" smtClean="0">
                <a:solidFill>
                  <a:srgbClr val="000000"/>
                </a:solidFill>
              </a:rPr>
              <a:t>, </a:t>
            </a:r>
            <a:r>
              <a:rPr kumimoji="0" lang="en-US" sz="2800" i="0" u="none" strike="noStrike" kern="0" cap="none" spc="0" normalizeH="0" noProof="0" dirty="0" smtClean="0">
                <a:ln>
                  <a:noFill/>
                </a:ln>
                <a:solidFill>
                  <a:srgbClr val="000000"/>
                </a:solidFill>
                <a:effectLst/>
                <a:uLnTx/>
                <a:uFillTx/>
                <a:latin typeface="Arial" charset="0"/>
                <a:ea typeface="ＭＳ Ｐゴシック" charset="-128"/>
                <a:cs typeface="ＭＳ Ｐゴシック" charset="-128"/>
              </a:rPr>
              <a:t>atmospheric, and oceanic sciences</a:t>
            </a:r>
            <a:endParaRPr kumimoji="0" lang="en-US" sz="1600" b="0" i="0" u="none" strike="noStrike" kern="0" cap="none" spc="0" normalizeH="0" baseline="0" noProof="0" dirty="0">
              <a:ln>
                <a:noFill/>
              </a:ln>
              <a:solidFill>
                <a:schemeClr val="tx2"/>
              </a:solidFill>
              <a:effectLst/>
              <a:uLnTx/>
              <a:uFillTx/>
              <a:latin typeface="Arial" charset="0"/>
              <a:ea typeface="ＭＳ Ｐゴシック" charset="-128"/>
              <a:cs typeface="ＭＳ Ｐゴシック" charset="-128"/>
            </a:endParaRPr>
          </a:p>
        </p:txBody>
      </p:sp>
      <p:sp>
        <p:nvSpPr>
          <p:cNvPr id="3" name="Content Placeholder 4"/>
          <p:cNvSpPr txBox="1">
            <a:spLocks/>
          </p:cNvSpPr>
          <p:nvPr/>
        </p:nvSpPr>
        <p:spPr bwMode="auto">
          <a:xfrm>
            <a:off x="685800" y="1219200"/>
            <a:ext cx="7772400" cy="5334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indent="-342900">
              <a:lnSpc>
                <a:spcPct val="130000"/>
              </a:lnSpc>
              <a:buFont typeface="Arial"/>
              <a:buChar char="•"/>
            </a:pPr>
            <a:r>
              <a:rPr lang="en-US" dirty="0" err="1" smtClean="0">
                <a:solidFill>
                  <a:srgbClr val="000000"/>
                </a:solidFill>
              </a:rPr>
              <a:t>PyAOS</a:t>
            </a:r>
            <a:r>
              <a:rPr lang="en-US" dirty="0" smtClean="0">
                <a:solidFill>
                  <a:srgbClr val="000000"/>
                </a:solidFill>
              </a:rPr>
              <a:t> (Python for the Atmospheric and Oceanic Sciences) – group that has a email list and is collaborating on a specialized suite of AOS computational functions</a:t>
            </a:r>
          </a:p>
          <a:p>
            <a:pPr marL="342900" indent="-342900">
              <a:lnSpc>
                <a:spcPct val="130000"/>
              </a:lnSpc>
              <a:buFont typeface="Arial"/>
              <a:buChar char="•"/>
            </a:pPr>
            <a:r>
              <a:rPr lang="en-US" dirty="0" smtClean="0">
                <a:solidFill>
                  <a:srgbClr val="000000"/>
                </a:solidFill>
              </a:rPr>
              <a:t>Python courses being taught at annual AMS (American </a:t>
            </a:r>
            <a:r>
              <a:rPr lang="en-US" dirty="0" err="1" smtClean="0">
                <a:solidFill>
                  <a:srgbClr val="000000"/>
                </a:solidFill>
              </a:rPr>
              <a:t>Meterological</a:t>
            </a:r>
            <a:r>
              <a:rPr lang="en-US" dirty="0" smtClean="0">
                <a:solidFill>
                  <a:srgbClr val="000000"/>
                </a:solidFill>
              </a:rPr>
              <a:t> Society) meeting</a:t>
            </a:r>
          </a:p>
          <a:p>
            <a:pPr marL="342900" indent="-342900">
              <a:lnSpc>
                <a:spcPct val="130000"/>
              </a:lnSpc>
              <a:buFont typeface="Arial"/>
              <a:buChar char="•"/>
            </a:pPr>
            <a:r>
              <a:rPr lang="en-US" u="sng" dirty="0">
                <a:solidFill>
                  <a:srgbClr val="000000"/>
                </a:solidFill>
              </a:rPr>
              <a:t>http://</a:t>
            </a:r>
            <a:r>
              <a:rPr lang="en-US" u="sng" dirty="0" err="1" smtClean="0">
                <a:solidFill>
                  <a:srgbClr val="000000"/>
                </a:solidFill>
              </a:rPr>
              <a:t>ocefpaf.github.io</a:t>
            </a:r>
            <a:r>
              <a:rPr lang="en-US" dirty="0" smtClean="0">
                <a:solidFill>
                  <a:srgbClr val="000000"/>
                </a:solidFill>
              </a:rPr>
              <a:t> - blog for python and marine sciences</a:t>
            </a:r>
          </a:p>
          <a:p>
            <a:pPr marL="342900" indent="-342900">
              <a:lnSpc>
                <a:spcPct val="130000"/>
              </a:lnSpc>
              <a:buFont typeface="Arial"/>
              <a:buChar char="•"/>
            </a:pPr>
            <a:r>
              <a:rPr lang="en-US" dirty="0" smtClean="0">
                <a:solidFill>
                  <a:srgbClr val="000000"/>
                </a:solidFill>
              </a:rPr>
              <a:t>SciPy 2013 had a mini AOS </a:t>
            </a:r>
            <a:r>
              <a:rPr lang="en-US" dirty="0" err="1" smtClean="0">
                <a:solidFill>
                  <a:srgbClr val="000000"/>
                </a:solidFill>
              </a:rPr>
              <a:t>syposium</a:t>
            </a:r>
            <a:endParaRPr lang="en-US" dirty="0" smtClean="0">
              <a:solidFill>
                <a:srgbClr val="000000"/>
              </a:solidFill>
            </a:endParaRPr>
          </a:p>
          <a:p>
            <a:pPr marL="342900" indent="-342900">
              <a:lnSpc>
                <a:spcPct val="130000"/>
              </a:lnSpc>
              <a:buFont typeface="Arial"/>
              <a:buChar char="•"/>
            </a:pPr>
            <a:r>
              <a:rPr lang="en-US" dirty="0" smtClean="0">
                <a:solidFill>
                  <a:srgbClr val="000000"/>
                </a:solidFill>
              </a:rPr>
              <a:t>Numerous Python modules for dealing with data formats</a:t>
            </a:r>
            <a:endParaRPr lang="en-US" dirty="0">
              <a:solidFill>
                <a:srgbClr val="000000"/>
              </a:solidFill>
            </a:endParaRPr>
          </a:p>
        </p:txBody>
      </p:sp>
      <p:pic>
        <p:nvPicPr>
          <p:cNvPr id="5" name="Picture 4"/>
          <p:cNvPicPr>
            <a:picLocks noChangeAspect="1"/>
          </p:cNvPicPr>
          <p:nvPr/>
        </p:nvPicPr>
        <p:blipFill>
          <a:blip r:embed="rId2" cstate="screen">
            <a:alphaModFix amt="67000"/>
            <a:extLst>
              <a:ext uri="{28A0092B-C50C-407E-A947-70E740481C1C}">
                <a14:useLocalDpi xmlns:a14="http://schemas.microsoft.com/office/drawing/2010/main"/>
              </a:ext>
            </a:extLst>
          </a:blip>
          <a:stretch>
            <a:fillRect/>
          </a:stretch>
        </p:blipFill>
        <p:spPr>
          <a:xfrm>
            <a:off x="228601" y="275452"/>
            <a:ext cx="2057400" cy="892948"/>
          </a:xfrm>
          <a:prstGeom prst="rect">
            <a:avLst/>
          </a:prstGeom>
        </p:spPr>
      </p:pic>
    </p:spTree>
    <p:extLst>
      <p:ext uri="{BB962C8B-B14F-4D97-AF65-F5344CB8AC3E}">
        <p14:creationId xmlns:p14="http://schemas.microsoft.com/office/powerpoint/2010/main" val="793723873"/>
      </p:ext>
    </p:extLst>
  </p:cSld>
  <p:clrMapOvr>
    <a:masterClrMapping/>
  </p:clrMapOvr>
  <p:timing>
    <p:tnLst>
      <p:par>
        <p:cTn xmlns:p14="http://schemas.microsoft.com/office/powerpoint/2010/mai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0" y="1095375"/>
            <a:ext cx="4419600" cy="5578475"/>
          </a:xfrm>
          <a:prstGeom prst="rect">
            <a:avLst/>
          </a:prstGeom>
          <a:noFill/>
          <a:ln w="9525">
            <a:noFill/>
            <a:miter lim="800000"/>
            <a:headEnd/>
            <a:tailEnd/>
          </a:ln>
        </p:spPr>
        <p:txBody>
          <a:bodyPr>
            <a:prstTxWarp prst="textNoShape">
              <a:avLst/>
            </a:prstTxWarp>
            <a:spAutoFit/>
          </a:bodyPr>
          <a:lstStyle/>
          <a:p>
            <a:pPr eaLnBrk="1" hangingPunct="1"/>
            <a:r>
              <a:rPr lang="en-US" sz="1500" b="1" dirty="0">
                <a:solidFill>
                  <a:srgbClr val="000000"/>
                </a:solidFill>
                <a:latin typeface="Courier New" charset="0"/>
              </a:rPr>
              <a:t>import </a:t>
            </a:r>
            <a:r>
              <a:rPr lang="en-US" sz="1500" b="1" dirty="0" err="1">
                <a:solidFill>
                  <a:srgbClr val="000000"/>
                </a:solidFill>
                <a:latin typeface="Courier New" charset="0"/>
              </a:rPr>
              <a:t>Ngl</a:t>
            </a:r>
            <a:r>
              <a:rPr lang="en-US" sz="1500" b="1" dirty="0">
                <a:solidFill>
                  <a:srgbClr val="000000"/>
                </a:solidFill>
                <a:latin typeface="Courier New" charset="0"/>
              </a:rPr>
              <a:t>, </a:t>
            </a:r>
            <a:r>
              <a:rPr lang="en-US" sz="1500" b="1" dirty="0" err="1">
                <a:solidFill>
                  <a:srgbClr val="000000"/>
                </a:solidFill>
                <a:latin typeface="Courier New" charset="0"/>
              </a:rPr>
              <a:t>Nio</a:t>
            </a:r>
            <a:endParaRPr lang="en-US" sz="1500" b="1" dirty="0">
              <a:solidFill>
                <a:srgbClr val="000000"/>
              </a:solidFill>
              <a:latin typeface="Courier New" charset="0"/>
            </a:endParaRPr>
          </a:p>
          <a:p>
            <a:pPr eaLnBrk="1" hangingPunct="1"/>
            <a:endParaRPr lang="en-US" sz="1500" b="1" dirty="0">
              <a:solidFill>
                <a:srgbClr val="000000"/>
              </a:solidFill>
              <a:latin typeface="Courier New" charset="0"/>
            </a:endParaRPr>
          </a:p>
          <a:p>
            <a:pPr eaLnBrk="1" hangingPunct="1"/>
            <a:endParaRPr lang="en-US" sz="1500" b="1" dirty="0">
              <a:solidFill>
                <a:srgbClr val="000000"/>
              </a:solidFill>
              <a:latin typeface="Courier New" charset="0"/>
            </a:endParaRPr>
          </a:p>
          <a:p>
            <a:pPr eaLnBrk="1" hangingPunct="1"/>
            <a:r>
              <a:rPr lang="en-US" sz="1500" b="1" dirty="0">
                <a:solidFill>
                  <a:srgbClr val="000000"/>
                </a:solidFill>
                <a:latin typeface="Courier New" charset="0"/>
              </a:rPr>
              <a:t>#  Open the NetCDF file.</a:t>
            </a:r>
          </a:p>
          <a:p>
            <a:pPr eaLnBrk="1" hangingPunct="1"/>
            <a:r>
              <a:rPr lang="en-US" sz="1500" b="1" dirty="0" err="1">
                <a:solidFill>
                  <a:srgbClr val="000000"/>
                </a:solidFill>
                <a:latin typeface="Courier New" charset="0"/>
              </a:rPr>
              <a:t>nf</a:t>
            </a:r>
            <a:r>
              <a:rPr lang="en-US" sz="1500" b="1" dirty="0">
                <a:solidFill>
                  <a:srgbClr val="000000"/>
                </a:solidFill>
                <a:latin typeface="Courier New" charset="0"/>
              </a:rPr>
              <a:t> = </a:t>
            </a:r>
            <a:r>
              <a:rPr lang="en-US" sz="1500" b="1" dirty="0" err="1">
                <a:solidFill>
                  <a:srgbClr val="800000"/>
                </a:solidFill>
                <a:latin typeface="Courier New" charset="0"/>
              </a:rPr>
              <a:t>Nio.open_file</a:t>
            </a:r>
            <a:r>
              <a:rPr lang="en-US" sz="1500" b="1" dirty="0">
                <a:solidFill>
                  <a:srgbClr val="000000"/>
                </a:solidFill>
                <a:latin typeface="Courier New" charset="0"/>
              </a:rPr>
              <a:t>("mtemp.</a:t>
            </a:r>
            <a:r>
              <a:rPr lang="en-US" sz="1500" b="1" dirty="0" err="1">
                <a:solidFill>
                  <a:srgbClr val="000000"/>
                </a:solidFill>
                <a:latin typeface="Courier New" charset="0"/>
              </a:rPr>
              <a:t>cdf</a:t>
            </a:r>
            <a:r>
              <a:rPr lang="en-US" sz="1500" b="1" dirty="0">
                <a:solidFill>
                  <a:srgbClr val="000000"/>
                </a:solidFill>
                <a:latin typeface="Courier New" charset="0"/>
              </a:rPr>
              <a:t>","r")</a:t>
            </a:r>
          </a:p>
          <a:p>
            <a:pPr eaLnBrk="1" hangingPunct="1"/>
            <a:endParaRPr lang="en-US" sz="1500" b="1" dirty="0">
              <a:solidFill>
                <a:srgbClr val="000000"/>
              </a:solidFill>
              <a:latin typeface="Courier New" charset="0"/>
            </a:endParaRPr>
          </a:p>
          <a:p>
            <a:pPr eaLnBrk="1" hangingPunct="1"/>
            <a:r>
              <a:rPr lang="en-US" sz="1500" b="1" dirty="0">
                <a:solidFill>
                  <a:srgbClr val="000000"/>
                </a:solidFill>
                <a:latin typeface="Courier New" charset="0"/>
              </a:rPr>
              <a:t># Get </a:t>
            </a:r>
            <a:r>
              <a:rPr lang="en-US" sz="1500" b="1" dirty="0" err="1">
                <a:solidFill>
                  <a:srgbClr val="000000"/>
                </a:solidFill>
                <a:latin typeface="Courier New" charset="0"/>
              </a:rPr>
              <a:t>lat</a:t>
            </a:r>
            <a:r>
              <a:rPr lang="en-US" sz="1500" b="1" dirty="0">
                <a:solidFill>
                  <a:srgbClr val="000000"/>
                </a:solidFill>
                <a:latin typeface="Courier New" charset="0"/>
              </a:rPr>
              <a:t>/</a:t>
            </a:r>
            <a:r>
              <a:rPr lang="en-US" sz="1500" b="1" dirty="0" err="1">
                <a:solidFill>
                  <a:srgbClr val="000000"/>
                </a:solidFill>
                <a:latin typeface="Courier New" charset="0"/>
              </a:rPr>
              <a:t>lon</a:t>
            </a:r>
            <a:r>
              <a:rPr lang="en-US" sz="1500" b="1" dirty="0">
                <a:solidFill>
                  <a:srgbClr val="000000"/>
                </a:solidFill>
                <a:latin typeface="Courier New" charset="0"/>
              </a:rPr>
              <a:t>/temperature variables.</a:t>
            </a:r>
          </a:p>
          <a:p>
            <a:pPr eaLnBrk="1" hangingPunct="1"/>
            <a:r>
              <a:rPr lang="en-US" sz="1500" b="1" dirty="0" err="1">
                <a:solidFill>
                  <a:srgbClr val="000000"/>
                </a:solidFill>
                <a:latin typeface="Courier New" charset="0"/>
              </a:rPr>
              <a:t>lat</a:t>
            </a:r>
            <a:r>
              <a:rPr lang="en-US" sz="1500" b="1" dirty="0">
                <a:solidFill>
                  <a:srgbClr val="000000"/>
                </a:solidFill>
                <a:latin typeface="Courier New" charset="0"/>
              </a:rPr>
              <a:t> = </a:t>
            </a:r>
            <a:r>
              <a:rPr lang="en-US" sz="1500" b="1" dirty="0" err="1">
                <a:solidFill>
                  <a:srgbClr val="000000"/>
                </a:solidFill>
                <a:latin typeface="Courier New" charset="0"/>
              </a:rPr>
              <a:t>nf.variables</a:t>
            </a:r>
            <a:r>
              <a:rPr lang="en-US" sz="1500" b="1" dirty="0">
                <a:solidFill>
                  <a:srgbClr val="000000"/>
                </a:solidFill>
                <a:latin typeface="Courier New" charset="0"/>
              </a:rPr>
              <a:t>["</a:t>
            </a:r>
            <a:r>
              <a:rPr lang="en-US" sz="1500" b="1" dirty="0" err="1">
                <a:solidFill>
                  <a:srgbClr val="000000"/>
                </a:solidFill>
                <a:latin typeface="Courier New" charset="0"/>
              </a:rPr>
              <a:t>lat</a:t>
            </a:r>
            <a:r>
              <a:rPr lang="en-US" sz="1500" b="1" dirty="0">
                <a:solidFill>
                  <a:srgbClr val="000000"/>
                </a:solidFill>
                <a:latin typeface="Courier New" charset="0"/>
              </a:rPr>
              <a:t>"][:]</a:t>
            </a:r>
          </a:p>
          <a:p>
            <a:pPr eaLnBrk="1" hangingPunct="1"/>
            <a:r>
              <a:rPr lang="en-US" sz="1500" b="1" dirty="0" err="1">
                <a:solidFill>
                  <a:srgbClr val="000000"/>
                </a:solidFill>
                <a:latin typeface="Courier New" charset="0"/>
              </a:rPr>
              <a:t>lon</a:t>
            </a:r>
            <a:r>
              <a:rPr lang="en-US" sz="1500" b="1" dirty="0">
                <a:solidFill>
                  <a:srgbClr val="000000"/>
                </a:solidFill>
                <a:latin typeface="Courier New" charset="0"/>
              </a:rPr>
              <a:t> = </a:t>
            </a:r>
            <a:r>
              <a:rPr lang="en-US" sz="1500" b="1" dirty="0" err="1">
                <a:solidFill>
                  <a:srgbClr val="000000"/>
                </a:solidFill>
                <a:latin typeface="Courier New" charset="0"/>
              </a:rPr>
              <a:t>nf.variables</a:t>
            </a:r>
            <a:r>
              <a:rPr lang="en-US" sz="1500" b="1" dirty="0">
                <a:solidFill>
                  <a:srgbClr val="000000"/>
                </a:solidFill>
                <a:latin typeface="Courier New" charset="0"/>
              </a:rPr>
              <a:t>["</a:t>
            </a:r>
            <a:r>
              <a:rPr lang="en-US" sz="1500" b="1" dirty="0" err="1">
                <a:solidFill>
                  <a:srgbClr val="000000"/>
                </a:solidFill>
                <a:latin typeface="Courier New" charset="0"/>
              </a:rPr>
              <a:t>lon</a:t>
            </a:r>
            <a:r>
              <a:rPr lang="en-US" sz="1500" b="1" dirty="0">
                <a:solidFill>
                  <a:srgbClr val="000000"/>
                </a:solidFill>
                <a:latin typeface="Courier New" charset="0"/>
              </a:rPr>
              <a:t>"][:]</a:t>
            </a:r>
          </a:p>
          <a:p>
            <a:pPr eaLnBrk="1" hangingPunct="1"/>
            <a:r>
              <a:rPr lang="en-US" sz="1500" b="1" dirty="0">
                <a:solidFill>
                  <a:srgbClr val="000000"/>
                </a:solidFill>
                <a:latin typeface="Courier New" charset="0"/>
              </a:rPr>
              <a:t>T   = </a:t>
            </a:r>
            <a:r>
              <a:rPr lang="en-US" sz="1500" b="1" dirty="0" err="1">
                <a:solidFill>
                  <a:srgbClr val="000000"/>
                </a:solidFill>
                <a:latin typeface="Courier New" charset="0"/>
              </a:rPr>
              <a:t>nf.variables</a:t>
            </a:r>
            <a:r>
              <a:rPr lang="en-US" sz="1500" b="1" dirty="0">
                <a:solidFill>
                  <a:srgbClr val="000000"/>
                </a:solidFill>
                <a:latin typeface="Courier New" charset="0"/>
              </a:rPr>
              <a:t>["t"][0,:,:]</a:t>
            </a:r>
          </a:p>
          <a:p>
            <a:pPr eaLnBrk="1" hangingPunct="1"/>
            <a:endParaRPr lang="en-US" sz="1500" b="1" dirty="0">
              <a:solidFill>
                <a:srgbClr val="000000"/>
              </a:solidFill>
              <a:latin typeface="Courier New" charset="0"/>
            </a:endParaRPr>
          </a:p>
          <a:p>
            <a:pPr eaLnBrk="1" hangingPunct="1"/>
            <a:r>
              <a:rPr lang="en-US" sz="1500" b="1" dirty="0">
                <a:solidFill>
                  <a:srgbClr val="000000"/>
                </a:solidFill>
                <a:latin typeface="Courier New" charset="0"/>
              </a:rPr>
              <a:t># Open a PS workstation.</a:t>
            </a:r>
          </a:p>
          <a:p>
            <a:pPr eaLnBrk="1" hangingPunct="1"/>
            <a:r>
              <a:rPr lang="en-US" sz="1500" b="1" dirty="0" err="1">
                <a:solidFill>
                  <a:srgbClr val="000000"/>
                </a:solidFill>
                <a:latin typeface="Courier New" charset="0"/>
              </a:rPr>
              <a:t>wks</a:t>
            </a:r>
            <a:r>
              <a:rPr lang="en-US" sz="1500" b="1" dirty="0">
                <a:solidFill>
                  <a:srgbClr val="000000"/>
                </a:solidFill>
                <a:latin typeface="Courier New" charset="0"/>
              </a:rPr>
              <a:t> = </a:t>
            </a:r>
            <a:r>
              <a:rPr lang="en-US" sz="1500" b="1" dirty="0" err="1">
                <a:solidFill>
                  <a:srgbClr val="800000"/>
                </a:solidFill>
                <a:latin typeface="Courier New" charset="0"/>
              </a:rPr>
              <a:t>Ngl.open_wks</a:t>
            </a:r>
            <a:r>
              <a:rPr lang="en-US" sz="1500" b="1" dirty="0">
                <a:solidFill>
                  <a:srgbClr val="000000"/>
                </a:solidFill>
                <a:latin typeface="Courier New" charset="0"/>
              </a:rPr>
              <a:t>("</a:t>
            </a:r>
            <a:r>
              <a:rPr lang="en-US" sz="1500" b="1" dirty="0" err="1">
                <a:solidFill>
                  <a:srgbClr val="000000"/>
                </a:solidFill>
                <a:latin typeface="Courier New" charset="0"/>
              </a:rPr>
              <a:t>ps</a:t>
            </a:r>
            <a:r>
              <a:rPr lang="en-US" sz="1500" b="1" dirty="0">
                <a:solidFill>
                  <a:srgbClr val="000000"/>
                </a:solidFill>
                <a:latin typeface="Courier New" charset="0"/>
              </a:rPr>
              <a:t>","mecca")</a:t>
            </a:r>
          </a:p>
          <a:p>
            <a:pPr eaLnBrk="1" hangingPunct="1"/>
            <a:endParaRPr lang="en-US" sz="1500" b="1" dirty="0">
              <a:solidFill>
                <a:srgbClr val="000000"/>
              </a:solidFill>
              <a:latin typeface="Courier New" charset="0"/>
            </a:endParaRPr>
          </a:p>
          <a:p>
            <a:pPr eaLnBrk="1" hangingPunct="1"/>
            <a:r>
              <a:rPr lang="en-US" sz="1500" b="1" dirty="0">
                <a:solidFill>
                  <a:srgbClr val="000000"/>
                </a:solidFill>
                <a:latin typeface="Courier New" charset="0"/>
              </a:rPr>
              <a:t># Contour &amp; scalar field resources.</a:t>
            </a:r>
          </a:p>
          <a:p>
            <a:pPr eaLnBrk="1" hangingPunct="1"/>
            <a:r>
              <a:rPr lang="en-US" sz="1500" b="1" dirty="0">
                <a:solidFill>
                  <a:srgbClr val="000000"/>
                </a:solidFill>
                <a:latin typeface="Courier New" charset="0"/>
              </a:rPr>
              <a:t>res                = </a:t>
            </a:r>
            <a:r>
              <a:rPr lang="en-US" sz="1500" b="1" dirty="0" err="1">
                <a:solidFill>
                  <a:srgbClr val="800000"/>
                </a:solidFill>
                <a:latin typeface="Courier New" charset="0"/>
              </a:rPr>
              <a:t>Ngl.Resources</a:t>
            </a:r>
            <a:r>
              <a:rPr lang="en-US" sz="1500" b="1" dirty="0">
                <a:solidFill>
                  <a:srgbClr val="000000"/>
                </a:solidFill>
                <a:latin typeface="Courier New" charset="0"/>
              </a:rPr>
              <a:t>()</a:t>
            </a:r>
          </a:p>
          <a:p>
            <a:pPr eaLnBrk="1" hangingPunct="1"/>
            <a:r>
              <a:rPr lang="en-US" sz="1500" b="1" dirty="0" err="1">
                <a:solidFill>
                  <a:srgbClr val="000000"/>
                </a:solidFill>
                <a:latin typeface="Courier New" charset="0"/>
              </a:rPr>
              <a:t>res.</a:t>
            </a:r>
            <a:r>
              <a:rPr lang="en-US" sz="1500" b="1" dirty="0" err="1">
                <a:solidFill>
                  <a:srgbClr val="0000FF"/>
                </a:solidFill>
                <a:latin typeface="Courier New" charset="0"/>
              </a:rPr>
              <a:t>sfXArray</a:t>
            </a:r>
            <a:r>
              <a:rPr lang="en-US" sz="1500" b="1" dirty="0">
                <a:solidFill>
                  <a:srgbClr val="000000"/>
                </a:solidFill>
                <a:latin typeface="Courier New" charset="0"/>
              </a:rPr>
              <a:t>       = </a:t>
            </a:r>
            <a:r>
              <a:rPr lang="en-US" sz="1500" b="1" dirty="0" err="1">
                <a:solidFill>
                  <a:srgbClr val="000000"/>
                </a:solidFill>
                <a:latin typeface="Courier New" charset="0"/>
              </a:rPr>
              <a:t>lon</a:t>
            </a:r>
            <a:endParaRPr lang="en-US" sz="1500" b="1" dirty="0">
              <a:solidFill>
                <a:srgbClr val="000000"/>
              </a:solidFill>
              <a:latin typeface="Courier New" charset="0"/>
            </a:endParaRPr>
          </a:p>
          <a:p>
            <a:pPr eaLnBrk="1" hangingPunct="1"/>
            <a:r>
              <a:rPr lang="en-US" sz="1500" b="1" dirty="0" err="1">
                <a:solidFill>
                  <a:srgbClr val="000000"/>
                </a:solidFill>
                <a:latin typeface="Courier New" charset="0"/>
              </a:rPr>
              <a:t>res.</a:t>
            </a:r>
            <a:r>
              <a:rPr lang="en-US" sz="1500" b="1" dirty="0" err="1">
                <a:solidFill>
                  <a:srgbClr val="0000FF"/>
                </a:solidFill>
                <a:latin typeface="Courier New" charset="0"/>
              </a:rPr>
              <a:t>sfYArray</a:t>
            </a:r>
            <a:r>
              <a:rPr lang="en-US" sz="1500" b="1" dirty="0">
                <a:solidFill>
                  <a:srgbClr val="000000"/>
                </a:solidFill>
                <a:latin typeface="Courier New" charset="0"/>
              </a:rPr>
              <a:t>       = </a:t>
            </a:r>
            <a:r>
              <a:rPr lang="en-US" sz="1500" b="1" dirty="0" err="1">
                <a:solidFill>
                  <a:srgbClr val="000000"/>
                </a:solidFill>
                <a:latin typeface="Courier New" charset="0"/>
              </a:rPr>
              <a:t>lat</a:t>
            </a:r>
            <a:endParaRPr lang="en-US" sz="1500" b="1" dirty="0">
              <a:solidFill>
                <a:srgbClr val="000000"/>
              </a:solidFill>
              <a:latin typeface="Courier New" charset="0"/>
            </a:endParaRPr>
          </a:p>
          <a:p>
            <a:pPr eaLnBrk="1" hangingPunct="1"/>
            <a:r>
              <a:rPr lang="en-US" sz="1500" b="1" dirty="0" err="1">
                <a:solidFill>
                  <a:srgbClr val="000000"/>
                </a:solidFill>
                <a:latin typeface="Courier New" charset="0"/>
              </a:rPr>
              <a:t>res.</a:t>
            </a:r>
            <a:r>
              <a:rPr lang="en-US" sz="1500" b="1" dirty="0" err="1">
                <a:solidFill>
                  <a:srgbClr val="0000FF"/>
                </a:solidFill>
                <a:latin typeface="Courier New" charset="0"/>
              </a:rPr>
              <a:t>cnFillOn</a:t>
            </a:r>
            <a:r>
              <a:rPr lang="en-US" sz="1500" b="1" dirty="0">
                <a:solidFill>
                  <a:srgbClr val="000000"/>
                </a:solidFill>
                <a:latin typeface="Courier New" charset="0"/>
              </a:rPr>
              <a:t>       = True</a:t>
            </a:r>
          </a:p>
          <a:p>
            <a:pPr eaLnBrk="1" hangingPunct="1"/>
            <a:endParaRPr lang="en-US" sz="1500" b="1" dirty="0">
              <a:solidFill>
                <a:srgbClr val="000000"/>
              </a:solidFill>
              <a:latin typeface="Courier New" charset="0"/>
            </a:endParaRPr>
          </a:p>
          <a:p>
            <a:pPr eaLnBrk="1" hangingPunct="1"/>
            <a:r>
              <a:rPr lang="en-US" sz="1500" b="1" dirty="0">
                <a:solidFill>
                  <a:srgbClr val="000000"/>
                </a:solidFill>
                <a:latin typeface="Courier New" charset="0"/>
              </a:rPr>
              <a:t># Draw contour plot.</a:t>
            </a:r>
          </a:p>
          <a:p>
            <a:pPr eaLnBrk="1" hangingPunct="1"/>
            <a:r>
              <a:rPr lang="en-US" sz="1500" b="1" dirty="0">
                <a:solidFill>
                  <a:srgbClr val="000000"/>
                </a:solidFill>
                <a:latin typeface="Courier New" charset="0"/>
              </a:rPr>
              <a:t>contour = </a:t>
            </a:r>
            <a:r>
              <a:rPr lang="en-US" sz="1500" b="1" dirty="0" err="1">
                <a:solidFill>
                  <a:srgbClr val="800000"/>
                </a:solidFill>
                <a:latin typeface="Courier New" charset="0"/>
              </a:rPr>
              <a:t>Ngl.contour</a:t>
            </a:r>
            <a:r>
              <a:rPr lang="en-US" sz="1500" b="1" dirty="0">
                <a:solidFill>
                  <a:srgbClr val="000000"/>
                </a:solidFill>
                <a:latin typeface="Courier New" charset="0"/>
              </a:rPr>
              <a:t>(</a:t>
            </a:r>
            <a:r>
              <a:rPr lang="en-US" sz="1500" b="1" dirty="0" err="1">
                <a:solidFill>
                  <a:srgbClr val="000000"/>
                </a:solidFill>
                <a:latin typeface="Courier New" charset="0"/>
              </a:rPr>
              <a:t>wks,T,res</a:t>
            </a:r>
            <a:r>
              <a:rPr lang="en-US" sz="1500" b="1" dirty="0">
                <a:solidFill>
                  <a:srgbClr val="000000"/>
                </a:solidFill>
                <a:latin typeface="Courier New" charset="0"/>
              </a:rPr>
              <a:t>)</a:t>
            </a:r>
          </a:p>
          <a:p>
            <a:pPr eaLnBrk="1" hangingPunct="1"/>
            <a:endParaRPr lang="en-US" sz="1500" b="1" dirty="0">
              <a:solidFill>
                <a:srgbClr val="000000"/>
              </a:solidFill>
              <a:latin typeface="Courier New" charset="0"/>
            </a:endParaRPr>
          </a:p>
          <a:p>
            <a:pPr eaLnBrk="1" hangingPunct="1"/>
            <a:r>
              <a:rPr lang="en-US" sz="1500" b="1" dirty="0" err="1">
                <a:solidFill>
                  <a:srgbClr val="000000"/>
                </a:solidFill>
                <a:latin typeface="Courier New" charset="0"/>
              </a:rPr>
              <a:t>Ngl.end</a:t>
            </a:r>
            <a:r>
              <a:rPr lang="en-US" sz="1500" b="1" dirty="0">
                <a:solidFill>
                  <a:srgbClr val="000000"/>
                </a:solidFill>
                <a:latin typeface="Courier New" charset="0"/>
              </a:rPr>
              <a:t>()</a:t>
            </a:r>
            <a:endParaRPr lang="en-US" sz="1400" b="1" dirty="0">
              <a:latin typeface="Courier New" charset="0"/>
            </a:endParaRPr>
          </a:p>
        </p:txBody>
      </p:sp>
      <p:sp>
        <p:nvSpPr>
          <p:cNvPr id="3" name="Text Box 3"/>
          <p:cNvSpPr txBox="1">
            <a:spLocks noChangeArrowheads="1"/>
          </p:cNvSpPr>
          <p:nvPr/>
        </p:nvSpPr>
        <p:spPr bwMode="auto">
          <a:xfrm>
            <a:off x="228600" y="668338"/>
            <a:ext cx="3657600" cy="396875"/>
          </a:xfrm>
          <a:prstGeom prst="rect">
            <a:avLst/>
          </a:prstGeom>
          <a:noFill/>
          <a:ln w="9525">
            <a:noFill/>
            <a:miter lim="800000"/>
            <a:headEnd/>
            <a:tailEnd/>
          </a:ln>
        </p:spPr>
        <p:txBody>
          <a:bodyPr>
            <a:prstTxWarp prst="textNoShape">
              <a:avLst/>
            </a:prstTxWarp>
            <a:spAutoFit/>
          </a:bodyPr>
          <a:lstStyle/>
          <a:p>
            <a:pPr algn="ctr" eaLnBrk="1" hangingPunct="1"/>
            <a:r>
              <a:rPr lang="en-US" sz="2000" b="1">
                <a:solidFill>
                  <a:srgbClr val="800000"/>
                </a:solidFill>
                <a:latin typeface="Helvetica" charset="0"/>
              </a:rPr>
              <a:t>PyNGL/PyNIO</a:t>
            </a:r>
          </a:p>
        </p:txBody>
      </p:sp>
      <p:sp>
        <p:nvSpPr>
          <p:cNvPr id="4" name="Text Box 4"/>
          <p:cNvSpPr txBox="1">
            <a:spLocks noChangeArrowheads="1"/>
          </p:cNvSpPr>
          <p:nvPr/>
        </p:nvSpPr>
        <p:spPr bwMode="auto">
          <a:xfrm>
            <a:off x="4648200" y="1104900"/>
            <a:ext cx="4648200" cy="5692775"/>
          </a:xfrm>
          <a:prstGeom prst="rect">
            <a:avLst/>
          </a:prstGeom>
          <a:noFill/>
          <a:ln w="9525">
            <a:noFill/>
            <a:miter lim="800000"/>
            <a:headEnd/>
            <a:tailEnd/>
          </a:ln>
        </p:spPr>
        <p:txBody>
          <a:bodyPr>
            <a:prstTxWarp prst="textNoShape">
              <a:avLst/>
            </a:prstTxWarp>
            <a:spAutoFit/>
          </a:bodyPr>
          <a:lstStyle/>
          <a:p>
            <a:pPr eaLnBrk="1" hangingPunct="1"/>
            <a:r>
              <a:rPr lang="en-US" sz="1500" b="1" dirty="0">
                <a:solidFill>
                  <a:srgbClr val="000000"/>
                </a:solidFill>
                <a:latin typeface="Courier New" charset="0"/>
              </a:rPr>
              <a:t>load "</a:t>
            </a:r>
            <a:r>
              <a:rPr lang="en-US" sz="1500" b="1" dirty="0" err="1">
                <a:solidFill>
                  <a:srgbClr val="000000"/>
                </a:solidFill>
                <a:latin typeface="Courier New" charset="0"/>
              </a:rPr>
              <a:t>gsn_code.ncl</a:t>
            </a:r>
            <a:r>
              <a:rPr lang="en-US" sz="1500" b="1" dirty="0">
                <a:solidFill>
                  <a:srgbClr val="000000"/>
                </a:solidFill>
                <a:latin typeface="Courier New" charset="0"/>
              </a:rPr>
              <a:t>"</a:t>
            </a:r>
          </a:p>
          <a:p>
            <a:pPr eaLnBrk="1" hangingPunct="1"/>
            <a:endParaRPr lang="en-US" sz="1500" b="1" dirty="0">
              <a:solidFill>
                <a:srgbClr val="000000"/>
              </a:solidFill>
              <a:latin typeface="Courier New" charset="0"/>
            </a:endParaRPr>
          </a:p>
          <a:p>
            <a:pPr eaLnBrk="1" hangingPunct="1"/>
            <a:r>
              <a:rPr lang="en-US" sz="1500" b="1" dirty="0">
                <a:solidFill>
                  <a:srgbClr val="000000"/>
                </a:solidFill>
                <a:latin typeface="Courier New" charset="0"/>
              </a:rPr>
              <a:t>begin</a:t>
            </a:r>
          </a:p>
          <a:p>
            <a:pPr eaLnBrk="1" hangingPunct="1"/>
            <a:r>
              <a:rPr lang="en-US" sz="1500" b="1" dirty="0">
                <a:solidFill>
                  <a:srgbClr val="000000"/>
                </a:solidFill>
                <a:latin typeface="Courier New" charset="0"/>
              </a:rPr>
              <a:t>;  Open the NetCDF file.</a:t>
            </a:r>
          </a:p>
          <a:p>
            <a:pPr eaLnBrk="1" hangingPunct="1"/>
            <a:r>
              <a:rPr lang="en-US" sz="1500" b="1" dirty="0">
                <a:solidFill>
                  <a:srgbClr val="000000"/>
                </a:solidFill>
                <a:latin typeface="Courier New" charset="0"/>
              </a:rPr>
              <a:t>  </a:t>
            </a:r>
            <a:r>
              <a:rPr lang="en-US" sz="1500" b="1" dirty="0" err="1">
                <a:solidFill>
                  <a:srgbClr val="000000"/>
                </a:solidFill>
                <a:latin typeface="Courier New" charset="0"/>
              </a:rPr>
              <a:t>nf</a:t>
            </a:r>
            <a:r>
              <a:rPr lang="en-US" sz="1500" b="1" dirty="0">
                <a:solidFill>
                  <a:srgbClr val="000000"/>
                </a:solidFill>
                <a:latin typeface="Courier New" charset="0"/>
              </a:rPr>
              <a:t> = </a:t>
            </a:r>
            <a:r>
              <a:rPr lang="en-US" sz="1500" b="1" dirty="0" err="1">
                <a:solidFill>
                  <a:srgbClr val="800000"/>
                </a:solidFill>
                <a:latin typeface="Courier New" charset="0"/>
              </a:rPr>
              <a:t>addfile</a:t>
            </a:r>
            <a:r>
              <a:rPr lang="en-US" sz="1500" b="1" dirty="0">
                <a:solidFill>
                  <a:srgbClr val="000000"/>
                </a:solidFill>
                <a:latin typeface="Courier New" charset="0"/>
              </a:rPr>
              <a:t>("mtemp.</a:t>
            </a:r>
            <a:r>
              <a:rPr lang="en-US" sz="1500" b="1" dirty="0" err="1">
                <a:solidFill>
                  <a:srgbClr val="000000"/>
                </a:solidFill>
                <a:latin typeface="Courier New" charset="0"/>
              </a:rPr>
              <a:t>cdf</a:t>
            </a:r>
            <a:r>
              <a:rPr lang="en-US" sz="1500" b="1" dirty="0">
                <a:solidFill>
                  <a:srgbClr val="000000"/>
                </a:solidFill>
                <a:latin typeface="Courier New" charset="0"/>
              </a:rPr>
              <a:t>","r")</a:t>
            </a:r>
          </a:p>
          <a:p>
            <a:pPr eaLnBrk="1" hangingPunct="1"/>
            <a:endParaRPr lang="en-US" sz="1500" b="1" dirty="0">
              <a:solidFill>
                <a:srgbClr val="000000"/>
              </a:solidFill>
              <a:latin typeface="Courier New" charset="0"/>
            </a:endParaRPr>
          </a:p>
          <a:p>
            <a:pPr eaLnBrk="1" hangingPunct="1"/>
            <a:r>
              <a:rPr lang="en-US" sz="1500" b="1" dirty="0">
                <a:solidFill>
                  <a:srgbClr val="000000"/>
                </a:solidFill>
                <a:latin typeface="Courier New" charset="0"/>
              </a:rPr>
              <a:t>; Get </a:t>
            </a:r>
            <a:r>
              <a:rPr lang="en-US" sz="1500" b="1" dirty="0" err="1">
                <a:solidFill>
                  <a:srgbClr val="000000"/>
                </a:solidFill>
                <a:latin typeface="Courier New" charset="0"/>
              </a:rPr>
              <a:t>lat</a:t>
            </a:r>
            <a:r>
              <a:rPr lang="en-US" sz="1500" b="1" dirty="0">
                <a:solidFill>
                  <a:srgbClr val="000000"/>
                </a:solidFill>
                <a:latin typeface="Courier New" charset="0"/>
              </a:rPr>
              <a:t>/</a:t>
            </a:r>
            <a:r>
              <a:rPr lang="en-US" sz="1500" b="1" dirty="0" err="1">
                <a:solidFill>
                  <a:srgbClr val="000000"/>
                </a:solidFill>
                <a:latin typeface="Courier New" charset="0"/>
              </a:rPr>
              <a:t>lon</a:t>
            </a:r>
            <a:r>
              <a:rPr lang="en-US" sz="1500" b="1" dirty="0">
                <a:solidFill>
                  <a:srgbClr val="000000"/>
                </a:solidFill>
                <a:latin typeface="Courier New" charset="0"/>
              </a:rPr>
              <a:t>/temperature variables.</a:t>
            </a:r>
          </a:p>
          <a:p>
            <a:pPr eaLnBrk="1" hangingPunct="1"/>
            <a:r>
              <a:rPr lang="en-US" sz="1500" b="1" dirty="0">
                <a:solidFill>
                  <a:srgbClr val="000000"/>
                </a:solidFill>
                <a:latin typeface="Courier New" charset="0"/>
              </a:rPr>
              <a:t>  </a:t>
            </a:r>
            <a:r>
              <a:rPr lang="en-US" sz="1500" b="1" dirty="0" err="1">
                <a:solidFill>
                  <a:srgbClr val="000000"/>
                </a:solidFill>
                <a:latin typeface="Courier New" charset="0"/>
              </a:rPr>
              <a:t>lat</a:t>
            </a:r>
            <a:r>
              <a:rPr lang="en-US" sz="1500" b="1" dirty="0">
                <a:solidFill>
                  <a:srgbClr val="000000"/>
                </a:solidFill>
                <a:latin typeface="Courier New" charset="0"/>
              </a:rPr>
              <a:t>  = </a:t>
            </a:r>
            <a:r>
              <a:rPr lang="en-US" sz="1500" b="1" dirty="0" err="1">
                <a:solidFill>
                  <a:srgbClr val="000000"/>
                </a:solidFill>
                <a:latin typeface="Courier New" charset="0"/>
              </a:rPr>
              <a:t>nf</a:t>
            </a:r>
            <a:r>
              <a:rPr lang="en-US" sz="1500" b="1" dirty="0">
                <a:solidFill>
                  <a:srgbClr val="000000"/>
                </a:solidFill>
                <a:latin typeface="Courier New" charset="0"/>
              </a:rPr>
              <a:t>-&gt;</a:t>
            </a:r>
            <a:r>
              <a:rPr lang="en-US" sz="1500" b="1" dirty="0" err="1">
                <a:solidFill>
                  <a:srgbClr val="000000"/>
                </a:solidFill>
                <a:latin typeface="Courier New" charset="0"/>
              </a:rPr>
              <a:t>lat</a:t>
            </a:r>
            <a:endParaRPr lang="en-US" sz="1500" b="1" dirty="0">
              <a:solidFill>
                <a:srgbClr val="000000"/>
              </a:solidFill>
              <a:latin typeface="Courier New" charset="0"/>
            </a:endParaRPr>
          </a:p>
          <a:p>
            <a:pPr eaLnBrk="1" hangingPunct="1"/>
            <a:r>
              <a:rPr lang="en-US" sz="1500" b="1" dirty="0">
                <a:solidFill>
                  <a:srgbClr val="000000"/>
                </a:solidFill>
                <a:latin typeface="Courier New" charset="0"/>
              </a:rPr>
              <a:t>  </a:t>
            </a:r>
            <a:r>
              <a:rPr lang="en-US" sz="1500" b="1" dirty="0" err="1">
                <a:solidFill>
                  <a:srgbClr val="000000"/>
                </a:solidFill>
                <a:latin typeface="Courier New" charset="0"/>
              </a:rPr>
              <a:t>lon</a:t>
            </a:r>
            <a:r>
              <a:rPr lang="en-US" sz="1500" b="1" dirty="0">
                <a:solidFill>
                  <a:srgbClr val="000000"/>
                </a:solidFill>
                <a:latin typeface="Courier New" charset="0"/>
              </a:rPr>
              <a:t>  = </a:t>
            </a:r>
            <a:r>
              <a:rPr lang="en-US" sz="1500" b="1" dirty="0" err="1">
                <a:solidFill>
                  <a:srgbClr val="000000"/>
                </a:solidFill>
                <a:latin typeface="Courier New" charset="0"/>
              </a:rPr>
              <a:t>nf</a:t>
            </a:r>
            <a:r>
              <a:rPr lang="en-US" sz="1500" b="1" dirty="0">
                <a:solidFill>
                  <a:srgbClr val="000000"/>
                </a:solidFill>
                <a:latin typeface="Courier New" charset="0"/>
              </a:rPr>
              <a:t>-&gt;</a:t>
            </a:r>
            <a:r>
              <a:rPr lang="en-US" sz="1500" b="1" dirty="0" err="1">
                <a:solidFill>
                  <a:srgbClr val="000000"/>
                </a:solidFill>
                <a:latin typeface="Courier New" charset="0"/>
              </a:rPr>
              <a:t>lon</a:t>
            </a:r>
            <a:endParaRPr lang="en-US" sz="1500" b="1" dirty="0">
              <a:solidFill>
                <a:srgbClr val="000000"/>
              </a:solidFill>
              <a:latin typeface="Courier New" charset="0"/>
            </a:endParaRPr>
          </a:p>
          <a:p>
            <a:pPr eaLnBrk="1" hangingPunct="1"/>
            <a:r>
              <a:rPr lang="en-US" sz="1500" b="1" dirty="0">
                <a:solidFill>
                  <a:srgbClr val="000000"/>
                </a:solidFill>
                <a:latin typeface="Courier New" charset="0"/>
              </a:rPr>
              <a:t>  T    = </a:t>
            </a:r>
            <a:r>
              <a:rPr lang="en-US" sz="1500" b="1" dirty="0" err="1">
                <a:solidFill>
                  <a:srgbClr val="000000"/>
                </a:solidFill>
                <a:latin typeface="Courier New" charset="0"/>
              </a:rPr>
              <a:t>nf</a:t>
            </a:r>
            <a:r>
              <a:rPr lang="en-US" sz="1500" b="1" dirty="0">
                <a:solidFill>
                  <a:srgbClr val="000000"/>
                </a:solidFill>
                <a:latin typeface="Courier New" charset="0"/>
              </a:rPr>
              <a:t>-&gt;t(0,:,:)</a:t>
            </a:r>
          </a:p>
          <a:p>
            <a:pPr eaLnBrk="1" hangingPunct="1"/>
            <a:endParaRPr lang="en-US" sz="1500" b="1" dirty="0">
              <a:solidFill>
                <a:srgbClr val="000000"/>
              </a:solidFill>
              <a:latin typeface="Courier New" charset="0"/>
            </a:endParaRPr>
          </a:p>
          <a:p>
            <a:pPr eaLnBrk="1" hangingPunct="1"/>
            <a:r>
              <a:rPr lang="en-US" sz="1500" b="1" dirty="0">
                <a:solidFill>
                  <a:srgbClr val="000000"/>
                </a:solidFill>
                <a:latin typeface="Courier New" charset="0"/>
              </a:rPr>
              <a:t>; Open a PS workstation.</a:t>
            </a:r>
          </a:p>
          <a:p>
            <a:pPr eaLnBrk="1" hangingPunct="1"/>
            <a:r>
              <a:rPr lang="en-US" sz="1500" b="1" dirty="0">
                <a:solidFill>
                  <a:srgbClr val="000000"/>
                </a:solidFill>
                <a:latin typeface="Courier New" charset="0"/>
              </a:rPr>
              <a:t>  </a:t>
            </a:r>
            <a:r>
              <a:rPr lang="en-US" sz="1500" b="1" dirty="0" err="1">
                <a:solidFill>
                  <a:srgbClr val="000000"/>
                </a:solidFill>
                <a:latin typeface="Courier New" charset="0"/>
              </a:rPr>
              <a:t>wks</a:t>
            </a:r>
            <a:r>
              <a:rPr lang="en-US" sz="1500" b="1" dirty="0">
                <a:solidFill>
                  <a:srgbClr val="000000"/>
                </a:solidFill>
                <a:latin typeface="Courier New" charset="0"/>
              </a:rPr>
              <a:t> = </a:t>
            </a:r>
            <a:r>
              <a:rPr lang="en-US" sz="1500" b="1" dirty="0" err="1">
                <a:solidFill>
                  <a:srgbClr val="800000"/>
                </a:solidFill>
                <a:latin typeface="Courier New" charset="0"/>
              </a:rPr>
              <a:t>gsn_open_wks</a:t>
            </a:r>
            <a:r>
              <a:rPr lang="en-US" sz="1500" b="1" dirty="0">
                <a:solidFill>
                  <a:srgbClr val="000000"/>
                </a:solidFill>
                <a:latin typeface="Courier New" charset="0"/>
              </a:rPr>
              <a:t>("</a:t>
            </a:r>
            <a:r>
              <a:rPr lang="en-US" sz="1500" b="1" dirty="0" err="1">
                <a:solidFill>
                  <a:srgbClr val="000000"/>
                </a:solidFill>
                <a:latin typeface="Courier New" charset="0"/>
              </a:rPr>
              <a:t>ps</a:t>
            </a:r>
            <a:r>
              <a:rPr lang="en-US" sz="1500" b="1" dirty="0">
                <a:solidFill>
                  <a:srgbClr val="000000"/>
                </a:solidFill>
                <a:latin typeface="Courier New" charset="0"/>
              </a:rPr>
              <a:t>","mecca")</a:t>
            </a:r>
          </a:p>
          <a:p>
            <a:pPr eaLnBrk="1" hangingPunct="1"/>
            <a:endParaRPr lang="en-US" sz="1500" b="1" dirty="0">
              <a:solidFill>
                <a:srgbClr val="000000"/>
              </a:solidFill>
              <a:latin typeface="Courier New" charset="0"/>
            </a:endParaRPr>
          </a:p>
          <a:p>
            <a:pPr eaLnBrk="1" hangingPunct="1"/>
            <a:r>
              <a:rPr lang="en-US" sz="1500" b="1" dirty="0">
                <a:solidFill>
                  <a:srgbClr val="000000"/>
                </a:solidFill>
                <a:latin typeface="Courier New" charset="0"/>
              </a:rPr>
              <a:t>; Contour &amp; scalar field resources.</a:t>
            </a:r>
          </a:p>
          <a:p>
            <a:pPr eaLnBrk="1" hangingPunct="1"/>
            <a:r>
              <a:rPr lang="en-US" sz="1500" b="1" dirty="0">
                <a:solidFill>
                  <a:srgbClr val="000000"/>
                </a:solidFill>
                <a:latin typeface="Courier New" charset="0"/>
              </a:rPr>
              <a:t>  res                      = True</a:t>
            </a:r>
          </a:p>
          <a:p>
            <a:pPr eaLnBrk="1" hangingPunct="1"/>
            <a:r>
              <a:rPr lang="en-US" sz="1500" b="1" dirty="0">
                <a:solidFill>
                  <a:srgbClr val="000000"/>
                </a:solidFill>
                <a:latin typeface="Courier New" charset="0"/>
              </a:rPr>
              <a:t>  </a:t>
            </a:r>
            <a:r>
              <a:rPr lang="en-US" sz="1500" b="1" dirty="0" err="1">
                <a:solidFill>
                  <a:srgbClr val="000000"/>
                </a:solidFill>
                <a:latin typeface="Courier New" charset="0"/>
              </a:rPr>
              <a:t>res@</a:t>
            </a:r>
            <a:r>
              <a:rPr lang="en-US" sz="1500" b="1" dirty="0" err="1">
                <a:solidFill>
                  <a:srgbClr val="0000FF"/>
                </a:solidFill>
                <a:latin typeface="Courier New" charset="0"/>
              </a:rPr>
              <a:t>sfXArray</a:t>
            </a:r>
            <a:r>
              <a:rPr lang="en-US" sz="1500" b="1" dirty="0">
                <a:solidFill>
                  <a:srgbClr val="000000"/>
                </a:solidFill>
                <a:latin typeface="Courier New" charset="0"/>
              </a:rPr>
              <a:t>             = </a:t>
            </a:r>
            <a:r>
              <a:rPr lang="en-US" sz="1500" b="1" dirty="0" err="1">
                <a:solidFill>
                  <a:srgbClr val="000000"/>
                </a:solidFill>
                <a:latin typeface="Courier New" charset="0"/>
              </a:rPr>
              <a:t>lon</a:t>
            </a:r>
            <a:endParaRPr lang="en-US" sz="1500" b="1" dirty="0">
              <a:solidFill>
                <a:srgbClr val="000000"/>
              </a:solidFill>
              <a:latin typeface="Courier New" charset="0"/>
            </a:endParaRPr>
          </a:p>
          <a:p>
            <a:pPr eaLnBrk="1" hangingPunct="1"/>
            <a:r>
              <a:rPr lang="en-US" sz="1500" b="1" dirty="0">
                <a:solidFill>
                  <a:srgbClr val="000000"/>
                </a:solidFill>
                <a:latin typeface="Courier New" charset="0"/>
              </a:rPr>
              <a:t>  </a:t>
            </a:r>
            <a:r>
              <a:rPr lang="en-US" sz="1500" b="1" dirty="0" err="1">
                <a:solidFill>
                  <a:srgbClr val="000000"/>
                </a:solidFill>
                <a:latin typeface="Courier New" charset="0"/>
              </a:rPr>
              <a:t>res@</a:t>
            </a:r>
            <a:r>
              <a:rPr lang="en-US" sz="1500" b="1" dirty="0" err="1">
                <a:solidFill>
                  <a:srgbClr val="0000FF"/>
                </a:solidFill>
                <a:latin typeface="Courier New" charset="0"/>
              </a:rPr>
              <a:t>sfYArray</a:t>
            </a:r>
            <a:r>
              <a:rPr lang="en-US" sz="1500" b="1" dirty="0">
                <a:solidFill>
                  <a:srgbClr val="000000"/>
                </a:solidFill>
                <a:latin typeface="Courier New" charset="0"/>
              </a:rPr>
              <a:t>             = </a:t>
            </a:r>
            <a:r>
              <a:rPr lang="en-US" sz="1500" b="1" dirty="0" err="1">
                <a:solidFill>
                  <a:srgbClr val="000000"/>
                </a:solidFill>
                <a:latin typeface="Courier New" charset="0"/>
              </a:rPr>
              <a:t>lat</a:t>
            </a:r>
            <a:endParaRPr lang="en-US" sz="1500" b="1" dirty="0">
              <a:solidFill>
                <a:srgbClr val="000000"/>
              </a:solidFill>
              <a:latin typeface="Courier New" charset="0"/>
            </a:endParaRPr>
          </a:p>
          <a:p>
            <a:pPr eaLnBrk="1" hangingPunct="1"/>
            <a:r>
              <a:rPr lang="en-US" sz="1500" b="1" dirty="0">
                <a:solidFill>
                  <a:srgbClr val="000000"/>
                </a:solidFill>
                <a:latin typeface="Courier New" charset="0"/>
              </a:rPr>
              <a:t>  </a:t>
            </a:r>
            <a:r>
              <a:rPr lang="en-US" sz="1500" b="1" dirty="0" err="1">
                <a:solidFill>
                  <a:srgbClr val="000000"/>
                </a:solidFill>
                <a:latin typeface="Courier New" charset="0"/>
              </a:rPr>
              <a:t>res@</a:t>
            </a:r>
            <a:r>
              <a:rPr lang="en-US" sz="1500" b="1" dirty="0" err="1">
                <a:solidFill>
                  <a:srgbClr val="0000FF"/>
                </a:solidFill>
                <a:latin typeface="Courier New" charset="0"/>
              </a:rPr>
              <a:t>cnFillOn</a:t>
            </a:r>
            <a:r>
              <a:rPr lang="en-US" sz="1500" b="1" dirty="0">
                <a:solidFill>
                  <a:srgbClr val="000000"/>
                </a:solidFill>
                <a:latin typeface="Courier New" charset="0"/>
              </a:rPr>
              <a:t>             = True</a:t>
            </a:r>
          </a:p>
          <a:p>
            <a:pPr eaLnBrk="1" hangingPunct="1"/>
            <a:r>
              <a:rPr lang="en-US" sz="1500" b="1" dirty="0">
                <a:solidFill>
                  <a:srgbClr val="000000"/>
                </a:solidFill>
                <a:latin typeface="Courier New" charset="0"/>
              </a:rPr>
              <a:t>  </a:t>
            </a:r>
            <a:r>
              <a:rPr lang="en-US" sz="1500" b="1" dirty="0" err="1">
                <a:solidFill>
                  <a:srgbClr val="000000"/>
                </a:solidFill>
                <a:latin typeface="Courier New" charset="0"/>
              </a:rPr>
              <a:t>res@</a:t>
            </a:r>
            <a:r>
              <a:rPr lang="en-US" sz="1500" b="1" dirty="0" err="1">
                <a:solidFill>
                  <a:srgbClr val="0000FF"/>
                </a:solidFill>
                <a:latin typeface="Courier New" charset="0"/>
              </a:rPr>
              <a:t>lbPerimOn</a:t>
            </a:r>
            <a:r>
              <a:rPr lang="en-US" sz="1500" b="1" dirty="0">
                <a:solidFill>
                  <a:srgbClr val="000000"/>
                </a:solidFill>
                <a:latin typeface="Courier New" charset="0"/>
              </a:rPr>
              <a:t>            = False</a:t>
            </a:r>
          </a:p>
          <a:p>
            <a:pPr eaLnBrk="1" hangingPunct="1"/>
            <a:endParaRPr lang="en-US" sz="1500" b="1" dirty="0">
              <a:solidFill>
                <a:srgbClr val="000000"/>
              </a:solidFill>
              <a:latin typeface="Courier New" charset="0"/>
            </a:endParaRPr>
          </a:p>
          <a:p>
            <a:pPr eaLnBrk="1" hangingPunct="1"/>
            <a:r>
              <a:rPr lang="en-US" sz="1500" b="1" dirty="0">
                <a:solidFill>
                  <a:srgbClr val="000000"/>
                </a:solidFill>
                <a:latin typeface="Courier New" charset="0"/>
              </a:rPr>
              <a:t>; Draw contour plot.</a:t>
            </a:r>
          </a:p>
          <a:p>
            <a:pPr eaLnBrk="1" hangingPunct="1"/>
            <a:r>
              <a:rPr lang="en-US" sz="1500" b="1" dirty="0">
                <a:solidFill>
                  <a:srgbClr val="000000"/>
                </a:solidFill>
                <a:latin typeface="Courier New" charset="0"/>
              </a:rPr>
              <a:t>  contour = </a:t>
            </a:r>
            <a:r>
              <a:rPr lang="en-US" sz="1500" b="1" dirty="0" err="1">
                <a:solidFill>
                  <a:srgbClr val="800000"/>
                </a:solidFill>
                <a:latin typeface="Courier New" charset="0"/>
              </a:rPr>
              <a:t>gsn_contour</a:t>
            </a:r>
            <a:r>
              <a:rPr lang="en-US" sz="1500" b="1" dirty="0">
                <a:solidFill>
                  <a:srgbClr val="000000"/>
                </a:solidFill>
                <a:latin typeface="Courier New" charset="0"/>
              </a:rPr>
              <a:t>(</a:t>
            </a:r>
            <a:r>
              <a:rPr lang="en-US" sz="1500" b="1" dirty="0" err="1">
                <a:solidFill>
                  <a:srgbClr val="000000"/>
                </a:solidFill>
                <a:latin typeface="Courier New" charset="0"/>
              </a:rPr>
              <a:t>wks,T,res</a:t>
            </a:r>
            <a:r>
              <a:rPr lang="en-US" sz="1500" b="1" dirty="0">
                <a:solidFill>
                  <a:srgbClr val="000000"/>
                </a:solidFill>
                <a:latin typeface="Courier New" charset="0"/>
              </a:rPr>
              <a:t>)</a:t>
            </a:r>
          </a:p>
          <a:p>
            <a:pPr eaLnBrk="1" hangingPunct="1">
              <a:spcBef>
                <a:spcPct val="50000"/>
              </a:spcBef>
            </a:pPr>
            <a:r>
              <a:rPr lang="en-US" sz="1500" b="1" dirty="0">
                <a:solidFill>
                  <a:srgbClr val="000000"/>
                </a:solidFill>
                <a:latin typeface="Courier New" charset="0"/>
              </a:rPr>
              <a:t>end</a:t>
            </a:r>
            <a:endParaRPr lang="en-US" sz="1400" b="1" dirty="0">
              <a:latin typeface="Courier New" charset="0"/>
            </a:endParaRPr>
          </a:p>
        </p:txBody>
      </p:sp>
      <p:sp>
        <p:nvSpPr>
          <p:cNvPr id="5" name="Text Box 5"/>
          <p:cNvSpPr txBox="1">
            <a:spLocks noChangeArrowheads="1"/>
          </p:cNvSpPr>
          <p:nvPr/>
        </p:nvSpPr>
        <p:spPr bwMode="auto">
          <a:xfrm>
            <a:off x="4800600" y="668338"/>
            <a:ext cx="3581400" cy="396875"/>
          </a:xfrm>
          <a:prstGeom prst="rect">
            <a:avLst/>
          </a:prstGeom>
          <a:noFill/>
          <a:ln w="9525">
            <a:noFill/>
            <a:miter lim="800000"/>
            <a:headEnd/>
            <a:tailEnd/>
          </a:ln>
        </p:spPr>
        <p:txBody>
          <a:bodyPr>
            <a:prstTxWarp prst="textNoShape">
              <a:avLst/>
            </a:prstTxWarp>
            <a:spAutoFit/>
          </a:bodyPr>
          <a:lstStyle/>
          <a:p>
            <a:pPr algn="ctr" eaLnBrk="1" hangingPunct="1">
              <a:spcBef>
                <a:spcPct val="50000"/>
              </a:spcBef>
            </a:pPr>
            <a:r>
              <a:rPr lang="en-US" sz="2000" b="1">
                <a:solidFill>
                  <a:srgbClr val="800000"/>
                </a:solidFill>
                <a:latin typeface="Helvetica" charset="0"/>
              </a:rPr>
              <a:t>NCL</a:t>
            </a:r>
          </a:p>
        </p:txBody>
      </p:sp>
      <p:sp>
        <p:nvSpPr>
          <p:cNvPr id="6" name="Line 6"/>
          <p:cNvSpPr>
            <a:spLocks noChangeShapeType="1"/>
          </p:cNvSpPr>
          <p:nvPr/>
        </p:nvSpPr>
        <p:spPr bwMode="auto">
          <a:xfrm>
            <a:off x="4419600" y="533400"/>
            <a:ext cx="0" cy="6324600"/>
          </a:xfrm>
          <a:prstGeom prst="line">
            <a:avLst/>
          </a:prstGeom>
          <a:noFill/>
          <a:ln w="19050">
            <a:solidFill>
              <a:srgbClr val="0000FF"/>
            </a:solidFill>
            <a:round/>
            <a:headEnd/>
            <a:tailEnd/>
          </a:ln>
        </p:spPr>
        <p:txBody>
          <a:bodyPr>
            <a:prstTxWarp prst="textNoShape">
              <a:avLst/>
            </a:prstTxWarp>
          </a:bodyPr>
          <a:lstStyle/>
          <a:p>
            <a:endParaRPr lang="en-US"/>
          </a:p>
        </p:txBody>
      </p:sp>
      <p:sp>
        <p:nvSpPr>
          <p:cNvPr id="7" name="Text Box 7"/>
          <p:cNvSpPr txBox="1">
            <a:spLocks noChangeArrowheads="1"/>
          </p:cNvSpPr>
          <p:nvPr/>
        </p:nvSpPr>
        <p:spPr bwMode="auto">
          <a:xfrm>
            <a:off x="762000" y="76200"/>
            <a:ext cx="7772400" cy="430213"/>
          </a:xfrm>
          <a:prstGeom prst="rect">
            <a:avLst/>
          </a:prstGeom>
          <a:noFill/>
          <a:ln w="9525">
            <a:noFill/>
            <a:miter lim="800000"/>
            <a:headEnd/>
            <a:tailEnd/>
          </a:ln>
        </p:spPr>
        <p:txBody>
          <a:bodyPr>
            <a:prstTxWarp prst="textNoShape">
              <a:avLst/>
            </a:prstTxWarp>
            <a:spAutoFit/>
          </a:bodyPr>
          <a:lstStyle/>
          <a:p>
            <a:pPr algn="ctr" eaLnBrk="1" hangingPunct="1"/>
            <a:r>
              <a:rPr lang="en-US" sz="2200" dirty="0" smtClean="0">
                <a:solidFill>
                  <a:srgbClr val="000000"/>
                </a:solidFill>
              </a:rPr>
              <a:t>Comparing PyNGL</a:t>
            </a:r>
            <a:r>
              <a:rPr lang="en-US" sz="2200" dirty="0">
                <a:solidFill>
                  <a:srgbClr val="000000"/>
                </a:solidFill>
              </a:rPr>
              <a:t>/PyNIO and </a:t>
            </a:r>
            <a:r>
              <a:rPr lang="en-US" sz="2200" dirty="0" smtClean="0">
                <a:solidFill>
                  <a:srgbClr val="000000"/>
                </a:solidFill>
              </a:rPr>
              <a:t>NCL </a:t>
            </a:r>
            <a:r>
              <a:rPr lang="en-US" sz="2200" dirty="0">
                <a:solidFill>
                  <a:srgbClr val="000000"/>
                </a:solidFill>
              </a:rPr>
              <a:t>scripts</a:t>
            </a:r>
          </a:p>
        </p:txBody>
      </p:sp>
      <p:sp>
        <p:nvSpPr>
          <p:cNvPr id="8" name="Line 8"/>
          <p:cNvSpPr>
            <a:spLocks noChangeShapeType="1"/>
          </p:cNvSpPr>
          <p:nvPr/>
        </p:nvSpPr>
        <p:spPr bwMode="auto">
          <a:xfrm>
            <a:off x="0" y="533400"/>
            <a:ext cx="9144000" cy="0"/>
          </a:xfrm>
          <a:prstGeom prst="line">
            <a:avLst/>
          </a:prstGeom>
          <a:noFill/>
          <a:ln w="19050">
            <a:solidFill>
              <a:srgbClr val="0000FF"/>
            </a:solidFill>
            <a:round/>
            <a:headEnd/>
            <a:tailEnd/>
          </a:ln>
        </p:spPr>
        <p:txBody>
          <a:bodyPr wrap="none" anchor="ctr">
            <a:prstTxWarp prst="textNoShape">
              <a:avLst/>
            </a:prstTxWarp>
          </a:bodyP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NCLLogoWithoutText.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04800" y="2946159"/>
            <a:ext cx="1447800" cy="1026843"/>
          </a:xfrm>
          <a:prstGeom prst="rect">
            <a:avLst/>
          </a:prstGeom>
        </p:spPr>
      </p:pic>
      <p:pic>
        <p:nvPicPr>
          <p:cNvPr id="8" name="Picture 7" descr="ParVis_Logoblue.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981450" y="184298"/>
            <a:ext cx="3162300" cy="882502"/>
          </a:xfrm>
          <a:prstGeom prst="rect">
            <a:avLst/>
          </a:prstGeom>
        </p:spPr>
      </p:pic>
      <p:sp>
        <p:nvSpPr>
          <p:cNvPr id="2" name="Title 1"/>
          <p:cNvSpPr>
            <a:spLocks noGrp="1"/>
          </p:cNvSpPr>
          <p:nvPr>
            <p:ph type="title"/>
          </p:nvPr>
        </p:nvSpPr>
        <p:spPr>
          <a:xfrm>
            <a:off x="2133600" y="1143000"/>
            <a:ext cx="6858000" cy="952401"/>
          </a:xfrm>
        </p:spPr>
        <p:txBody>
          <a:bodyPr/>
          <a:lstStyle/>
          <a:p>
            <a:r>
              <a:rPr lang="en-US" sz="1700" i="1" dirty="0" smtClean="0">
                <a:solidFill>
                  <a:srgbClr val="800000"/>
                </a:solidFill>
              </a:rPr>
              <a:t>3</a:t>
            </a:r>
            <a:r>
              <a:rPr lang="en-US" sz="1700" i="1" dirty="0">
                <a:solidFill>
                  <a:srgbClr val="800000"/>
                </a:solidFill>
              </a:rPr>
              <a:t>-year joint DOE project with Argonne, Sandia, and Pacific Northwest </a:t>
            </a:r>
            <a:r>
              <a:rPr lang="en-US" sz="1700" i="1" dirty="0" smtClean="0">
                <a:solidFill>
                  <a:srgbClr val="800000"/>
                </a:solidFill>
              </a:rPr>
              <a:t>National labs and UC-Davis to develop parallel analysis tools and new visualization techniques for ultra-large climate datasets.</a:t>
            </a:r>
            <a:endParaRPr lang="en-US" sz="1700" i="1" dirty="0">
              <a:solidFill>
                <a:srgbClr val="800000"/>
              </a:solidFill>
            </a:endParaRPr>
          </a:p>
        </p:txBody>
      </p:sp>
      <p:sp>
        <p:nvSpPr>
          <p:cNvPr id="3" name="Content Placeholder 2"/>
          <p:cNvSpPr>
            <a:spLocks noGrp="1"/>
          </p:cNvSpPr>
          <p:nvPr>
            <p:ph idx="1"/>
          </p:nvPr>
        </p:nvSpPr>
        <p:spPr>
          <a:xfrm>
            <a:off x="2133600" y="2152600"/>
            <a:ext cx="6858000" cy="3181400"/>
          </a:xfrm>
          <a:solidFill>
            <a:srgbClr val="FEFDA5"/>
          </a:solidFill>
          <a:ln>
            <a:solidFill>
              <a:srgbClr val="000000"/>
            </a:solidFill>
          </a:ln>
        </p:spPr>
        <p:txBody>
          <a:bodyPr/>
          <a:lstStyle/>
          <a:p>
            <a:pPr>
              <a:lnSpc>
                <a:spcPct val="120000"/>
              </a:lnSpc>
            </a:pPr>
            <a:r>
              <a:rPr lang="en-US" sz="2000" dirty="0" smtClean="0"/>
              <a:t>High </a:t>
            </a:r>
            <a:r>
              <a:rPr lang="en-US" sz="2000" dirty="0"/>
              <a:t>focus on Community Earth System Model </a:t>
            </a:r>
            <a:r>
              <a:rPr lang="en-US" sz="2000" dirty="0" smtClean="0"/>
              <a:t>data</a:t>
            </a:r>
            <a:endParaRPr lang="en-US" sz="2000" dirty="0"/>
          </a:p>
          <a:p>
            <a:pPr>
              <a:lnSpc>
                <a:spcPct val="120000"/>
              </a:lnSpc>
            </a:pPr>
            <a:r>
              <a:rPr lang="en-US" sz="2000" dirty="0"/>
              <a:t>Special </a:t>
            </a:r>
            <a:r>
              <a:rPr lang="en-US" sz="2000" dirty="0" smtClean="0"/>
              <a:t>(and fast</a:t>
            </a:r>
            <a:r>
              <a:rPr lang="en-US" sz="2000" dirty="0"/>
              <a:t>) algorithms for calculating </a:t>
            </a:r>
            <a:r>
              <a:rPr lang="en-US" sz="2000" dirty="0" err="1"/>
              <a:t>vorticity</a:t>
            </a:r>
            <a:r>
              <a:rPr lang="en-US" sz="2000" dirty="0"/>
              <a:t>/divergence on HOMME grids</a:t>
            </a:r>
          </a:p>
          <a:p>
            <a:pPr>
              <a:lnSpc>
                <a:spcPct val="120000"/>
              </a:lnSpc>
            </a:pPr>
            <a:r>
              <a:rPr lang="en-US" sz="2000" b="1" dirty="0" err="1" smtClean="0">
                <a:solidFill>
                  <a:srgbClr val="800000"/>
                </a:solidFill>
              </a:rPr>
              <a:t>ParGAL</a:t>
            </a:r>
            <a:r>
              <a:rPr lang="en-US" sz="2000" dirty="0"/>
              <a:t> (Parallel Gridded Analysis </a:t>
            </a:r>
            <a:r>
              <a:rPr lang="en-US" sz="2000" dirty="0" smtClean="0"/>
              <a:t>Library) </a:t>
            </a:r>
            <a:r>
              <a:rPr lang="en-US" sz="2000" dirty="0"/>
              <a:t>- will vastly improve the speed of climate data analysis compared to the current serial </a:t>
            </a:r>
            <a:r>
              <a:rPr lang="en-US" sz="2000" dirty="0" smtClean="0"/>
              <a:t>tools.</a:t>
            </a:r>
            <a:endParaRPr lang="en-US" sz="2000" dirty="0"/>
          </a:p>
          <a:p>
            <a:pPr>
              <a:lnSpc>
                <a:spcPct val="120000"/>
              </a:lnSpc>
            </a:pPr>
            <a:r>
              <a:rPr lang="en-US" sz="2000" b="1" dirty="0">
                <a:solidFill>
                  <a:srgbClr val="800000"/>
                </a:solidFill>
              </a:rPr>
              <a:t>ParNCL</a:t>
            </a:r>
            <a:r>
              <a:rPr lang="en-US" sz="2000" dirty="0"/>
              <a:t> – NCL with </a:t>
            </a:r>
            <a:r>
              <a:rPr lang="en-US" sz="2000" dirty="0" smtClean="0"/>
              <a:t>file I/O and computational components parallelized</a:t>
            </a:r>
            <a:endParaRPr lang="en-US" sz="2000" dirty="0"/>
          </a:p>
        </p:txBody>
      </p:sp>
      <p:pic>
        <p:nvPicPr>
          <p:cNvPr id="12" name="Picture 11"/>
          <p:cNvPicPr>
            <a:picLocks noChangeAspect="1"/>
          </p:cNvPicPr>
          <p:nvPr/>
        </p:nvPicPr>
        <p:blipFill>
          <a:blip r:embed="rId4"/>
          <a:stretch>
            <a:fillRect/>
          </a:stretch>
        </p:blipFill>
        <p:spPr>
          <a:xfrm>
            <a:off x="304800" y="5881834"/>
            <a:ext cx="2042922" cy="899966"/>
          </a:xfrm>
          <a:prstGeom prst="rect">
            <a:avLst/>
          </a:prstGeom>
        </p:spPr>
      </p:pic>
      <p:pic>
        <p:nvPicPr>
          <p:cNvPr id="14" name="Picture 1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555748" y="5913288"/>
            <a:ext cx="1981200" cy="837058"/>
          </a:xfrm>
          <a:prstGeom prst="rect">
            <a:avLst/>
          </a:prstGeom>
        </p:spPr>
      </p:pic>
      <p:pic>
        <p:nvPicPr>
          <p:cNvPr id="15" name="Picture 14"/>
          <p:cNvPicPr>
            <a:picLocks noChangeAspect="1"/>
          </p:cNvPicPr>
          <p:nvPr/>
        </p:nvPicPr>
        <p:blipFill>
          <a:blip r:embed="rId6"/>
          <a:stretch>
            <a:fillRect/>
          </a:stretch>
        </p:blipFill>
        <p:spPr>
          <a:xfrm>
            <a:off x="7010400" y="5889113"/>
            <a:ext cx="1963791" cy="885408"/>
          </a:xfrm>
          <a:prstGeom prst="rect">
            <a:avLst/>
          </a:prstGeom>
        </p:spPr>
      </p:pic>
      <p:pic>
        <p:nvPicPr>
          <p:cNvPr id="16" name="Picture 4" descr="NCAR_logo_horiz"/>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4744974" y="5916143"/>
            <a:ext cx="2057400" cy="831349"/>
          </a:xfrm>
          <a:prstGeom prst="rect">
            <a:avLst/>
          </a:prstGeom>
          <a:noFill/>
          <a:ln w="9525">
            <a:noFill/>
            <a:miter lim="800000"/>
            <a:headEnd/>
            <a:tailEnd/>
          </a:ln>
        </p:spPr>
      </p:pic>
      <p:pic>
        <p:nvPicPr>
          <p:cNvPr id="4" name="Picture 3" descr="pagoda_logo_small.png"/>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72238" y="4144160"/>
            <a:ext cx="1512925" cy="790083"/>
          </a:xfrm>
          <a:prstGeom prst="rect">
            <a:avLst/>
          </a:prstGeom>
        </p:spPr>
      </p:pic>
      <p:pic>
        <p:nvPicPr>
          <p:cNvPr id="5" name="Picture 4" descr="logo_swift.png"/>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04800" y="5105400"/>
            <a:ext cx="1447800" cy="406090"/>
          </a:xfrm>
          <a:prstGeom prst="rect">
            <a:avLst/>
          </a:prstGeom>
        </p:spPr>
      </p:pic>
      <p:sp>
        <p:nvSpPr>
          <p:cNvPr id="6" name="TextBox 5"/>
          <p:cNvSpPr txBox="1"/>
          <p:nvPr/>
        </p:nvSpPr>
        <p:spPr>
          <a:xfrm>
            <a:off x="342900" y="2251781"/>
            <a:ext cx="1371600" cy="523220"/>
          </a:xfrm>
          <a:prstGeom prst="rect">
            <a:avLst/>
          </a:prstGeom>
          <a:noFill/>
        </p:spPr>
        <p:txBody>
          <a:bodyPr wrap="square" rtlCol="0">
            <a:spAutoFit/>
          </a:bodyPr>
          <a:lstStyle/>
          <a:p>
            <a:pPr algn="ctr"/>
            <a:r>
              <a:rPr lang="en-US" sz="2800" dirty="0" smtClean="0"/>
              <a:t>MOAB</a:t>
            </a:r>
            <a:endParaRPr lang="en-US" sz="2800" dirty="0"/>
          </a:p>
        </p:txBody>
      </p:sp>
      <p:pic>
        <p:nvPicPr>
          <p:cNvPr id="9" name="Picture 8" descr="intrepid.png"/>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07099" y="785223"/>
            <a:ext cx="643202" cy="1295400"/>
          </a:xfrm>
          <a:prstGeom prst="rect">
            <a:avLst/>
          </a:prstGeom>
        </p:spPr>
      </p:pic>
      <p:sp>
        <p:nvSpPr>
          <p:cNvPr id="17" name="TextBox 16"/>
          <p:cNvSpPr txBox="1"/>
          <p:nvPr/>
        </p:nvSpPr>
        <p:spPr>
          <a:xfrm>
            <a:off x="152400" y="152400"/>
            <a:ext cx="1752600" cy="461665"/>
          </a:xfrm>
          <a:prstGeom prst="rect">
            <a:avLst/>
          </a:prstGeom>
          <a:noFill/>
        </p:spPr>
        <p:txBody>
          <a:bodyPr wrap="square" rtlCol="0">
            <a:spAutoFit/>
          </a:bodyPr>
          <a:lstStyle/>
          <a:p>
            <a:pPr algn="ctr"/>
            <a:r>
              <a:rPr lang="en-US" dirty="0" err="1" smtClean="0"/>
              <a:t>pNetCDF</a:t>
            </a:r>
            <a:endParaRPr lang="en-US" dirty="0"/>
          </a:p>
        </p:txBody>
      </p:sp>
      <p:sp>
        <p:nvSpPr>
          <p:cNvPr id="18" name="Text Box 7"/>
          <p:cNvSpPr txBox="1">
            <a:spLocks noChangeArrowheads="1"/>
          </p:cNvSpPr>
          <p:nvPr/>
        </p:nvSpPr>
        <p:spPr bwMode="auto">
          <a:xfrm>
            <a:off x="2133600" y="5391090"/>
            <a:ext cx="6858000" cy="400110"/>
          </a:xfrm>
          <a:prstGeom prst="rect">
            <a:avLst/>
          </a:prstGeom>
          <a:solidFill>
            <a:srgbClr val="FEFDA5"/>
          </a:solidFill>
          <a:ln w="12700" cap="flat" cmpd="sng" algn="ctr">
            <a:solidFill>
              <a:srgbClr val="000000"/>
            </a:solidFill>
            <a:prstDash val="solid"/>
            <a:miter lim="800000"/>
            <a:headEnd type="none" w="med" len="med"/>
            <a:tailEnd type="none" w="med" len="med"/>
          </a:ln>
        </p:spPr>
        <p:txBody>
          <a:bodyPr wrap="square">
            <a:prstTxWarp prst="textNoShape">
              <a:avLst/>
            </a:prstTxWarp>
            <a:spAutoFit/>
          </a:bodyPr>
          <a:lstStyle/>
          <a:p>
            <a:pPr algn="ctr">
              <a:spcBef>
                <a:spcPct val="50000"/>
              </a:spcBef>
            </a:pPr>
            <a:r>
              <a:rPr lang="en-US" sz="2000" u="sng" dirty="0">
                <a:solidFill>
                  <a:srgbClr val="000000"/>
                </a:solidFill>
              </a:rPr>
              <a:t>http://</a:t>
            </a:r>
            <a:r>
              <a:rPr lang="en-US" sz="2000" u="sng" dirty="0" err="1">
                <a:solidFill>
                  <a:srgbClr val="000000"/>
                </a:solidFill>
              </a:rPr>
              <a:t>trac.mcs.anl.gov</a:t>
            </a:r>
            <a:r>
              <a:rPr lang="en-US" sz="2000" u="sng" dirty="0">
                <a:solidFill>
                  <a:srgbClr val="000000"/>
                </a:solidFill>
              </a:rPr>
              <a:t>/projects/</a:t>
            </a:r>
            <a:r>
              <a:rPr lang="en-US" sz="2000" u="sng" dirty="0" err="1">
                <a:solidFill>
                  <a:srgbClr val="000000"/>
                </a:solidFill>
              </a:rPr>
              <a:t>parvis</a:t>
            </a:r>
            <a:r>
              <a:rPr lang="en-US" sz="2000" u="sng" dirty="0">
                <a:solidFill>
                  <a:srgbClr val="000000"/>
                </a:solidFill>
              </a:rPr>
              <a:t>/wiki</a:t>
            </a:r>
          </a:p>
        </p:txBody>
      </p:sp>
    </p:spTree>
    <p:extLst>
      <p:ext uri="{BB962C8B-B14F-4D97-AF65-F5344CB8AC3E}">
        <p14:creationId xmlns:p14="http://schemas.microsoft.com/office/powerpoint/2010/main" val="90671940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p:cNvSpPr txBox="1">
            <a:spLocks/>
          </p:cNvSpPr>
          <p:nvPr/>
        </p:nvSpPr>
        <p:spPr bwMode="auto">
          <a:xfrm>
            <a:off x="533400" y="381000"/>
            <a:ext cx="8229600" cy="5867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indent="-342900">
              <a:lnSpc>
                <a:spcPct val="130000"/>
              </a:lnSpc>
              <a:spcBef>
                <a:spcPct val="20000"/>
              </a:spcBef>
              <a:buFontTx/>
              <a:buChar char="•"/>
              <a:defRPr/>
            </a:pPr>
            <a:r>
              <a:rPr lang="en-US" sz="3600" kern="0" dirty="0"/>
              <a:t>Who </a:t>
            </a:r>
            <a:r>
              <a:rPr lang="en-US" sz="3600" kern="0" dirty="0" smtClean="0"/>
              <a:t>my team is, </a:t>
            </a:r>
            <a:r>
              <a:rPr lang="en-US" sz="3600" kern="0" dirty="0"/>
              <a:t>what we do</a:t>
            </a:r>
          </a:p>
          <a:p>
            <a:pPr marL="342900" indent="-342900">
              <a:lnSpc>
                <a:spcPct val="130000"/>
              </a:lnSpc>
              <a:spcBef>
                <a:spcPct val="20000"/>
              </a:spcBef>
              <a:buFontTx/>
              <a:buChar char="•"/>
              <a:defRPr/>
            </a:pPr>
            <a:r>
              <a:rPr lang="en-US" sz="3600" kern="0" dirty="0" smtClean="0"/>
              <a:t>Introduction to data formats</a:t>
            </a:r>
          </a:p>
          <a:p>
            <a:pPr marL="342900" indent="-342900">
              <a:lnSpc>
                <a:spcPct val="130000"/>
              </a:lnSpc>
              <a:spcBef>
                <a:spcPct val="20000"/>
              </a:spcBef>
              <a:buClr>
                <a:schemeClr val="tx1"/>
              </a:buClr>
              <a:buFontTx/>
              <a:buChar char="•"/>
              <a:defRPr/>
            </a:pPr>
            <a:r>
              <a:rPr lang="en-US" sz="3600" b="1" kern="0" dirty="0" smtClean="0">
                <a:solidFill>
                  <a:srgbClr val="0000FF"/>
                </a:solidFill>
              </a:rPr>
              <a:t>DEMO</a:t>
            </a:r>
            <a:r>
              <a:rPr lang="en-US" sz="3600" kern="0" dirty="0" smtClean="0">
                <a:solidFill>
                  <a:srgbClr val="0000FF"/>
                </a:solidFill>
              </a:rPr>
              <a:t> </a:t>
            </a:r>
            <a:r>
              <a:rPr lang="en-US" sz="3600" kern="0" dirty="0" smtClean="0"/>
              <a:t>– looking at data files</a:t>
            </a:r>
          </a:p>
          <a:p>
            <a:pPr marL="342900" indent="-342900">
              <a:lnSpc>
                <a:spcPct val="130000"/>
              </a:lnSpc>
              <a:spcBef>
                <a:spcPct val="20000"/>
              </a:spcBef>
              <a:buFontTx/>
              <a:buChar char="•"/>
              <a:defRPr/>
            </a:pPr>
            <a:r>
              <a:rPr lang="en-US" sz="3600" kern="0" dirty="0" smtClean="0"/>
              <a:t>Overview of tools</a:t>
            </a:r>
          </a:p>
          <a:p>
            <a:pPr marL="342900" indent="-342900">
              <a:lnSpc>
                <a:spcPct val="130000"/>
              </a:lnSpc>
              <a:spcBef>
                <a:spcPct val="20000"/>
              </a:spcBef>
              <a:buFontTx/>
              <a:buChar char="•"/>
              <a:defRPr/>
            </a:pPr>
            <a:r>
              <a:rPr lang="en-US" sz="3600" kern="0" dirty="0" smtClean="0"/>
              <a:t>Sample </a:t>
            </a:r>
            <a:r>
              <a:rPr lang="en-US" sz="3600" kern="0" dirty="0"/>
              <a:t>and real world visualizations</a:t>
            </a:r>
          </a:p>
          <a:p>
            <a:pPr marL="342900" indent="-342900">
              <a:lnSpc>
                <a:spcPct val="130000"/>
              </a:lnSpc>
              <a:spcBef>
                <a:spcPct val="20000"/>
              </a:spcBef>
              <a:buClr>
                <a:schemeClr val="tx1"/>
              </a:buClr>
              <a:buFontTx/>
              <a:buChar char="•"/>
              <a:defRPr/>
            </a:pPr>
            <a:r>
              <a:rPr lang="en-US" sz="3600" b="1" kern="0" dirty="0" smtClean="0">
                <a:solidFill>
                  <a:srgbClr val="0000FF"/>
                </a:solidFill>
              </a:rPr>
              <a:t>DEMO</a:t>
            </a:r>
            <a:r>
              <a:rPr lang="en-US" sz="3600" kern="0" dirty="0" smtClean="0"/>
              <a:t> – creating NCL visualizations</a:t>
            </a:r>
            <a:endParaRPr lang="en-US" sz="3600" kern="0" dirty="0"/>
          </a:p>
          <a:p>
            <a:pPr marL="342900" indent="-342900">
              <a:lnSpc>
                <a:spcPct val="130000"/>
              </a:lnSpc>
              <a:spcBef>
                <a:spcPct val="20000"/>
              </a:spcBef>
              <a:buFontTx/>
              <a:buChar char="•"/>
              <a:defRPr/>
            </a:pPr>
            <a:r>
              <a:rPr lang="en-US" sz="3600" kern="0" dirty="0" smtClean="0"/>
              <a:t>Future plans</a:t>
            </a:r>
          </a:p>
        </p:txBody>
      </p:sp>
    </p:spTree>
    <p:extLst>
      <p:ext uri="{BB962C8B-B14F-4D97-AF65-F5344CB8AC3E}">
        <p14:creationId xmlns:p14="http://schemas.microsoft.com/office/powerpoint/2010/main" val="658654822"/>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bwMode="auto">
          <a:xfrm>
            <a:off x="304800" y="76200"/>
            <a:ext cx="4724400" cy="2286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rgbClr val="000090"/>
                </a:solidFill>
                <a:latin typeface="Arial" pitchFamily="-112" charset="0"/>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52" charset="0"/>
                <a:ea typeface="ＭＳ Ｐゴシック" pitchFamily="52" charset="-128"/>
                <a:cs typeface="ＭＳ Ｐゴシック" pitchFamily="52" charset="-128"/>
              </a:defRPr>
            </a:lvl2pPr>
            <a:lvl3pPr algn="ctr" rtl="0" eaLnBrk="0" fontAlgn="base" hangingPunct="0">
              <a:spcBef>
                <a:spcPct val="0"/>
              </a:spcBef>
              <a:spcAft>
                <a:spcPct val="0"/>
              </a:spcAft>
              <a:defRPr sz="4400">
                <a:solidFill>
                  <a:schemeClr val="tx2"/>
                </a:solidFill>
                <a:latin typeface="Arial" pitchFamily="52" charset="0"/>
                <a:ea typeface="ＭＳ Ｐゴシック" pitchFamily="52" charset="-128"/>
                <a:cs typeface="ＭＳ Ｐゴシック" pitchFamily="52" charset="-128"/>
              </a:defRPr>
            </a:lvl3pPr>
            <a:lvl4pPr algn="ctr" rtl="0" eaLnBrk="0" fontAlgn="base" hangingPunct="0">
              <a:spcBef>
                <a:spcPct val="0"/>
              </a:spcBef>
              <a:spcAft>
                <a:spcPct val="0"/>
              </a:spcAft>
              <a:defRPr sz="4400">
                <a:solidFill>
                  <a:schemeClr val="tx2"/>
                </a:solidFill>
                <a:latin typeface="Arial" pitchFamily="52" charset="0"/>
                <a:ea typeface="ＭＳ Ｐゴシック" pitchFamily="52" charset="-128"/>
                <a:cs typeface="ＭＳ Ｐゴシック" pitchFamily="52" charset="-128"/>
              </a:defRPr>
            </a:lvl4pPr>
            <a:lvl5pPr algn="ctr" rtl="0" eaLnBrk="0" fontAlgn="base" hangingPunct="0">
              <a:spcBef>
                <a:spcPct val="0"/>
              </a:spcBef>
              <a:spcAft>
                <a:spcPct val="0"/>
              </a:spcAft>
              <a:defRPr sz="4400">
                <a:solidFill>
                  <a:schemeClr val="tx2"/>
                </a:solidFill>
                <a:latin typeface="Arial" pitchFamily="52" charset="0"/>
                <a:ea typeface="ＭＳ Ｐゴシック" pitchFamily="52" charset="-128"/>
                <a:cs typeface="ＭＳ Ｐゴシック" pitchFamily="52" charset="-128"/>
              </a:defRPr>
            </a:lvl5pPr>
            <a:lvl6pPr marL="457200" algn="ctr" rtl="0" fontAlgn="base">
              <a:spcBef>
                <a:spcPct val="0"/>
              </a:spcBef>
              <a:spcAft>
                <a:spcPct val="0"/>
              </a:spcAft>
              <a:defRPr sz="4400">
                <a:solidFill>
                  <a:schemeClr val="tx2"/>
                </a:solidFill>
                <a:latin typeface="Arial" pitchFamily="52" charset="0"/>
                <a:ea typeface="ＭＳ Ｐゴシック" pitchFamily="52" charset="-128"/>
                <a:cs typeface="ＭＳ Ｐゴシック" pitchFamily="52" charset="-128"/>
              </a:defRPr>
            </a:lvl6pPr>
            <a:lvl7pPr marL="914400" algn="ctr" rtl="0" fontAlgn="base">
              <a:spcBef>
                <a:spcPct val="0"/>
              </a:spcBef>
              <a:spcAft>
                <a:spcPct val="0"/>
              </a:spcAft>
              <a:defRPr sz="4400">
                <a:solidFill>
                  <a:schemeClr val="tx2"/>
                </a:solidFill>
                <a:latin typeface="Arial" pitchFamily="52" charset="0"/>
                <a:ea typeface="ＭＳ Ｐゴシック" pitchFamily="52" charset="-128"/>
                <a:cs typeface="ＭＳ Ｐゴシック" pitchFamily="52" charset="-128"/>
              </a:defRPr>
            </a:lvl7pPr>
            <a:lvl8pPr marL="1371600" algn="ctr" rtl="0" fontAlgn="base">
              <a:spcBef>
                <a:spcPct val="0"/>
              </a:spcBef>
              <a:spcAft>
                <a:spcPct val="0"/>
              </a:spcAft>
              <a:defRPr sz="4400">
                <a:solidFill>
                  <a:schemeClr val="tx2"/>
                </a:solidFill>
                <a:latin typeface="Arial" pitchFamily="52" charset="0"/>
                <a:ea typeface="ＭＳ Ｐゴシック" pitchFamily="52" charset="-128"/>
                <a:cs typeface="ＭＳ Ｐゴシック" pitchFamily="52" charset="-128"/>
              </a:defRPr>
            </a:lvl8pPr>
            <a:lvl9pPr marL="1828800" algn="ctr" rtl="0" fontAlgn="base">
              <a:spcBef>
                <a:spcPct val="0"/>
              </a:spcBef>
              <a:spcAft>
                <a:spcPct val="0"/>
              </a:spcAft>
              <a:defRPr sz="4400">
                <a:solidFill>
                  <a:schemeClr val="tx2"/>
                </a:solidFill>
                <a:latin typeface="Arial" pitchFamily="52" charset="0"/>
                <a:ea typeface="ＭＳ Ｐゴシック" pitchFamily="52" charset="-128"/>
                <a:cs typeface="ＭＳ Ｐゴシック" pitchFamily="52" charset="-128"/>
              </a:defRPr>
            </a:lvl9pPr>
          </a:lstStyle>
          <a:p>
            <a:pPr algn="l">
              <a:spcAft>
                <a:spcPts val="2400"/>
              </a:spcAft>
            </a:pPr>
            <a:r>
              <a:rPr lang="en-US" sz="2500" b="1" dirty="0" smtClean="0">
                <a:solidFill>
                  <a:srgbClr val="2D2D8A"/>
                </a:solidFill>
                <a:latin typeface="Arial" charset="0"/>
                <a:ea typeface="ＭＳ Ｐゴシック" charset="0"/>
                <a:cs typeface="ＭＳ Ｐゴシック" charset="0"/>
              </a:rPr>
              <a:t>               regridding software</a:t>
            </a:r>
            <a:br>
              <a:rPr lang="en-US" sz="2500" b="1" dirty="0" smtClean="0">
                <a:solidFill>
                  <a:srgbClr val="2D2D8A"/>
                </a:solidFill>
                <a:latin typeface="Arial" charset="0"/>
                <a:ea typeface="ＭＳ Ｐゴシック" charset="0"/>
                <a:cs typeface="ＭＳ Ｐゴシック" charset="0"/>
              </a:rPr>
            </a:br>
            <a:r>
              <a:rPr lang="en-US" sz="2500" b="1" dirty="0" smtClean="0">
                <a:solidFill>
                  <a:srgbClr val="2D2D8A"/>
                </a:solidFill>
                <a:latin typeface="Arial" charset="0"/>
                <a:ea typeface="ＭＳ Ｐゴシック" charset="0"/>
                <a:cs typeface="ＭＳ Ｐゴシック" charset="0"/>
              </a:rPr>
              <a:t>built into NCL</a:t>
            </a:r>
            <a:r>
              <a:rPr lang="en-US" sz="4000" dirty="0" smtClean="0">
                <a:solidFill>
                  <a:srgbClr val="2D2D8A"/>
                </a:solidFill>
                <a:latin typeface="Arial" charset="0"/>
                <a:ea typeface="ＭＳ Ｐゴシック" charset="0"/>
                <a:cs typeface="ＭＳ Ｐゴシック" charset="0"/>
              </a:rPr>
              <a:t/>
            </a:r>
            <a:br>
              <a:rPr lang="en-US" sz="4000" dirty="0" smtClean="0">
                <a:solidFill>
                  <a:srgbClr val="2D2D8A"/>
                </a:solidFill>
                <a:latin typeface="Arial" charset="0"/>
                <a:ea typeface="ＭＳ Ｐゴシック" charset="0"/>
                <a:cs typeface="ＭＳ Ｐゴシック" charset="0"/>
              </a:rPr>
            </a:br>
            <a:r>
              <a:rPr lang="en-US" sz="600" dirty="0" smtClean="0">
                <a:solidFill>
                  <a:srgbClr val="2D2D8A"/>
                </a:solidFill>
                <a:latin typeface="Arial" charset="0"/>
                <a:ea typeface="ＭＳ Ｐゴシック" charset="0"/>
                <a:cs typeface="ＭＳ Ｐゴシック" charset="0"/>
              </a:rPr>
              <a:t/>
            </a:r>
            <a:br>
              <a:rPr lang="en-US" sz="600" dirty="0" smtClean="0">
                <a:solidFill>
                  <a:srgbClr val="2D2D8A"/>
                </a:solidFill>
                <a:latin typeface="Arial" charset="0"/>
                <a:ea typeface="ＭＳ Ｐゴシック" charset="0"/>
                <a:cs typeface="ＭＳ Ｐゴシック" charset="0"/>
              </a:rPr>
            </a:br>
            <a:r>
              <a:rPr lang="en-US" sz="2000" i="1" dirty="0" smtClean="0">
                <a:solidFill>
                  <a:schemeClr val="tx1"/>
                </a:solidFill>
                <a:latin typeface="Arial" charset="0"/>
                <a:ea typeface="ＭＳ Ｐゴシック" charset="0"/>
                <a:cs typeface="ＭＳ Ｐゴシック" charset="0"/>
              </a:rPr>
              <a:t>Mohammad Abouali</a:t>
            </a:r>
            <a:r>
              <a:rPr lang="en-US" sz="2000" dirty="0" smtClean="0">
                <a:solidFill>
                  <a:schemeClr val="tx1"/>
                </a:solidFill>
                <a:latin typeface="Arial" charset="0"/>
                <a:ea typeface="ＭＳ Ｐゴシック" charset="0"/>
                <a:cs typeface="ＭＳ Ｐゴシック" charset="0"/>
              </a:rPr>
              <a:t>, SIParCS intern</a:t>
            </a:r>
            <a:r>
              <a:rPr lang="en-US" sz="1100" dirty="0" smtClean="0">
                <a:solidFill>
                  <a:schemeClr val="tx1"/>
                </a:solidFill>
                <a:latin typeface="Arial" charset="0"/>
                <a:ea typeface="ＭＳ Ｐゴシック" charset="0"/>
                <a:cs typeface="ＭＳ Ｐゴシック" charset="0"/>
              </a:rPr>
              <a:t/>
            </a:r>
            <a:br>
              <a:rPr lang="en-US" sz="1100" dirty="0" smtClean="0">
                <a:solidFill>
                  <a:schemeClr val="tx1"/>
                </a:solidFill>
                <a:latin typeface="Arial" charset="0"/>
                <a:ea typeface="ＭＳ Ｐゴシック" charset="0"/>
                <a:cs typeface="ＭＳ Ｐゴシック" charset="0"/>
              </a:rPr>
            </a:br>
            <a:r>
              <a:rPr lang="en-US" sz="2000" i="1" dirty="0" smtClean="0">
                <a:solidFill>
                  <a:schemeClr val="tx1"/>
                </a:solidFill>
                <a:latin typeface="Arial" charset="0"/>
                <a:ea typeface="ＭＳ Ｐゴシック" charset="0"/>
                <a:cs typeface="ＭＳ Ｐゴシック" charset="0"/>
              </a:rPr>
              <a:t>Dave Brown &amp; Mary Haley</a:t>
            </a:r>
            <a:r>
              <a:rPr lang="en-US" sz="2000" dirty="0" smtClean="0">
                <a:solidFill>
                  <a:schemeClr val="tx1"/>
                </a:solidFill>
                <a:latin typeface="Arial" charset="0"/>
                <a:ea typeface="ＭＳ Ｐゴシック" charset="0"/>
                <a:cs typeface="ＭＳ Ｐゴシック" charset="0"/>
              </a:rPr>
              <a:t>, mentors</a:t>
            </a:r>
            <a:br>
              <a:rPr lang="en-US" sz="2000" dirty="0" smtClean="0">
                <a:solidFill>
                  <a:schemeClr val="tx1"/>
                </a:solidFill>
                <a:latin typeface="Arial" charset="0"/>
                <a:ea typeface="ＭＳ Ｐゴシック" charset="0"/>
                <a:cs typeface="ＭＳ Ｐゴシック" charset="0"/>
              </a:rPr>
            </a:br>
            <a:r>
              <a:rPr lang="en-US" sz="2000" i="1" dirty="0" smtClean="0">
                <a:solidFill>
                  <a:schemeClr val="tx1"/>
                </a:solidFill>
                <a:latin typeface="Arial" charset="0"/>
                <a:ea typeface="ＭＳ Ｐゴシック" charset="0"/>
                <a:cs typeface="ＭＳ Ｐゴシック" charset="0"/>
              </a:rPr>
              <a:t>Robert Oehmke</a:t>
            </a:r>
            <a:r>
              <a:rPr lang="en-US" sz="2000" dirty="0" smtClean="0">
                <a:solidFill>
                  <a:schemeClr val="tx1"/>
                </a:solidFill>
                <a:latin typeface="Arial" charset="0"/>
                <a:ea typeface="ＭＳ Ｐゴシック" charset="0"/>
                <a:cs typeface="ＭＳ Ｐゴシック" charset="0"/>
              </a:rPr>
              <a:t>, collaborator</a:t>
            </a:r>
            <a:br>
              <a:rPr lang="en-US" sz="2000" dirty="0" smtClean="0">
                <a:solidFill>
                  <a:schemeClr val="tx1"/>
                </a:solidFill>
                <a:latin typeface="Arial" charset="0"/>
                <a:ea typeface="ＭＳ Ｐゴシック" charset="0"/>
                <a:cs typeface="ＭＳ Ｐゴシック" charset="0"/>
              </a:rPr>
            </a:br>
            <a:r>
              <a:rPr lang="en-US" sz="2000" dirty="0" smtClean="0">
                <a:solidFill>
                  <a:schemeClr val="tx1"/>
                </a:solidFill>
                <a:latin typeface="Arial" charset="0"/>
                <a:ea typeface="ＭＳ Ｐゴシック" charset="0"/>
                <a:cs typeface="ＭＳ Ｐゴシック" charset="0"/>
              </a:rPr>
              <a:t>ESMF Group, NOAA/ESRL/NESII</a:t>
            </a:r>
            <a:endParaRPr lang="en-US" sz="2200" dirty="0">
              <a:solidFill>
                <a:schemeClr val="tx1"/>
              </a:solidFill>
              <a:latin typeface="Arial" charset="0"/>
              <a:ea typeface="ＭＳ Ｐゴシック" charset="0"/>
              <a:cs typeface="ＭＳ Ｐゴシック" charset="0"/>
            </a:endParaRPr>
          </a:p>
        </p:txBody>
      </p:sp>
      <p:pic>
        <p:nvPicPr>
          <p:cNvPr id="7" name="Picture 15" descr="topo_orig_fine.pn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011738" y="141288"/>
            <a:ext cx="3854450" cy="221615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8" name="Title 1"/>
          <p:cNvSpPr txBox="1">
            <a:spLocks/>
          </p:cNvSpPr>
          <p:nvPr/>
        </p:nvSpPr>
        <p:spPr bwMode="auto">
          <a:xfrm>
            <a:off x="0" y="4724400"/>
            <a:ext cx="4572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a:solidFill>
                  <a:schemeClr val="tx2"/>
                </a:solidFill>
              </a:rPr>
              <a:t/>
            </a:r>
            <a:br>
              <a:rPr lang="en-US">
                <a:solidFill>
                  <a:schemeClr val="tx2"/>
                </a:solidFill>
              </a:rPr>
            </a:br>
            <a:endParaRPr lang="en-US">
              <a:solidFill>
                <a:srgbClr val="2D2D8A"/>
              </a:solidFill>
              <a:cs typeface="Arial" charset="0"/>
            </a:endParaRPr>
          </a:p>
        </p:txBody>
      </p:sp>
      <p:sp>
        <p:nvSpPr>
          <p:cNvPr id="9" name="Rectangle 2"/>
          <p:cNvSpPr txBox="1">
            <a:spLocks noChangeArrowheads="1"/>
          </p:cNvSpPr>
          <p:nvPr/>
        </p:nvSpPr>
        <p:spPr bwMode="auto">
          <a:xfrm>
            <a:off x="1447800" y="4953000"/>
            <a:ext cx="6248400" cy="1524000"/>
          </a:xfrm>
          <a:prstGeom prst="rect">
            <a:avLst/>
          </a:prstGeom>
          <a:solidFill>
            <a:srgbClr val="FFFF00">
              <a:alpha val="27843"/>
            </a:srgbClr>
          </a:solidFill>
          <a:ln w="9525">
            <a:solidFill>
              <a:schemeClr val="tx1"/>
            </a:solidFill>
            <a:miter lim="800000"/>
            <a:headEnd/>
            <a:tailEnd/>
          </a:ln>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700">
                <a:solidFill>
                  <a:schemeClr val="tx2"/>
                </a:solidFill>
              </a:rPr>
              <a:t>Regridding is the process of interpolating data from one grid (rectilinear, curvilinear, unstructured) to another while preserving the qualities of the original data.</a:t>
            </a:r>
            <a:br>
              <a:rPr lang="en-US" sz="1700">
                <a:solidFill>
                  <a:schemeClr val="tx2"/>
                </a:solidFill>
              </a:rPr>
            </a:br>
            <a:r>
              <a:rPr lang="en-US" sz="600">
                <a:solidFill>
                  <a:schemeClr val="tx2"/>
                </a:solidFill>
              </a:rPr>
              <a:t/>
            </a:r>
            <a:br>
              <a:rPr lang="en-US" sz="600">
                <a:solidFill>
                  <a:schemeClr val="tx2"/>
                </a:solidFill>
              </a:rPr>
            </a:br>
            <a:r>
              <a:rPr lang="en-US" sz="1700">
                <a:solidFill>
                  <a:schemeClr val="tx2"/>
                </a:solidFill>
              </a:rPr>
              <a:t>ESMF regridding has multiple interpolation methods;</a:t>
            </a:r>
            <a:br>
              <a:rPr lang="en-US" sz="1700">
                <a:solidFill>
                  <a:schemeClr val="tx2"/>
                </a:solidFill>
              </a:rPr>
            </a:br>
            <a:r>
              <a:rPr lang="en-US" sz="1700">
                <a:solidFill>
                  <a:schemeClr val="tx2"/>
                </a:solidFill>
              </a:rPr>
              <a:t>a crucial feature for climate model intercomparison.</a:t>
            </a:r>
            <a:endParaRPr lang="en-US" sz="1700">
              <a:solidFill>
                <a:srgbClr val="2D2D8A"/>
              </a:solidFill>
            </a:endParaRPr>
          </a:p>
        </p:txBody>
      </p:sp>
      <p:sp>
        <p:nvSpPr>
          <p:cNvPr id="11" name="TextBox 21"/>
          <p:cNvSpPr txBox="1">
            <a:spLocks noChangeArrowheads="1"/>
          </p:cNvSpPr>
          <p:nvPr/>
        </p:nvSpPr>
        <p:spPr bwMode="auto">
          <a:xfrm>
            <a:off x="1905000" y="6488113"/>
            <a:ext cx="5715000" cy="354012"/>
          </a:xfrm>
          <a:prstGeom prst="rect">
            <a:avLst/>
          </a:prstGeom>
          <a:solidFill>
            <a:schemeClr val="bg1"/>
          </a:solidFill>
          <a:ln>
            <a:noFill/>
          </a:ln>
        </p:spPr>
        <p:txBody>
          <a:bodyPr>
            <a:spAutoFit/>
          </a:bodyPr>
          <a:lstStyle>
            <a:lvl1pPr marL="24161750" indent="-24161750">
              <a:defRPr sz="2400">
                <a:solidFill>
                  <a:schemeClr val="tx1"/>
                </a:solidFill>
                <a:latin typeface="Arial" charset="0"/>
                <a:ea typeface="ＭＳ Ｐゴシック" charset="0"/>
                <a:cs typeface="ＭＳ Ｐゴシック" charset="0"/>
              </a:defRPr>
            </a:lvl1pPr>
            <a:lvl2pPr>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lvl="1" algn="ctr"/>
            <a:r>
              <a:rPr lang="en-US" sz="1700" i="1" u="sng" dirty="0">
                <a:solidFill>
                  <a:srgbClr val="000090"/>
                </a:solidFill>
              </a:rPr>
              <a:t>http://www.ncl.ucar.edu/Applications/</a:t>
            </a:r>
            <a:r>
              <a:rPr lang="en-US" sz="1700" i="1" u="sng" dirty="0" err="1">
                <a:solidFill>
                  <a:srgbClr val="000090"/>
                </a:solidFill>
              </a:rPr>
              <a:t>ESMF.shtml</a:t>
            </a:r>
            <a:endParaRPr lang="en-US" sz="1700" i="1" u="sng" dirty="0">
              <a:solidFill>
                <a:srgbClr val="000090"/>
              </a:solidFill>
            </a:endParaRPr>
          </a:p>
        </p:txBody>
      </p:sp>
      <p:pic>
        <p:nvPicPr>
          <p:cNvPr id="12" name="Picture 22"/>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20700" y="2362200"/>
            <a:ext cx="4292600" cy="253365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6" name="Picture 1"/>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924800" y="5181600"/>
            <a:ext cx="1041400" cy="104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304800" y="76200"/>
            <a:ext cx="1357312" cy="44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 descr="NCLLogoWithoutText.jpg"/>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14751" y="5181600"/>
            <a:ext cx="1180649"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4" descr="ESMF_regrid_4_grid.png"/>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5029200" y="2514600"/>
            <a:ext cx="3844925" cy="22098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6569321"/>
      </p:ext>
    </p:extLst>
  </p:cSld>
  <p:clrMapOvr>
    <a:masterClrMapping/>
  </p:clrMapOvr>
  <p:timing>
    <p:tnLst>
      <p:par>
        <p:cTn xmlns:p14="http://schemas.microsoft.com/office/powerpoint/2010/mai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3" descr="grib_rh.png"/>
          <p:cNvPicPr>
            <a:picLocks noGrp="1"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4800600" y="3657600"/>
            <a:ext cx="4882418" cy="2685142"/>
          </a:xfrm>
          <a:prstGeom prst="rect">
            <a:avLst/>
          </a:prstGeom>
        </p:spPr>
      </p:pic>
      <p:pic>
        <p:nvPicPr>
          <p:cNvPr id="5" name="Picture 4" descr="mpas_qv.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05400" y="304800"/>
            <a:ext cx="3585296" cy="3078559"/>
          </a:xfrm>
          <a:prstGeom prst="rect">
            <a:avLst/>
          </a:prstGeom>
        </p:spPr>
      </p:pic>
      <p:sp>
        <p:nvSpPr>
          <p:cNvPr id="2" name="Rectangle 4"/>
          <p:cNvSpPr txBox="1">
            <a:spLocks noChangeArrowheads="1"/>
          </p:cNvSpPr>
          <p:nvPr/>
        </p:nvSpPr>
        <p:spPr bwMode="auto">
          <a:xfrm>
            <a:off x="304800" y="228600"/>
            <a:ext cx="4648200" cy="1295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i="0" u="none" strike="noStrike" kern="0" cap="none" spc="0" normalizeH="0" baseline="0" noProof="0" dirty="0" smtClean="0">
                <a:ln>
                  <a:noFill/>
                </a:ln>
                <a:solidFill>
                  <a:srgbClr val="000000"/>
                </a:solidFill>
                <a:effectLst/>
                <a:uLnTx/>
                <a:uFillTx/>
                <a:latin typeface="Arial" charset="0"/>
                <a:ea typeface="ＭＳ Ｐゴシック" charset="-128"/>
                <a:cs typeface="ＭＳ Ｐゴシック" charset="-128"/>
              </a:rPr>
              <a:t>NCAR</a:t>
            </a:r>
            <a:r>
              <a:rPr kumimoji="0" lang="en-US" sz="2800" i="0" u="none" strike="noStrike" kern="0" cap="none" spc="0" normalizeH="0" noProof="0" dirty="0" smtClean="0">
                <a:ln>
                  <a:noFill/>
                </a:ln>
                <a:solidFill>
                  <a:srgbClr val="000000"/>
                </a:solidFill>
                <a:effectLst/>
                <a:uLnTx/>
                <a:uFillTx/>
                <a:latin typeface="Arial" charset="0"/>
                <a:ea typeface="ＭＳ Ｐゴシック" charset="-128"/>
                <a:cs typeface="ＭＳ Ｐゴシック" charset="-128"/>
              </a:rPr>
              <a:t> Viewer (NV)</a:t>
            </a:r>
            <a:endParaRPr kumimoji="0" lang="en-US" sz="2800" i="0" u="none" strike="noStrike" kern="0" cap="none" spc="0" normalizeH="0" baseline="0" noProof="0" dirty="0" smtClean="0">
              <a:ln>
                <a:noFill/>
              </a:ln>
              <a:solidFill>
                <a:srgbClr val="000000"/>
              </a:solidFill>
              <a:effectLst/>
              <a:uLnTx/>
              <a:uFillTx/>
              <a:latin typeface="Arial" charset="0"/>
              <a:ea typeface="ＭＳ Ｐゴシック" charset="-128"/>
              <a:cs typeface="ＭＳ Ｐゴシック" charset="-128"/>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1" u="none" strike="noStrike" kern="0" cap="none" spc="0" normalizeH="0" baseline="0" noProof="0" dirty="0" smtClean="0">
                <a:ln>
                  <a:noFill/>
                </a:ln>
                <a:solidFill>
                  <a:schemeClr val="tx2"/>
                </a:solidFill>
                <a:effectLst/>
                <a:uLnTx/>
                <a:uFillTx/>
                <a:latin typeface="Arial" charset="0"/>
                <a:ea typeface="ＭＳ Ｐゴシック" charset="-128"/>
                <a:cs typeface="ＭＳ Ｐゴシック" charset="-128"/>
              </a:rPr>
              <a:t/>
            </a:r>
            <a:br>
              <a:rPr kumimoji="0" lang="en-US" sz="800" b="0" i="1" u="none" strike="noStrike" kern="0" cap="none" spc="0" normalizeH="0" baseline="0" noProof="0" dirty="0" smtClean="0">
                <a:ln>
                  <a:noFill/>
                </a:ln>
                <a:solidFill>
                  <a:schemeClr val="tx2"/>
                </a:solidFill>
                <a:effectLst/>
                <a:uLnTx/>
                <a:uFillTx/>
                <a:latin typeface="Arial" charset="0"/>
                <a:ea typeface="ＭＳ Ｐゴシック" charset="-128"/>
                <a:cs typeface="ＭＳ Ｐゴシック" charset="-128"/>
              </a:rPr>
            </a:br>
            <a:r>
              <a:rPr kumimoji="0" lang="en-US" sz="1600" b="0" i="1" u="none" strike="noStrike" kern="0" cap="none" spc="0" normalizeH="0" baseline="0" noProof="0" dirty="0" smtClean="0">
                <a:ln>
                  <a:noFill/>
                </a:ln>
                <a:solidFill>
                  <a:schemeClr val="tx2"/>
                </a:solidFill>
                <a:effectLst/>
                <a:uLnTx/>
                <a:uFillTx/>
                <a:latin typeface="Arial" charset="0"/>
                <a:ea typeface="ＭＳ Ｐゴシック" charset="-128"/>
                <a:cs typeface="ＭＳ Ｐゴシック" charset="-128"/>
              </a:rPr>
              <a:t>An</a:t>
            </a:r>
            <a:r>
              <a:rPr kumimoji="0" lang="en-US" sz="1600" b="0" i="1" u="none" strike="noStrike" kern="0" cap="none" spc="0" normalizeH="0" noProof="0" dirty="0" smtClean="0">
                <a:ln>
                  <a:noFill/>
                </a:ln>
                <a:solidFill>
                  <a:schemeClr val="tx2"/>
                </a:solidFill>
                <a:effectLst/>
                <a:uLnTx/>
                <a:uFillTx/>
                <a:latin typeface="Arial" charset="0"/>
                <a:ea typeface="ＭＳ Ｐゴシック" charset="-128"/>
                <a:cs typeface="ＭＳ Ｐゴシック" charset="-128"/>
              </a:rPr>
              <a:t> interactive tool in early development and testing that specializes in quick look and cross sectional views of data</a:t>
            </a:r>
            <a:endParaRPr kumimoji="0" lang="en-US" sz="1600" b="0" i="0" u="none" strike="noStrike" kern="0" cap="none" spc="0" normalizeH="0" baseline="0" noProof="0" dirty="0">
              <a:ln>
                <a:noFill/>
              </a:ln>
              <a:solidFill>
                <a:schemeClr val="tx2"/>
              </a:solidFill>
              <a:effectLst/>
              <a:uLnTx/>
              <a:uFillTx/>
              <a:latin typeface="Arial" charset="0"/>
              <a:ea typeface="ＭＳ Ｐゴシック" charset="-128"/>
              <a:cs typeface="ＭＳ Ｐゴシック" charset="-128"/>
            </a:endParaRPr>
          </a:p>
        </p:txBody>
      </p:sp>
      <p:sp>
        <p:nvSpPr>
          <p:cNvPr id="4" name="Rectangle 5"/>
          <p:cNvSpPr txBox="1">
            <a:spLocks noChangeArrowheads="1"/>
          </p:cNvSpPr>
          <p:nvPr/>
        </p:nvSpPr>
        <p:spPr bwMode="auto">
          <a:xfrm>
            <a:off x="304800" y="1763738"/>
            <a:ext cx="4724400" cy="2046262"/>
          </a:xfrm>
          <a:prstGeom prst="rect">
            <a:avLst/>
          </a:prstGeom>
          <a:solidFill>
            <a:srgbClr val="FEFDA5"/>
          </a:solidFill>
          <a:ln w="19050">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533400" lvl="0" indent="-533400" eaLnBrk="1" hangingPunct="1">
              <a:lnSpc>
                <a:spcPct val="90000"/>
              </a:lnSpc>
              <a:spcBef>
                <a:spcPct val="20000"/>
              </a:spcBef>
              <a:buFont typeface="Arial"/>
              <a:buChar char="•"/>
              <a:defRPr/>
            </a:pPr>
            <a:r>
              <a:rPr lang="en-US" sz="1800" kern="0" dirty="0" smtClean="0"/>
              <a:t>Can quickly browse files and choose variables to plot</a:t>
            </a:r>
          </a:p>
          <a:p>
            <a:pPr marL="533400" lvl="0" indent="-533400" eaLnBrk="1" hangingPunct="1">
              <a:lnSpc>
                <a:spcPct val="90000"/>
              </a:lnSpc>
              <a:spcBef>
                <a:spcPct val="20000"/>
              </a:spcBef>
              <a:buFont typeface="Arial"/>
              <a:buChar char="•"/>
              <a:defRPr/>
            </a:pPr>
            <a:r>
              <a:rPr lang="en-US" sz="1800" kern="0" dirty="0" smtClean="0"/>
              <a:t>Provides a “three-dimensional” </a:t>
            </a:r>
            <a:r>
              <a:rPr lang="en-US" sz="1800" kern="0" dirty="0" err="1" smtClean="0"/>
              <a:t>viewspace</a:t>
            </a:r>
            <a:r>
              <a:rPr lang="en-US" sz="1800" kern="0" dirty="0" smtClean="0"/>
              <a:t> where you can rotate and zoom image</a:t>
            </a:r>
          </a:p>
          <a:p>
            <a:pPr marL="533400" lvl="0" indent="-533400" eaLnBrk="1" hangingPunct="1">
              <a:lnSpc>
                <a:spcPct val="90000"/>
              </a:lnSpc>
              <a:spcBef>
                <a:spcPct val="20000"/>
              </a:spcBef>
              <a:buFont typeface="Arial"/>
              <a:buChar char="•"/>
              <a:defRPr/>
            </a:pPr>
            <a:r>
              <a:rPr lang="en-US" sz="1800" kern="0" dirty="0" smtClean="0"/>
              <a:t>Handles many of NCAR’s major models (CAM, POP, WRF, MPAS)</a:t>
            </a:r>
          </a:p>
        </p:txBody>
      </p:sp>
      <p:pic>
        <p:nvPicPr>
          <p:cNvPr id="6" name="Content Placeholder 3" descr="cam_tmq.png"/>
          <p:cNvPicPr>
            <a:picLocks noGrp="1"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457200" y="3935897"/>
            <a:ext cx="4343400" cy="2388703"/>
          </a:xfrm>
          <a:prstGeom prst="rect">
            <a:avLst/>
          </a:prstGeom>
        </p:spPr>
      </p:pic>
    </p:spTree>
    <p:extLst>
      <p:ext uri="{BB962C8B-B14F-4D97-AF65-F5344CB8AC3E}">
        <p14:creationId xmlns:p14="http://schemas.microsoft.com/office/powerpoint/2010/main" val="205150383"/>
      </p:ext>
    </p:extLst>
  </p:cSld>
  <p:clrMapOvr>
    <a:masterClrMapping/>
  </p:clrMapOvr>
  <p:timing>
    <p:tnLst>
      <p:par>
        <p:cTn xmlns:p14="http://schemas.microsoft.com/office/powerpoint/2010/mai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p:cNvSpPr txBox="1">
            <a:spLocks/>
          </p:cNvSpPr>
          <p:nvPr/>
        </p:nvSpPr>
        <p:spPr>
          <a:xfrm>
            <a:off x="457200" y="169333"/>
            <a:ext cx="8229600" cy="1143000"/>
          </a:xfrm>
          <a:prstGeom prst="rect">
            <a:avLst/>
          </a:prstGeom>
        </p:spPr>
        <p:txBody>
          <a:bodyPr>
            <a:normAutofit/>
          </a:bodyPr>
          <a:lstStyle>
            <a:lvl1pPr algn="ctr" rtl="0" eaLnBrk="0" fontAlgn="base" hangingPunct="0">
              <a:spcBef>
                <a:spcPct val="0"/>
              </a:spcBef>
              <a:spcAft>
                <a:spcPct val="0"/>
              </a:spcAft>
              <a:defRPr sz="4400">
                <a:solidFill>
                  <a:srgbClr val="000090"/>
                </a:solidFill>
                <a:latin typeface="Arial" pitchFamily="-112" charset="0"/>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52" charset="0"/>
                <a:ea typeface="ＭＳ Ｐゴシック" pitchFamily="52" charset="-128"/>
                <a:cs typeface="ＭＳ Ｐゴシック" pitchFamily="52" charset="-128"/>
              </a:defRPr>
            </a:lvl2pPr>
            <a:lvl3pPr algn="ctr" rtl="0" eaLnBrk="0" fontAlgn="base" hangingPunct="0">
              <a:spcBef>
                <a:spcPct val="0"/>
              </a:spcBef>
              <a:spcAft>
                <a:spcPct val="0"/>
              </a:spcAft>
              <a:defRPr sz="4400">
                <a:solidFill>
                  <a:schemeClr val="tx2"/>
                </a:solidFill>
                <a:latin typeface="Arial" pitchFamily="52" charset="0"/>
                <a:ea typeface="ＭＳ Ｐゴシック" pitchFamily="52" charset="-128"/>
                <a:cs typeface="ＭＳ Ｐゴシック" pitchFamily="52" charset="-128"/>
              </a:defRPr>
            </a:lvl3pPr>
            <a:lvl4pPr algn="ctr" rtl="0" eaLnBrk="0" fontAlgn="base" hangingPunct="0">
              <a:spcBef>
                <a:spcPct val="0"/>
              </a:spcBef>
              <a:spcAft>
                <a:spcPct val="0"/>
              </a:spcAft>
              <a:defRPr sz="4400">
                <a:solidFill>
                  <a:schemeClr val="tx2"/>
                </a:solidFill>
                <a:latin typeface="Arial" pitchFamily="52" charset="0"/>
                <a:ea typeface="ＭＳ Ｐゴシック" pitchFamily="52" charset="-128"/>
                <a:cs typeface="ＭＳ Ｐゴシック" pitchFamily="52" charset="-128"/>
              </a:defRPr>
            </a:lvl4pPr>
            <a:lvl5pPr algn="ctr" rtl="0" eaLnBrk="0" fontAlgn="base" hangingPunct="0">
              <a:spcBef>
                <a:spcPct val="0"/>
              </a:spcBef>
              <a:spcAft>
                <a:spcPct val="0"/>
              </a:spcAft>
              <a:defRPr sz="4400">
                <a:solidFill>
                  <a:schemeClr val="tx2"/>
                </a:solidFill>
                <a:latin typeface="Arial" pitchFamily="52" charset="0"/>
                <a:ea typeface="ＭＳ Ｐゴシック" pitchFamily="52" charset="-128"/>
                <a:cs typeface="ＭＳ Ｐゴシック" pitchFamily="52" charset="-128"/>
              </a:defRPr>
            </a:lvl5pPr>
            <a:lvl6pPr marL="457200" algn="ctr" rtl="0" fontAlgn="base">
              <a:spcBef>
                <a:spcPct val="0"/>
              </a:spcBef>
              <a:spcAft>
                <a:spcPct val="0"/>
              </a:spcAft>
              <a:defRPr sz="4400">
                <a:solidFill>
                  <a:schemeClr val="tx2"/>
                </a:solidFill>
                <a:latin typeface="Arial" pitchFamily="52" charset="0"/>
                <a:ea typeface="ＭＳ Ｐゴシック" pitchFamily="52" charset="-128"/>
                <a:cs typeface="ＭＳ Ｐゴシック" pitchFamily="52" charset="-128"/>
              </a:defRPr>
            </a:lvl6pPr>
            <a:lvl7pPr marL="914400" algn="ctr" rtl="0" fontAlgn="base">
              <a:spcBef>
                <a:spcPct val="0"/>
              </a:spcBef>
              <a:spcAft>
                <a:spcPct val="0"/>
              </a:spcAft>
              <a:defRPr sz="4400">
                <a:solidFill>
                  <a:schemeClr val="tx2"/>
                </a:solidFill>
                <a:latin typeface="Arial" pitchFamily="52" charset="0"/>
                <a:ea typeface="ＭＳ Ｐゴシック" pitchFamily="52" charset="-128"/>
                <a:cs typeface="ＭＳ Ｐゴシック" pitchFamily="52" charset="-128"/>
              </a:defRPr>
            </a:lvl7pPr>
            <a:lvl8pPr marL="1371600" algn="ctr" rtl="0" fontAlgn="base">
              <a:spcBef>
                <a:spcPct val="0"/>
              </a:spcBef>
              <a:spcAft>
                <a:spcPct val="0"/>
              </a:spcAft>
              <a:defRPr sz="4400">
                <a:solidFill>
                  <a:schemeClr val="tx2"/>
                </a:solidFill>
                <a:latin typeface="Arial" pitchFamily="52" charset="0"/>
                <a:ea typeface="ＭＳ Ｐゴシック" pitchFamily="52" charset="-128"/>
                <a:cs typeface="ＭＳ Ｐゴシック" pitchFamily="52" charset="-128"/>
              </a:defRPr>
            </a:lvl8pPr>
            <a:lvl9pPr marL="1828800" algn="ctr" rtl="0" fontAlgn="base">
              <a:spcBef>
                <a:spcPct val="0"/>
              </a:spcBef>
              <a:spcAft>
                <a:spcPct val="0"/>
              </a:spcAft>
              <a:defRPr sz="4400">
                <a:solidFill>
                  <a:schemeClr val="tx2"/>
                </a:solidFill>
                <a:latin typeface="Arial" pitchFamily="52" charset="0"/>
                <a:ea typeface="ＭＳ Ｐゴシック" pitchFamily="52" charset="-128"/>
                <a:cs typeface="ＭＳ Ｐゴシック" pitchFamily="52" charset="-128"/>
              </a:defRPr>
            </a:lvl9pPr>
          </a:lstStyle>
          <a:p>
            <a:r>
              <a:rPr lang="en-US" dirty="0" smtClean="0">
                <a:solidFill>
                  <a:srgbClr val="0000FF"/>
                </a:solidFill>
              </a:rPr>
              <a:t>VAPOR</a:t>
            </a:r>
            <a:r>
              <a:rPr lang="en-US" dirty="0" smtClean="0"/>
              <a:t/>
            </a:r>
            <a:br>
              <a:rPr lang="en-US" dirty="0" smtClean="0"/>
            </a:br>
            <a:r>
              <a:rPr lang="en-US" sz="2222" dirty="0" smtClean="0">
                <a:solidFill>
                  <a:srgbClr val="000000"/>
                </a:solidFill>
                <a:latin typeface="Calibri"/>
                <a:cs typeface="Calibri"/>
              </a:rPr>
              <a:t>Visualization aided data analysis for the earth sciences</a:t>
            </a:r>
            <a:endParaRPr lang="en-US" sz="2222" dirty="0">
              <a:solidFill>
                <a:srgbClr val="000000"/>
              </a:solidFill>
              <a:latin typeface="Calibri"/>
              <a:cs typeface="Calibri"/>
            </a:endParaRPr>
          </a:p>
        </p:txBody>
      </p:sp>
      <p:sp>
        <p:nvSpPr>
          <p:cNvPr id="3" name="Vertical Text Placeholder 3"/>
          <p:cNvSpPr txBox="1">
            <a:spLocks/>
          </p:cNvSpPr>
          <p:nvPr/>
        </p:nvSpPr>
        <p:spPr>
          <a:xfrm>
            <a:off x="239101" y="1312333"/>
            <a:ext cx="7045619" cy="3351107"/>
          </a:xfrm>
          <a:prstGeom prst="rect">
            <a:avLst/>
          </a:prstGeom>
          <a:solidFill>
            <a:srgbClr val="C5BE96"/>
          </a:solidFill>
        </p:spPr>
        <p:txBody>
          <a:bodyPr vert="horz" lIns="91440" tIns="45720" rIns="91440" bIns="45720" rtlCol="0">
            <a:normAutofit fontScale="55000" lnSpcReduction="20000"/>
          </a:bodyPr>
          <a:lstStyle>
            <a:lvl1pPr marL="342900" indent="-342900" defTabSz="457200" eaLnBrk="1" latinLnBrk="0" hangingPunct="1">
              <a:spcBef>
                <a:spcPct val="20000"/>
              </a:spcBef>
              <a:buFont typeface="Arial"/>
              <a:buChar char="•"/>
              <a:defRPr sz="3200">
                <a:latin typeface="+mn-lt"/>
                <a:ea typeface="+mn-ea"/>
                <a:cs typeface="+mn-cs"/>
              </a:defRPr>
            </a:lvl1pPr>
            <a:lvl2pPr marL="742950" lvl="1" indent="-285750" defTabSz="457200" eaLnBrk="1" latinLnBrk="0" hangingPunct="1">
              <a:spcBef>
                <a:spcPct val="20000"/>
              </a:spcBef>
              <a:buFont typeface="Arial"/>
              <a:buChar char="–"/>
              <a:defRPr sz="2800">
                <a:latin typeface="+mn-lt"/>
                <a:ea typeface="+mn-ea"/>
                <a:cs typeface="+mn-cs"/>
              </a:defRPr>
            </a:lvl2pPr>
            <a:lvl3pPr marL="1143000" indent="-228600" defTabSz="457200" eaLnBrk="1" latinLnBrk="0" hangingPunct="1">
              <a:spcBef>
                <a:spcPct val="20000"/>
              </a:spcBef>
              <a:buFont typeface="Arial"/>
              <a:buChar char="•"/>
              <a:defRPr>
                <a:latin typeface="+mn-lt"/>
                <a:ea typeface="+mn-ea"/>
                <a:cs typeface="+mn-cs"/>
              </a:defRPr>
            </a:lvl3pPr>
            <a:lvl4pPr marL="1600200" indent="-228600" defTabSz="457200" eaLnBrk="1" latinLnBrk="0" hangingPunct="1">
              <a:spcBef>
                <a:spcPct val="20000"/>
              </a:spcBef>
              <a:buFont typeface="Arial"/>
              <a:buChar char="–"/>
              <a:defRPr sz="2000">
                <a:latin typeface="+mn-lt"/>
                <a:ea typeface="+mn-ea"/>
                <a:cs typeface="+mn-cs"/>
              </a:defRPr>
            </a:lvl4pPr>
            <a:lvl5pPr marL="2057400" indent="-228600" defTabSz="457200" eaLnBrk="1" latinLnBrk="0" hangingPunct="1">
              <a:spcBef>
                <a:spcPct val="20000"/>
              </a:spcBef>
              <a:buFont typeface="Arial"/>
              <a:buChar char="»"/>
              <a:defRPr sz="2000">
                <a:latin typeface="+mn-lt"/>
                <a:ea typeface="+mn-ea"/>
                <a:cs typeface="+mn-cs"/>
              </a:defRPr>
            </a:lvl5pPr>
            <a:lvl6pPr marL="2514600" indent="-228600">
              <a:spcBef>
                <a:spcPct val="20000"/>
              </a:spcBef>
              <a:buFont typeface="Arial"/>
              <a:buChar char="•"/>
              <a:defRPr sz="2000">
                <a:latin typeface="+mn-lt"/>
                <a:ea typeface="+mn-ea"/>
                <a:cs typeface="+mn-cs"/>
              </a:defRPr>
            </a:lvl6pPr>
            <a:lvl7pPr marL="2971800" indent="-228600">
              <a:spcBef>
                <a:spcPct val="20000"/>
              </a:spcBef>
              <a:buFont typeface="Arial"/>
              <a:buChar char="•"/>
              <a:defRPr sz="2000">
                <a:latin typeface="+mn-lt"/>
                <a:ea typeface="+mn-ea"/>
                <a:cs typeface="+mn-cs"/>
              </a:defRPr>
            </a:lvl7pPr>
            <a:lvl8pPr marL="3429000" indent="-228600">
              <a:spcBef>
                <a:spcPct val="20000"/>
              </a:spcBef>
              <a:buFont typeface="Arial"/>
              <a:buChar char="•"/>
              <a:defRPr sz="2000">
                <a:latin typeface="+mn-lt"/>
                <a:ea typeface="+mn-ea"/>
                <a:cs typeface="+mn-cs"/>
              </a:defRPr>
            </a:lvl8pPr>
            <a:lvl9pPr marL="3886200" indent="-228600">
              <a:spcBef>
                <a:spcPct val="20000"/>
              </a:spcBef>
              <a:buFont typeface="Arial"/>
              <a:buChar char="•"/>
              <a:defRPr sz="2000">
                <a:latin typeface="+mn-lt"/>
                <a:ea typeface="+mn-ea"/>
                <a:cs typeface="+mn-cs"/>
              </a:defRPr>
            </a:lvl9pPr>
          </a:lstStyle>
          <a:p>
            <a:r>
              <a:rPr lang="en-US" dirty="0"/>
              <a:t>A domain-focused, open source visual data analysis package targeted for researchers in the atmospheric, oceanic, and related sciences</a:t>
            </a:r>
          </a:p>
          <a:p>
            <a:r>
              <a:rPr lang="en-US" dirty="0"/>
              <a:t>By leveraging a wavelet-based intelligent data storage model VAPOR enables highly interactive exploration of the largest numerical simulation outputs using only commodity computing resources. </a:t>
            </a:r>
          </a:p>
          <a:p>
            <a:r>
              <a:rPr lang="en-US" dirty="0"/>
              <a:t>A community-driven feature set guided by an international steering committee of computational scientists working in a broad gamut of earth science disciplines</a:t>
            </a:r>
          </a:p>
          <a:p>
            <a:r>
              <a:rPr lang="en-US" dirty="0"/>
              <a:t>Metrics:</a:t>
            </a:r>
          </a:p>
          <a:p>
            <a:pPr lvl="1"/>
            <a:r>
              <a:rPr lang="en-US" dirty="0"/>
              <a:t>~5000 new users since January, 2011</a:t>
            </a:r>
          </a:p>
          <a:p>
            <a:pPr lvl="1"/>
            <a:r>
              <a:rPr lang="en-US" dirty="0"/>
              <a:t>~4000 unique VAPOR web site visitors per month in 2013 (up from 1000 in 2012, and 500 in 2011)</a:t>
            </a:r>
          </a:p>
          <a:p>
            <a:pPr lvl="1"/>
            <a:r>
              <a:rPr lang="en-US" dirty="0"/>
              <a:t>20 scholarly citations for VAPOR in 2012, and 7 to date in 2013</a:t>
            </a:r>
          </a:p>
          <a:p>
            <a:pPr lvl="1"/>
            <a:endParaRPr lang="en-US" dirty="0"/>
          </a:p>
          <a:p>
            <a:pPr lvl="1"/>
            <a:endParaRPr lang="en-US" dirty="0"/>
          </a:p>
        </p:txBody>
      </p:sp>
      <p:pic>
        <p:nvPicPr>
          <p:cNvPr id="4" name="Picture 3" descr="vaporlogo"/>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2048058" cy="973667"/>
          </a:xfrm>
          <a:prstGeom prst="rect">
            <a:avLst/>
          </a:prstGeom>
          <a:noFill/>
          <a:ln w="9525">
            <a:noFill/>
            <a:miter lim="800000"/>
            <a:headEnd/>
            <a:tailEnd/>
          </a:ln>
        </p:spPr>
      </p:pic>
      <p:sp>
        <p:nvSpPr>
          <p:cNvPr id="5" name="Text Box 4"/>
          <p:cNvSpPr txBox="1">
            <a:spLocks noChangeArrowheads="1"/>
          </p:cNvSpPr>
          <p:nvPr/>
        </p:nvSpPr>
        <p:spPr bwMode="auto">
          <a:xfrm>
            <a:off x="4228244" y="5562304"/>
            <a:ext cx="4538133" cy="646331"/>
          </a:xfrm>
          <a:prstGeom prst="rect">
            <a:avLst/>
          </a:prstGeom>
          <a:solidFill>
            <a:schemeClr val="accent3">
              <a:lumMod val="40000"/>
              <a:lumOff val="60000"/>
            </a:schemeClr>
          </a:solidFill>
          <a:ln w="9525">
            <a:noFill/>
            <a:miter lim="800000"/>
            <a:headEnd/>
            <a:tailEnd/>
          </a:ln>
        </p:spPr>
        <p:txBody>
          <a:bodyPr wrap="square">
            <a:prstTxWarp prst="textNoShape">
              <a:avLst/>
            </a:prstTxWarp>
            <a:spAutoFit/>
          </a:bodyPr>
          <a:lstStyle/>
          <a:p>
            <a:pPr>
              <a:spcBef>
                <a:spcPct val="20000"/>
              </a:spcBef>
            </a:pPr>
            <a:r>
              <a:rPr lang="en-US" sz="1200" dirty="0" smtClean="0">
                <a:latin typeface="Calibri" pitchFamily="-112" charset="0"/>
              </a:rPr>
              <a:t>VAPOR is funded in part through U.S. National Science Foundation grants 03-25934 and 09-06379, a </a:t>
            </a:r>
            <a:r>
              <a:rPr lang="en-US" sz="1200" dirty="0" err="1" smtClean="0">
                <a:latin typeface="Calibri" pitchFamily="-112" charset="0"/>
              </a:rPr>
              <a:t>TeraGrid</a:t>
            </a:r>
            <a:r>
              <a:rPr lang="en-US" sz="1200" dirty="0" smtClean="0">
                <a:latin typeface="Calibri" pitchFamily="-112" charset="0"/>
              </a:rPr>
              <a:t> GIG award, and the Korean Institute for Science and Information Technology</a:t>
            </a:r>
            <a:endParaRPr lang="en-US" sz="1200" dirty="0">
              <a:latin typeface="Calibri" pitchFamily="-112" charset="0"/>
            </a:endParaRPr>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524993" y="5983939"/>
            <a:ext cx="457200" cy="457200"/>
          </a:xfrm>
          <a:prstGeom prst="rect">
            <a:avLst/>
          </a:prstGeom>
        </p:spPr>
      </p:pic>
      <p:pic>
        <p:nvPicPr>
          <p:cNvPr id="7" name="Picture 6" descr="science350.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240280" y="4812453"/>
            <a:ext cx="1851378" cy="1396182"/>
          </a:xfrm>
          <a:prstGeom prst="rect">
            <a:avLst/>
          </a:prstGeom>
          <a:noFill/>
          <a:ln w="9525">
            <a:noFill/>
            <a:miter lim="800000"/>
            <a:headEnd/>
            <a:tailEnd/>
          </a:ln>
        </p:spPr>
      </p:pic>
      <p:sp>
        <p:nvSpPr>
          <p:cNvPr id="8" name="TextBox 7"/>
          <p:cNvSpPr txBox="1"/>
          <p:nvPr/>
        </p:nvSpPr>
        <p:spPr>
          <a:xfrm>
            <a:off x="2184487" y="6160760"/>
            <a:ext cx="901208" cy="261037"/>
          </a:xfrm>
          <a:prstGeom prst="rect">
            <a:avLst/>
          </a:prstGeom>
          <a:noFill/>
        </p:spPr>
        <p:txBody>
          <a:bodyPr wrap="none" rtlCol="0">
            <a:spAutoFit/>
          </a:bodyPr>
          <a:lstStyle/>
          <a:p>
            <a:r>
              <a:rPr lang="en-US" sz="1200" dirty="0" smtClean="0"/>
              <a:t>L. </a:t>
            </a:r>
            <a:r>
              <a:rPr lang="en-US" sz="1200" dirty="0" err="1" smtClean="0"/>
              <a:t>Orf</a:t>
            </a:r>
            <a:r>
              <a:rPr lang="en-US" sz="1200" dirty="0" smtClean="0"/>
              <a:t>, 2009</a:t>
            </a:r>
            <a:endParaRPr lang="en-US" sz="1200" dirty="0"/>
          </a:p>
        </p:txBody>
      </p:sp>
      <p:pic>
        <p:nvPicPr>
          <p:cNvPr id="9" name="Picture 8" descr="tornado.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547136" y="3447827"/>
            <a:ext cx="1219241" cy="1609398"/>
          </a:xfrm>
          <a:prstGeom prst="rect">
            <a:avLst/>
          </a:prstGeom>
        </p:spPr>
      </p:pic>
      <p:sp>
        <p:nvSpPr>
          <p:cNvPr id="10" name="TextBox 9"/>
          <p:cNvSpPr txBox="1"/>
          <p:nvPr/>
        </p:nvSpPr>
        <p:spPr>
          <a:xfrm>
            <a:off x="7547136" y="5007294"/>
            <a:ext cx="1435057" cy="461665"/>
          </a:xfrm>
          <a:prstGeom prst="rect">
            <a:avLst/>
          </a:prstGeom>
          <a:noFill/>
        </p:spPr>
        <p:txBody>
          <a:bodyPr wrap="square" rtlCol="0">
            <a:spAutoFit/>
          </a:bodyPr>
          <a:lstStyle/>
          <a:p>
            <a:r>
              <a:rPr lang="en-US" sz="1200" dirty="0" smtClean="0"/>
              <a:t>S. </a:t>
            </a:r>
            <a:r>
              <a:rPr lang="en-US" sz="1200" dirty="0" err="1" smtClean="0"/>
              <a:t>Wedemeyer-Böhm</a:t>
            </a:r>
            <a:r>
              <a:rPr lang="en-US" sz="1200" dirty="0" smtClean="0"/>
              <a:t>, et al. 2012</a:t>
            </a:r>
            <a:endParaRPr lang="en-US" sz="1200" dirty="0"/>
          </a:p>
        </p:txBody>
      </p:sp>
      <p:pic>
        <p:nvPicPr>
          <p:cNvPr id="11" name="Picture 10" descr="PRLCover2010.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524883" y="1417638"/>
            <a:ext cx="1292296" cy="1609344"/>
          </a:xfrm>
          <a:prstGeom prst="rect">
            <a:avLst/>
          </a:prstGeom>
        </p:spPr>
      </p:pic>
      <p:sp>
        <p:nvSpPr>
          <p:cNvPr id="12" name="TextBox 11"/>
          <p:cNvSpPr txBox="1"/>
          <p:nvPr/>
        </p:nvSpPr>
        <p:spPr>
          <a:xfrm>
            <a:off x="7422345" y="2967713"/>
            <a:ext cx="1619117" cy="276999"/>
          </a:xfrm>
          <a:prstGeom prst="rect">
            <a:avLst/>
          </a:prstGeom>
          <a:noFill/>
        </p:spPr>
        <p:txBody>
          <a:bodyPr wrap="square" rtlCol="0">
            <a:spAutoFit/>
          </a:bodyPr>
          <a:lstStyle/>
          <a:p>
            <a:r>
              <a:rPr lang="en-US" sz="1200" dirty="0" smtClean="0">
                <a:latin typeface="Calibri"/>
                <a:cs typeface="Calibri"/>
              </a:rPr>
              <a:t>I. Grooms, et al. 2010</a:t>
            </a:r>
            <a:endParaRPr lang="en-US" sz="1200" dirty="0">
              <a:latin typeface="Calibri"/>
              <a:cs typeface="Calibri"/>
            </a:endParaRPr>
          </a:p>
        </p:txBody>
      </p:sp>
      <p:sp>
        <p:nvSpPr>
          <p:cNvPr id="13" name="TextBox 12"/>
          <p:cNvSpPr txBox="1"/>
          <p:nvPr/>
        </p:nvSpPr>
        <p:spPr>
          <a:xfrm>
            <a:off x="4622800" y="5007294"/>
            <a:ext cx="2086779" cy="369332"/>
          </a:xfrm>
          <a:prstGeom prst="rect">
            <a:avLst/>
          </a:prstGeom>
          <a:noFill/>
        </p:spPr>
        <p:txBody>
          <a:bodyPr wrap="none" rtlCol="0">
            <a:spAutoFit/>
          </a:bodyPr>
          <a:lstStyle/>
          <a:p>
            <a:r>
              <a:rPr lang="en-US" dirty="0" err="1" smtClean="0"/>
              <a:t>www.vapor.ucar.edu</a:t>
            </a:r>
            <a:endParaRPr lang="en-US" dirty="0"/>
          </a:p>
        </p:txBody>
      </p:sp>
      <p:pic>
        <p:nvPicPr>
          <p:cNvPr id="14" name="Picture 13" descr="erica.200.pn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80556" y="4812453"/>
            <a:ext cx="1983611" cy="1399032"/>
          </a:xfrm>
          <a:prstGeom prst="rect">
            <a:avLst/>
          </a:prstGeom>
        </p:spPr>
      </p:pic>
      <p:sp>
        <p:nvSpPr>
          <p:cNvPr id="15" name="TextBox 14"/>
          <p:cNvSpPr txBox="1"/>
          <p:nvPr/>
        </p:nvSpPr>
        <p:spPr>
          <a:xfrm>
            <a:off x="162560" y="6167995"/>
            <a:ext cx="1915909" cy="276999"/>
          </a:xfrm>
          <a:prstGeom prst="rect">
            <a:avLst/>
          </a:prstGeom>
          <a:noFill/>
        </p:spPr>
        <p:txBody>
          <a:bodyPr wrap="none" rtlCol="0">
            <a:spAutoFit/>
          </a:bodyPr>
          <a:lstStyle/>
          <a:p>
            <a:r>
              <a:rPr lang="en-US" sz="1200" dirty="0" smtClean="0"/>
              <a:t>M. Shapiro; S. </a:t>
            </a:r>
            <a:r>
              <a:rPr lang="en-US" sz="1200" dirty="0" err="1" smtClean="0"/>
              <a:t>Grønås</a:t>
            </a:r>
            <a:r>
              <a:rPr lang="en-US" sz="1200" dirty="0" smtClean="0"/>
              <a:t>, 2012	</a:t>
            </a:r>
            <a:endParaRPr lang="en-US" sz="1200" dirty="0" smtClean="0">
              <a:hlinkClick r:id="rId8"/>
            </a:endParaRPr>
          </a:p>
        </p:txBody>
      </p:sp>
      <p:sp>
        <p:nvSpPr>
          <p:cNvPr id="16" name="TextBox 15"/>
          <p:cNvSpPr txBox="1"/>
          <p:nvPr/>
        </p:nvSpPr>
        <p:spPr>
          <a:xfrm>
            <a:off x="489424" y="2606636"/>
            <a:ext cx="6801779" cy="2585323"/>
          </a:xfrm>
          <a:prstGeom prst="rect">
            <a:avLst/>
          </a:prstGeom>
          <a:solidFill>
            <a:srgbClr val="FFFF00"/>
          </a:solidFill>
        </p:spPr>
        <p:txBody>
          <a:bodyPr wrap="square" rtlCol="0">
            <a:spAutoFit/>
          </a:bodyPr>
          <a:lstStyle/>
          <a:p>
            <a:r>
              <a:rPr lang="en-US" sz="1800" b="1" dirty="0" smtClean="0">
                <a:latin typeface="Calibri (Body)"/>
                <a:cs typeface="Calibri (Body)"/>
              </a:rPr>
              <a:t>What makes VAPOR unique?</a:t>
            </a:r>
          </a:p>
          <a:p>
            <a:pPr marL="342900" indent="-342900">
              <a:buFont typeface="+mj-lt"/>
              <a:buAutoNum type="arabicPeriod"/>
            </a:pPr>
            <a:r>
              <a:rPr lang="en-US" sz="1800" dirty="0" smtClean="0">
                <a:latin typeface="Calibri (Body)"/>
                <a:cs typeface="Calibri (Body)"/>
              </a:rPr>
              <a:t>It is developed specifically to meet the needs of the NCAR science communities</a:t>
            </a:r>
          </a:p>
          <a:p>
            <a:pPr marL="342900" indent="-342900">
              <a:buFont typeface="+mj-lt"/>
              <a:buAutoNum type="arabicPeriod"/>
            </a:pPr>
            <a:r>
              <a:rPr lang="en-US" sz="1800" dirty="0" smtClean="0">
                <a:latin typeface="Calibri (Body)"/>
                <a:cs typeface="Calibri (Body)"/>
              </a:rPr>
              <a:t>Due to its intelligent data model VAPOR affords interactive exploration of the largest simulation outputs using only commodity computing resources</a:t>
            </a:r>
          </a:p>
          <a:p>
            <a:pPr marL="342900" indent="-342900">
              <a:buFont typeface="+mj-lt"/>
              <a:buAutoNum type="arabicPeriod"/>
            </a:pPr>
            <a:r>
              <a:rPr lang="en-US" sz="1800" dirty="0" smtClean="0">
                <a:latin typeface="Calibri (Body)"/>
                <a:cs typeface="Calibri (Body)"/>
              </a:rPr>
              <a:t>It combines qualitative visualization with quantitative data operators to provide a comprehensive data exploration environment (not just pretty pictures)</a:t>
            </a:r>
            <a:endParaRPr lang="en-US" sz="1800" dirty="0">
              <a:latin typeface="Calibri (Body)"/>
              <a:cs typeface="Calibri (Body)"/>
            </a:endParaRPr>
          </a:p>
        </p:txBody>
      </p:sp>
    </p:spTree>
    <p:extLst>
      <p:ext uri="{BB962C8B-B14F-4D97-AF65-F5344CB8AC3E}">
        <p14:creationId xmlns:p14="http://schemas.microsoft.com/office/powerpoint/2010/main" val="352033682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600200" y="1066800"/>
            <a:ext cx="7239000" cy="1143000"/>
          </a:xfrm>
          <a:prstGeom prst="rect">
            <a:avLst/>
          </a:prstGeom>
        </p:spPr>
        <p:txBody>
          <a:bodyPr>
            <a:normAutofit fontScale="97500"/>
          </a:bodyPr>
          <a:lstStyle>
            <a:lvl1pPr algn="ctr" rtl="0" eaLnBrk="0" fontAlgn="base" hangingPunct="0">
              <a:spcBef>
                <a:spcPct val="0"/>
              </a:spcBef>
              <a:spcAft>
                <a:spcPct val="0"/>
              </a:spcAft>
              <a:defRPr sz="4400">
                <a:solidFill>
                  <a:srgbClr val="000090"/>
                </a:solidFill>
                <a:latin typeface="Arial" pitchFamily="-112" charset="0"/>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52" charset="0"/>
                <a:ea typeface="ＭＳ Ｐゴシック" pitchFamily="52" charset="-128"/>
                <a:cs typeface="ＭＳ Ｐゴシック" pitchFamily="52" charset="-128"/>
              </a:defRPr>
            </a:lvl2pPr>
            <a:lvl3pPr algn="ctr" rtl="0" eaLnBrk="0" fontAlgn="base" hangingPunct="0">
              <a:spcBef>
                <a:spcPct val="0"/>
              </a:spcBef>
              <a:spcAft>
                <a:spcPct val="0"/>
              </a:spcAft>
              <a:defRPr sz="4400">
                <a:solidFill>
                  <a:schemeClr val="tx2"/>
                </a:solidFill>
                <a:latin typeface="Arial" pitchFamily="52" charset="0"/>
                <a:ea typeface="ＭＳ Ｐゴシック" pitchFamily="52" charset="-128"/>
                <a:cs typeface="ＭＳ Ｐゴシック" pitchFamily="52" charset="-128"/>
              </a:defRPr>
            </a:lvl3pPr>
            <a:lvl4pPr algn="ctr" rtl="0" eaLnBrk="0" fontAlgn="base" hangingPunct="0">
              <a:spcBef>
                <a:spcPct val="0"/>
              </a:spcBef>
              <a:spcAft>
                <a:spcPct val="0"/>
              </a:spcAft>
              <a:defRPr sz="4400">
                <a:solidFill>
                  <a:schemeClr val="tx2"/>
                </a:solidFill>
                <a:latin typeface="Arial" pitchFamily="52" charset="0"/>
                <a:ea typeface="ＭＳ Ｐゴシック" pitchFamily="52" charset="-128"/>
                <a:cs typeface="ＭＳ Ｐゴシック" pitchFamily="52" charset="-128"/>
              </a:defRPr>
            </a:lvl4pPr>
            <a:lvl5pPr algn="ctr" rtl="0" eaLnBrk="0" fontAlgn="base" hangingPunct="0">
              <a:spcBef>
                <a:spcPct val="0"/>
              </a:spcBef>
              <a:spcAft>
                <a:spcPct val="0"/>
              </a:spcAft>
              <a:defRPr sz="4400">
                <a:solidFill>
                  <a:schemeClr val="tx2"/>
                </a:solidFill>
                <a:latin typeface="Arial" pitchFamily="52" charset="0"/>
                <a:ea typeface="ＭＳ Ｐゴシック" pitchFamily="52" charset="-128"/>
                <a:cs typeface="ＭＳ Ｐゴシック" pitchFamily="52" charset="-128"/>
              </a:defRPr>
            </a:lvl5pPr>
            <a:lvl6pPr marL="457200" algn="ctr" rtl="0" fontAlgn="base">
              <a:spcBef>
                <a:spcPct val="0"/>
              </a:spcBef>
              <a:spcAft>
                <a:spcPct val="0"/>
              </a:spcAft>
              <a:defRPr sz="4400">
                <a:solidFill>
                  <a:schemeClr val="tx2"/>
                </a:solidFill>
                <a:latin typeface="Arial" pitchFamily="52" charset="0"/>
                <a:ea typeface="ＭＳ Ｐゴシック" pitchFamily="52" charset="-128"/>
                <a:cs typeface="ＭＳ Ｐゴシック" pitchFamily="52" charset="-128"/>
              </a:defRPr>
            </a:lvl6pPr>
            <a:lvl7pPr marL="914400" algn="ctr" rtl="0" fontAlgn="base">
              <a:spcBef>
                <a:spcPct val="0"/>
              </a:spcBef>
              <a:spcAft>
                <a:spcPct val="0"/>
              </a:spcAft>
              <a:defRPr sz="4400">
                <a:solidFill>
                  <a:schemeClr val="tx2"/>
                </a:solidFill>
                <a:latin typeface="Arial" pitchFamily="52" charset="0"/>
                <a:ea typeface="ＭＳ Ｐゴシック" pitchFamily="52" charset="-128"/>
                <a:cs typeface="ＭＳ Ｐゴシック" pitchFamily="52" charset="-128"/>
              </a:defRPr>
            </a:lvl7pPr>
            <a:lvl8pPr marL="1371600" algn="ctr" rtl="0" fontAlgn="base">
              <a:spcBef>
                <a:spcPct val="0"/>
              </a:spcBef>
              <a:spcAft>
                <a:spcPct val="0"/>
              </a:spcAft>
              <a:defRPr sz="4400">
                <a:solidFill>
                  <a:schemeClr val="tx2"/>
                </a:solidFill>
                <a:latin typeface="Arial" pitchFamily="52" charset="0"/>
                <a:ea typeface="ＭＳ Ｐゴシック" pitchFamily="52" charset="-128"/>
                <a:cs typeface="ＭＳ Ｐゴシック" pitchFamily="52" charset="-128"/>
              </a:defRPr>
            </a:lvl8pPr>
            <a:lvl9pPr marL="1828800" algn="ctr" rtl="0" fontAlgn="base">
              <a:spcBef>
                <a:spcPct val="0"/>
              </a:spcBef>
              <a:spcAft>
                <a:spcPct val="0"/>
              </a:spcAft>
              <a:defRPr sz="4400">
                <a:solidFill>
                  <a:schemeClr val="tx2"/>
                </a:solidFill>
                <a:latin typeface="Arial" pitchFamily="52" charset="0"/>
                <a:ea typeface="ＭＳ Ｐゴシック" pitchFamily="52" charset="-128"/>
                <a:cs typeface="ＭＳ Ｐゴシック" pitchFamily="52" charset="-128"/>
              </a:defRPr>
            </a:lvl9pPr>
          </a:lstStyle>
          <a:p>
            <a:pPr algn="l"/>
            <a:r>
              <a:rPr lang="en-US" sz="2200" dirty="0" smtClean="0">
                <a:solidFill>
                  <a:schemeClr val="tx1"/>
                </a:solidFill>
                <a:latin typeface="Calibri (Headings)"/>
                <a:cs typeface="Calibri (Headings)"/>
              </a:rPr>
              <a:t>Radar reflectivity derived from a 500m Weather Research Forecast simulation of Hurricane Sandy, the largest NWP model ever run [</a:t>
            </a:r>
            <a:r>
              <a:rPr lang="en-US" sz="2200" dirty="0" err="1" smtClean="0">
                <a:solidFill>
                  <a:schemeClr val="tx1"/>
                </a:solidFill>
                <a:latin typeface="Calibri (Headings)"/>
                <a:cs typeface="Calibri (Headings)"/>
              </a:rPr>
              <a:t>Johnsen</a:t>
            </a:r>
            <a:r>
              <a:rPr lang="en-US" sz="2200" dirty="0" smtClean="0">
                <a:solidFill>
                  <a:schemeClr val="tx1"/>
                </a:solidFill>
                <a:latin typeface="Calibri (Headings)"/>
                <a:cs typeface="Calibri (Headings)"/>
              </a:rPr>
              <a:t> 2013]</a:t>
            </a:r>
            <a:endParaRPr lang="en-US" sz="2200" dirty="0">
              <a:solidFill>
                <a:schemeClr val="tx1"/>
              </a:solidFill>
              <a:latin typeface="Calibri (Headings)"/>
              <a:cs typeface="Calibri (Headings)"/>
            </a:endParaRPr>
          </a:p>
        </p:txBody>
      </p:sp>
      <p:pic>
        <p:nvPicPr>
          <p:cNvPr id="3" name="Picture 2" descr="dbz1zoomR2.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03200" y="2807600"/>
            <a:ext cx="4343400" cy="3517000"/>
          </a:xfrm>
          <a:prstGeom prst="rect">
            <a:avLst/>
          </a:prstGeom>
        </p:spPr>
      </p:pic>
      <p:pic>
        <p:nvPicPr>
          <p:cNvPr id="4" name="Picture 3" descr="dbz10zoomR2.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91987" y="2807600"/>
            <a:ext cx="4343400" cy="3517000"/>
          </a:xfrm>
          <a:prstGeom prst="rect">
            <a:avLst/>
          </a:prstGeom>
        </p:spPr>
      </p:pic>
      <p:sp>
        <p:nvSpPr>
          <p:cNvPr id="5" name="TextBox 4"/>
          <p:cNvSpPr txBox="1"/>
          <p:nvPr/>
        </p:nvSpPr>
        <p:spPr>
          <a:xfrm>
            <a:off x="203200" y="2175894"/>
            <a:ext cx="4264020" cy="369332"/>
          </a:xfrm>
          <a:prstGeom prst="rect">
            <a:avLst/>
          </a:prstGeom>
          <a:noFill/>
        </p:spPr>
        <p:txBody>
          <a:bodyPr wrap="none" rtlCol="0">
            <a:spAutoFit/>
          </a:bodyPr>
          <a:lstStyle/>
          <a:p>
            <a:r>
              <a:rPr lang="en-US" sz="1800" dirty="0" smtClean="0">
                <a:latin typeface="Calibri"/>
                <a:cs typeface="Calibri"/>
              </a:rPr>
              <a:t>DBZ computed from original data (203 GBs)</a:t>
            </a:r>
            <a:endParaRPr lang="en-US" sz="1800" dirty="0">
              <a:latin typeface="Calibri"/>
              <a:cs typeface="Calibri"/>
            </a:endParaRPr>
          </a:p>
        </p:txBody>
      </p:sp>
      <p:sp>
        <p:nvSpPr>
          <p:cNvPr id="6" name="TextBox 5"/>
          <p:cNvSpPr txBox="1"/>
          <p:nvPr/>
        </p:nvSpPr>
        <p:spPr>
          <a:xfrm>
            <a:off x="4741264" y="2175894"/>
            <a:ext cx="4161115" cy="646331"/>
          </a:xfrm>
          <a:prstGeom prst="rect">
            <a:avLst/>
          </a:prstGeom>
          <a:noFill/>
        </p:spPr>
        <p:txBody>
          <a:bodyPr wrap="none" rtlCol="0">
            <a:spAutoFit/>
          </a:bodyPr>
          <a:lstStyle/>
          <a:p>
            <a:r>
              <a:rPr lang="en-US" sz="1800" dirty="0" smtClean="0">
                <a:latin typeface="Calibri"/>
                <a:cs typeface="Calibri"/>
              </a:rPr>
              <a:t>DBZ computed from variables compressed</a:t>
            </a:r>
          </a:p>
          <a:p>
            <a:r>
              <a:rPr lang="en-US" sz="1800" dirty="0" smtClean="0">
                <a:latin typeface="Calibri"/>
                <a:cs typeface="Calibri"/>
              </a:rPr>
              <a:t>10:1 (20.3 GBs)</a:t>
            </a:r>
            <a:endParaRPr lang="en-US" sz="1800" dirty="0">
              <a:latin typeface="Calibri"/>
              <a:cs typeface="Calibri"/>
            </a:endParaRPr>
          </a:p>
        </p:txBody>
      </p:sp>
      <p:pic>
        <p:nvPicPr>
          <p:cNvPr id="7" name="Picture 6" descr="vaporlogo"/>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6200" y="0"/>
            <a:ext cx="2048058" cy="973667"/>
          </a:xfrm>
          <a:prstGeom prst="rect">
            <a:avLst/>
          </a:prstGeom>
          <a:noFill/>
          <a:ln w="9525">
            <a:noFill/>
            <a:miter lim="800000"/>
            <a:headEnd/>
            <a:tailEnd/>
          </a:ln>
        </p:spPr>
      </p:pic>
    </p:spTree>
    <p:extLst>
      <p:ext uri="{BB962C8B-B14F-4D97-AF65-F5344CB8AC3E}">
        <p14:creationId xmlns:p14="http://schemas.microsoft.com/office/powerpoint/2010/main" val="2664527098"/>
      </p:ext>
    </p:extLst>
  </p:cSld>
  <p:clrMapOvr>
    <a:masterClrMapping/>
  </p:clrMapOvr>
  <p:timing>
    <p:tnLst>
      <p:par>
        <p:cTn xmlns:p14="http://schemas.microsoft.com/office/powerpoint/2010/mai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685800" y="76200"/>
            <a:ext cx="7772400" cy="593725"/>
          </a:xfrm>
          <a:prstGeom prst="rect">
            <a:avLst/>
          </a:prstGeom>
        </p:spPr>
        <p:txBody>
          <a:bodyPr>
            <a:normAutofit/>
          </a:bodyPr>
          <a:lstStyle>
            <a:lvl1pPr algn="ctr" rtl="0" eaLnBrk="0" fontAlgn="base" hangingPunct="0">
              <a:spcBef>
                <a:spcPct val="0"/>
              </a:spcBef>
              <a:spcAft>
                <a:spcPct val="0"/>
              </a:spcAft>
              <a:defRPr sz="4400">
                <a:solidFill>
                  <a:srgbClr val="000090"/>
                </a:solidFill>
                <a:latin typeface="Arial" pitchFamily="-112" charset="0"/>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52" charset="0"/>
                <a:ea typeface="ＭＳ Ｐゴシック" pitchFamily="52" charset="-128"/>
                <a:cs typeface="ＭＳ Ｐゴシック" pitchFamily="52" charset="-128"/>
              </a:defRPr>
            </a:lvl2pPr>
            <a:lvl3pPr algn="ctr" rtl="0" eaLnBrk="0" fontAlgn="base" hangingPunct="0">
              <a:spcBef>
                <a:spcPct val="0"/>
              </a:spcBef>
              <a:spcAft>
                <a:spcPct val="0"/>
              </a:spcAft>
              <a:defRPr sz="4400">
                <a:solidFill>
                  <a:schemeClr val="tx2"/>
                </a:solidFill>
                <a:latin typeface="Arial" pitchFamily="52" charset="0"/>
                <a:ea typeface="ＭＳ Ｐゴシック" pitchFamily="52" charset="-128"/>
                <a:cs typeface="ＭＳ Ｐゴシック" pitchFamily="52" charset="-128"/>
              </a:defRPr>
            </a:lvl3pPr>
            <a:lvl4pPr algn="ctr" rtl="0" eaLnBrk="0" fontAlgn="base" hangingPunct="0">
              <a:spcBef>
                <a:spcPct val="0"/>
              </a:spcBef>
              <a:spcAft>
                <a:spcPct val="0"/>
              </a:spcAft>
              <a:defRPr sz="4400">
                <a:solidFill>
                  <a:schemeClr val="tx2"/>
                </a:solidFill>
                <a:latin typeface="Arial" pitchFamily="52" charset="0"/>
                <a:ea typeface="ＭＳ Ｐゴシック" pitchFamily="52" charset="-128"/>
                <a:cs typeface="ＭＳ Ｐゴシック" pitchFamily="52" charset="-128"/>
              </a:defRPr>
            </a:lvl4pPr>
            <a:lvl5pPr algn="ctr" rtl="0" eaLnBrk="0" fontAlgn="base" hangingPunct="0">
              <a:spcBef>
                <a:spcPct val="0"/>
              </a:spcBef>
              <a:spcAft>
                <a:spcPct val="0"/>
              </a:spcAft>
              <a:defRPr sz="4400">
                <a:solidFill>
                  <a:schemeClr val="tx2"/>
                </a:solidFill>
                <a:latin typeface="Arial" pitchFamily="52" charset="0"/>
                <a:ea typeface="ＭＳ Ｐゴシック" pitchFamily="52" charset="-128"/>
                <a:cs typeface="ＭＳ Ｐゴシック" pitchFamily="52" charset="-128"/>
              </a:defRPr>
            </a:lvl5pPr>
            <a:lvl6pPr marL="457200" algn="ctr" rtl="0" fontAlgn="base">
              <a:spcBef>
                <a:spcPct val="0"/>
              </a:spcBef>
              <a:spcAft>
                <a:spcPct val="0"/>
              </a:spcAft>
              <a:defRPr sz="4400">
                <a:solidFill>
                  <a:schemeClr val="tx2"/>
                </a:solidFill>
                <a:latin typeface="Arial" pitchFamily="52" charset="0"/>
                <a:ea typeface="ＭＳ Ｐゴシック" pitchFamily="52" charset="-128"/>
                <a:cs typeface="ＭＳ Ｐゴシック" pitchFamily="52" charset="-128"/>
              </a:defRPr>
            </a:lvl6pPr>
            <a:lvl7pPr marL="914400" algn="ctr" rtl="0" fontAlgn="base">
              <a:spcBef>
                <a:spcPct val="0"/>
              </a:spcBef>
              <a:spcAft>
                <a:spcPct val="0"/>
              </a:spcAft>
              <a:defRPr sz="4400">
                <a:solidFill>
                  <a:schemeClr val="tx2"/>
                </a:solidFill>
                <a:latin typeface="Arial" pitchFamily="52" charset="0"/>
                <a:ea typeface="ＭＳ Ｐゴシック" pitchFamily="52" charset="-128"/>
                <a:cs typeface="ＭＳ Ｐゴシック" pitchFamily="52" charset="-128"/>
              </a:defRPr>
            </a:lvl7pPr>
            <a:lvl8pPr marL="1371600" algn="ctr" rtl="0" fontAlgn="base">
              <a:spcBef>
                <a:spcPct val="0"/>
              </a:spcBef>
              <a:spcAft>
                <a:spcPct val="0"/>
              </a:spcAft>
              <a:defRPr sz="4400">
                <a:solidFill>
                  <a:schemeClr val="tx2"/>
                </a:solidFill>
                <a:latin typeface="Arial" pitchFamily="52" charset="0"/>
                <a:ea typeface="ＭＳ Ｐゴシック" pitchFamily="52" charset="-128"/>
                <a:cs typeface="ＭＳ Ｐゴシック" pitchFamily="52" charset="-128"/>
              </a:defRPr>
            </a:lvl8pPr>
            <a:lvl9pPr marL="1828800" algn="ctr" rtl="0" fontAlgn="base">
              <a:spcBef>
                <a:spcPct val="0"/>
              </a:spcBef>
              <a:spcAft>
                <a:spcPct val="0"/>
              </a:spcAft>
              <a:defRPr sz="4400">
                <a:solidFill>
                  <a:schemeClr val="tx2"/>
                </a:solidFill>
                <a:latin typeface="Arial" pitchFamily="52" charset="0"/>
                <a:ea typeface="ＭＳ Ｐゴシック" pitchFamily="52" charset="-128"/>
                <a:cs typeface="ＭＳ Ｐゴシック" pitchFamily="52" charset="-128"/>
              </a:defRPr>
            </a:lvl9pPr>
          </a:lstStyle>
          <a:p>
            <a:pPr algn="l"/>
            <a:r>
              <a:rPr lang="en-US" sz="2400" dirty="0" smtClean="0">
                <a:solidFill>
                  <a:srgbClr val="000000"/>
                </a:solidFill>
                <a:latin typeface="Calibri (Body)"/>
                <a:cs typeface="Calibri (Body)"/>
              </a:rPr>
              <a:t>A sampling of gallery contributions from VAPOR users</a:t>
            </a:r>
            <a:endParaRPr lang="en-US" sz="2400" dirty="0">
              <a:solidFill>
                <a:srgbClr val="000000"/>
              </a:solidFill>
              <a:latin typeface="Calibri (Body)"/>
              <a:cs typeface="Calibri (Body)"/>
            </a:endParaRPr>
          </a:p>
        </p:txBody>
      </p:sp>
      <p:pic>
        <p:nvPicPr>
          <p:cNvPr id="3" name="Picture 4"/>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84163" y="915680"/>
            <a:ext cx="1828800" cy="1654810"/>
          </a:xfrm>
          <a:prstGeom prst="rect">
            <a:avLst/>
          </a:prstGeom>
          <a:noFill/>
          <a:ln w="9525">
            <a:noFill/>
            <a:miter lim="800000"/>
            <a:headEnd/>
            <a:tailEnd/>
          </a:ln>
        </p:spPr>
      </p:pic>
      <p:pic>
        <p:nvPicPr>
          <p:cNvPr id="4" name="Picture 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709055" y="820430"/>
            <a:ext cx="1828800" cy="1743710"/>
          </a:xfrm>
          <a:prstGeom prst="rect">
            <a:avLst/>
          </a:prstGeom>
          <a:noFill/>
          <a:ln w="9525">
            <a:noFill/>
            <a:miter lim="800000"/>
            <a:headEnd/>
            <a:tailEnd/>
          </a:ln>
        </p:spPr>
      </p:pic>
      <p:pic>
        <p:nvPicPr>
          <p:cNvPr id="5" name="Picture 1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496609" y="741690"/>
            <a:ext cx="1828800" cy="1828800"/>
          </a:xfrm>
          <a:prstGeom prst="rect">
            <a:avLst/>
          </a:prstGeom>
          <a:noFill/>
          <a:ln w="9525">
            <a:noFill/>
            <a:miter lim="800000"/>
            <a:headEnd/>
            <a:tailEnd/>
          </a:ln>
        </p:spPr>
      </p:pic>
      <p:sp>
        <p:nvSpPr>
          <p:cNvPr id="6" name="Text Box 13"/>
          <p:cNvSpPr txBox="1">
            <a:spLocks noChangeArrowheads="1"/>
          </p:cNvSpPr>
          <p:nvPr/>
        </p:nvSpPr>
        <p:spPr bwMode="auto">
          <a:xfrm>
            <a:off x="2483971" y="2695596"/>
            <a:ext cx="1619717" cy="523220"/>
          </a:xfrm>
          <a:prstGeom prst="rect">
            <a:avLst/>
          </a:prstGeom>
          <a:noFill/>
          <a:ln w="9525">
            <a:noFill/>
            <a:miter lim="800000"/>
            <a:headEnd/>
            <a:tailEnd/>
          </a:ln>
        </p:spPr>
        <p:txBody>
          <a:bodyPr wrap="none" anchor="ctr">
            <a:prstTxWarp prst="textNoShape">
              <a:avLst/>
            </a:prstTxWarp>
            <a:spAutoFit/>
          </a:bodyPr>
          <a:lstStyle/>
          <a:p>
            <a:pPr algn="r"/>
            <a:r>
              <a:rPr lang="en-US" sz="1400" dirty="0">
                <a:latin typeface="Calibri (Body)"/>
                <a:cs typeface="Calibri (Body)"/>
              </a:rPr>
              <a:t>TURBULENCE</a:t>
            </a:r>
          </a:p>
          <a:p>
            <a:pPr algn="r"/>
            <a:r>
              <a:rPr lang="en-US" sz="1400" dirty="0">
                <a:latin typeface="Calibri (Body)"/>
                <a:cs typeface="Calibri (Body)"/>
              </a:rPr>
              <a:t>Mark </a:t>
            </a:r>
            <a:r>
              <a:rPr lang="en-US" sz="1400" dirty="0" err="1">
                <a:latin typeface="Calibri (Body)"/>
                <a:cs typeface="Calibri (Body)"/>
              </a:rPr>
              <a:t>Rast</a:t>
            </a:r>
            <a:r>
              <a:rPr lang="en-US" sz="1400" dirty="0">
                <a:latin typeface="Calibri (Body)"/>
                <a:cs typeface="Calibri (Body)"/>
              </a:rPr>
              <a:t>, NCAR</a:t>
            </a:r>
            <a:endParaRPr lang="en-US" dirty="0">
              <a:latin typeface="Calibri (Body)"/>
              <a:cs typeface="Calibri (Body)"/>
            </a:endParaRPr>
          </a:p>
        </p:txBody>
      </p:sp>
      <p:sp>
        <p:nvSpPr>
          <p:cNvPr id="7" name="Text Box 14"/>
          <p:cNvSpPr txBox="1">
            <a:spLocks noChangeArrowheads="1"/>
          </p:cNvSpPr>
          <p:nvPr/>
        </p:nvSpPr>
        <p:spPr bwMode="auto">
          <a:xfrm>
            <a:off x="170964" y="2695596"/>
            <a:ext cx="2070586" cy="523220"/>
          </a:xfrm>
          <a:prstGeom prst="rect">
            <a:avLst/>
          </a:prstGeom>
          <a:noFill/>
          <a:ln w="9525">
            <a:noFill/>
            <a:miter lim="800000"/>
            <a:headEnd/>
            <a:tailEnd/>
          </a:ln>
        </p:spPr>
        <p:txBody>
          <a:bodyPr wrap="none" anchor="ctr">
            <a:prstTxWarp prst="textNoShape">
              <a:avLst/>
            </a:prstTxWarp>
            <a:spAutoFit/>
          </a:bodyPr>
          <a:lstStyle/>
          <a:p>
            <a:pPr algn="r"/>
            <a:r>
              <a:rPr lang="en-US" sz="1400" dirty="0">
                <a:latin typeface="Calibri (Body)"/>
                <a:cs typeface="Calibri (Body)"/>
              </a:rPr>
              <a:t>BIOLOGY</a:t>
            </a:r>
          </a:p>
          <a:p>
            <a:pPr algn="r"/>
            <a:r>
              <a:rPr lang="en-US" sz="1400" dirty="0">
                <a:latin typeface="Calibri (Body)"/>
                <a:cs typeface="Calibri (Body)"/>
              </a:rPr>
              <a:t>Cristina </a:t>
            </a:r>
            <a:r>
              <a:rPr lang="en-US" sz="1400" dirty="0" err="1">
                <a:latin typeface="Calibri (Body)"/>
                <a:cs typeface="Calibri (Body)"/>
              </a:rPr>
              <a:t>Siegerist</a:t>
            </a:r>
            <a:r>
              <a:rPr lang="en-US" sz="1400" dirty="0">
                <a:latin typeface="Calibri (Body)"/>
                <a:cs typeface="Calibri (Body)"/>
              </a:rPr>
              <a:t>, LLNL</a:t>
            </a:r>
            <a:endParaRPr lang="en-US" dirty="0">
              <a:latin typeface="Calibri (Body)"/>
              <a:cs typeface="Calibri (Body)"/>
            </a:endParaRPr>
          </a:p>
        </p:txBody>
      </p:sp>
      <p:sp>
        <p:nvSpPr>
          <p:cNvPr id="8" name="Text Box 15"/>
          <p:cNvSpPr txBox="1">
            <a:spLocks noChangeArrowheads="1"/>
          </p:cNvSpPr>
          <p:nvPr/>
        </p:nvSpPr>
        <p:spPr bwMode="auto">
          <a:xfrm>
            <a:off x="4451713" y="2695596"/>
            <a:ext cx="2177687" cy="523220"/>
          </a:xfrm>
          <a:prstGeom prst="rect">
            <a:avLst/>
          </a:prstGeom>
          <a:noFill/>
          <a:ln w="9525">
            <a:noFill/>
            <a:miter lim="800000"/>
            <a:headEnd/>
            <a:tailEnd/>
          </a:ln>
        </p:spPr>
        <p:txBody>
          <a:bodyPr wrap="none" anchor="ctr">
            <a:prstTxWarp prst="textNoShape">
              <a:avLst/>
            </a:prstTxWarp>
            <a:spAutoFit/>
          </a:bodyPr>
          <a:lstStyle/>
          <a:p>
            <a:pPr algn="r"/>
            <a:r>
              <a:rPr lang="en-US" sz="1400" dirty="0">
                <a:latin typeface="Calibri (Body)"/>
                <a:cs typeface="Calibri (Body)"/>
              </a:rPr>
              <a:t>STELLAR ASTRONOMY</a:t>
            </a:r>
          </a:p>
          <a:p>
            <a:pPr algn="r"/>
            <a:r>
              <a:rPr lang="en-US" sz="1400" dirty="0">
                <a:latin typeface="Calibri (Body)"/>
                <a:cs typeface="Calibri (Body)"/>
              </a:rPr>
              <a:t>Paolo </a:t>
            </a:r>
            <a:r>
              <a:rPr lang="en-US" sz="1400" dirty="0" err="1">
                <a:latin typeface="Calibri (Body)"/>
                <a:cs typeface="Calibri (Body)"/>
              </a:rPr>
              <a:t>Padoan</a:t>
            </a:r>
            <a:r>
              <a:rPr lang="en-US" sz="1400" dirty="0">
                <a:latin typeface="Calibri (Body)"/>
                <a:cs typeface="Calibri (Body)"/>
              </a:rPr>
              <a:t>, UCSD</a:t>
            </a:r>
            <a:endParaRPr lang="en-US" dirty="0">
              <a:latin typeface="Calibri (Body)"/>
              <a:cs typeface="Calibri (Body)"/>
            </a:endParaRPr>
          </a:p>
        </p:txBody>
      </p:sp>
      <p:sp>
        <p:nvSpPr>
          <p:cNvPr id="9" name="Text Box 16"/>
          <p:cNvSpPr txBox="1">
            <a:spLocks noChangeArrowheads="1"/>
          </p:cNvSpPr>
          <p:nvPr/>
        </p:nvSpPr>
        <p:spPr bwMode="auto">
          <a:xfrm>
            <a:off x="262322" y="5778525"/>
            <a:ext cx="1753380" cy="523220"/>
          </a:xfrm>
          <a:prstGeom prst="rect">
            <a:avLst/>
          </a:prstGeom>
          <a:noFill/>
          <a:ln w="9525">
            <a:noFill/>
            <a:miter lim="800000"/>
            <a:headEnd/>
            <a:tailEnd/>
          </a:ln>
        </p:spPr>
        <p:txBody>
          <a:bodyPr wrap="none" anchor="ctr">
            <a:prstTxWarp prst="textNoShape">
              <a:avLst/>
            </a:prstTxWarp>
            <a:spAutoFit/>
          </a:bodyPr>
          <a:lstStyle/>
          <a:p>
            <a:pPr algn="r"/>
            <a:r>
              <a:rPr lang="en-US" sz="1400" dirty="0" smtClean="0">
                <a:latin typeface="Calibri (Body)"/>
                <a:cs typeface="Calibri (Body)"/>
              </a:rPr>
              <a:t>SEVERE STORMS</a:t>
            </a:r>
          </a:p>
          <a:p>
            <a:pPr algn="r"/>
            <a:r>
              <a:rPr lang="en-US" sz="1400" dirty="0" smtClean="0">
                <a:latin typeface="Calibri (Body)"/>
                <a:cs typeface="Calibri (Body)"/>
              </a:rPr>
              <a:t>Mel Shapiro, NCAR</a:t>
            </a:r>
            <a:endParaRPr lang="en-US" sz="2400" dirty="0">
              <a:latin typeface="Calibri (Body)"/>
              <a:cs typeface="Calibri (Body)"/>
            </a:endParaRPr>
          </a:p>
        </p:txBody>
      </p:sp>
      <p:sp>
        <p:nvSpPr>
          <p:cNvPr id="10" name="Text Box 18"/>
          <p:cNvSpPr txBox="1">
            <a:spLocks noChangeArrowheads="1"/>
          </p:cNvSpPr>
          <p:nvPr/>
        </p:nvSpPr>
        <p:spPr bwMode="auto">
          <a:xfrm>
            <a:off x="2260759" y="5778525"/>
            <a:ext cx="2164813" cy="523220"/>
          </a:xfrm>
          <a:prstGeom prst="rect">
            <a:avLst/>
          </a:prstGeom>
          <a:noFill/>
          <a:ln w="9525">
            <a:noFill/>
            <a:miter lim="800000"/>
            <a:headEnd/>
            <a:tailEnd/>
          </a:ln>
        </p:spPr>
        <p:txBody>
          <a:bodyPr wrap="none" anchor="ctr">
            <a:prstTxWarp prst="textNoShape">
              <a:avLst/>
            </a:prstTxWarp>
            <a:spAutoFit/>
          </a:bodyPr>
          <a:lstStyle/>
          <a:p>
            <a:pPr algn="r"/>
            <a:r>
              <a:rPr lang="en-US" sz="1400" dirty="0" smtClean="0">
                <a:latin typeface="Calibri (Body)"/>
                <a:cs typeface="Calibri (Body)"/>
              </a:rPr>
              <a:t>EDUCATION</a:t>
            </a:r>
          </a:p>
          <a:p>
            <a:pPr algn="r"/>
            <a:r>
              <a:rPr lang="en-US" sz="1400" dirty="0" smtClean="0">
                <a:latin typeface="Calibri (Body)"/>
                <a:cs typeface="Calibri (Body)"/>
              </a:rPr>
              <a:t>TOY Workshop Students</a:t>
            </a:r>
            <a:endParaRPr lang="en-US" dirty="0">
              <a:latin typeface="Calibri (Body)"/>
              <a:cs typeface="Calibri (Body)"/>
            </a:endParaRPr>
          </a:p>
        </p:txBody>
      </p:sp>
      <p:sp>
        <p:nvSpPr>
          <p:cNvPr id="11" name="Text Box 19"/>
          <p:cNvSpPr txBox="1">
            <a:spLocks noChangeArrowheads="1"/>
          </p:cNvSpPr>
          <p:nvPr/>
        </p:nvSpPr>
        <p:spPr bwMode="auto">
          <a:xfrm>
            <a:off x="6305971" y="5778526"/>
            <a:ext cx="2608406" cy="523220"/>
          </a:xfrm>
          <a:prstGeom prst="rect">
            <a:avLst/>
          </a:prstGeom>
          <a:noFill/>
          <a:ln w="9525">
            <a:noFill/>
            <a:miter lim="800000"/>
            <a:headEnd/>
            <a:tailEnd/>
          </a:ln>
        </p:spPr>
        <p:txBody>
          <a:bodyPr wrap="none" anchor="ctr">
            <a:prstTxWarp prst="textNoShape">
              <a:avLst/>
            </a:prstTxWarp>
            <a:spAutoFit/>
          </a:bodyPr>
          <a:lstStyle/>
          <a:p>
            <a:pPr algn="r"/>
            <a:r>
              <a:rPr lang="en-US" sz="1400" dirty="0" smtClean="0">
                <a:latin typeface="Calibri (Body)"/>
                <a:cs typeface="Calibri (Body)"/>
              </a:rPr>
              <a:t>HAZARDOUS WEATHER</a:t>
            </a:r>
            <a:endParaRPr lang="en-US" sz="1400" dirty="0">
              <a:latin typeface="Calibri (Body)"/>
              <a:cs typeface="Calibri (Body)"/>
            </a:endParaRPr>
          </a:p>
          <a:p>
            <a:pPr algn="r"/>
            <a:r>
              <a:rPr lang="en-US" sz="1400" dirty="0" smtClean="0">
                <a:latin typeface="Calibri (Body)"/>
                <a:cs typeface="Calibri (Body)"/>
              </a:rPr>
              <a:t>Leigh </a:t>
            </a:r>
            <a:r>
              <a:rPr lang="en-US" sz="1400" dirty="0" err="1" smtClean="0">
                <a:latin typeface="Calibri (Body)"/>
                <a:cs typeface="Calibri (Body)"/>
              </a:rPr>
              <a:t>Orf</a:t>
            </a:r>
            <a:r>
              <a:rPr lang="en-US" sz="1400" dirty="0" smtClean="0">
                <a:latin typeface="Calibri (Body)"/>
                <a:cs typeface="Calibri (Body)"/>
              </a:rPr>
              <a:t>, Central Michigan U.</a:t>
            </a:r>
            <a:endParaRPr lang="en-US" dirty="0">
              <a:latin typeface="Calibri (Body)"/>
              <a:cs typeface="Calibri (Body)"/>
            </a:endParaRPr>
          </a:p>
        </p:txBody>
      </p:sp>
      <p:pic>
        <p:nvPicPr>
          <p:cNvPr id="12" name="Picture 1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921500" y="1228011"/>
            <a:ext cx="1828800" cy="1342479"/>
          </a:xfrm>
          <a:prstGeom prst="rect">
            <a:avLst/>
          </a:prstGeom>
        </p:spPr>
      </p:pic>
      <p:sp>
        <p:nvSpPr>
          <p:cNvPr id="13" name="Text Box 15"/>
          <p:cNvSpPr txBox="1">
            <a:spLocks noChangeArrowheads="1"/>
          </p:cNvSpPr>
          <p:nvPr/>
        </p:nvSpPr>
        <p:spPr bwMode="auto">
          <a:xfrm>
            <a:off x="7125786" y="2695595"/>
            <a:ext cx="1791201" cy="523220"/>
          </a:xfrm>
          <a:prstGeom prst="rect">
            <a:avLst/>
          </a:prstGeom>
          <a:noFill/>
          <a:ln w="9525">
            <a:noFill/>
            <a:miter lim="800000"/>
            <a:headEnd/>
            <a:tailEnd/>
          </a:ln>
        </p:spPr>
        <p:txBody>
          <a:bodyPr wrap="none" anchor="ctr">
            <a:prstTxWarp prst="textNoShape">
              <a:avLst/>
            </a:prstTxWarp>
            <a:spAutoFit/>
          </a:bodyPr>
          <a:lstStyle/>
          <a:p>
            <a:pPr algn="r"/>
            <a:r>
              <a:rPr lang="en-US" sz="1400" dirty="0" smtClean="0">
                <a:latin typeface="Calibri (Body)"/>
                <a:cs typeface="Calibri (Body)"/>
              </a:rPr>
              <a:t>WILDFIRES</a:t>
            </a:r>
          </a:p>
          <a:p>
            <a:pPr algn="r"/>
            <a:r>
              <a:rPr lang="en-US" sz="1400" dirty="0" smtClean="0">
                <a:latin typeface="Calibri (Body)"/>
                <a:cs typeface="Calibri (Body)"/>
              </a:rPr>
              <a:t>Janice </a:t>
            </a:r>
            <a:r>
              <a:rPr lang="en-US" sz="1400" dirty="0" err="1" smtClean="0">
                <a:latin typeface="Calibri (Body)"/>
                <a:cs typeface="Calibri (Body)"/>
              </a:rPr>
              <a:t>Coen</a:t>
            </a:r>
            <a:r>
              <a:rPr lang="en-US" sz="1400" dirty="0" smtClean="0">
                <a:latin typeface="Calibri (Body)"/>
                <a:cs typeface="Calibri (Body)"/>
              </a:rPr>
              <a:t>, NCAR</a:t>
            </a:r>
            <a:endParaRPr lang="en-US" dirty="0">
              <a:latin typeface="Calibri (Body)"/>
              <a:cs typeface="Calibri (Body)"/>
            </a:endParaRPr>
          </a:p>
        </p:txBody>
      </p:sp>
      <p:pic>
        <p:nvPicPr>
          <p:cNvPr id="14" name="Picture 1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921500" y="4561821"/>
            <a:ext cx="1828800" cy="1183342"/>
          </a:xfrm>
          <a:prstGeom prst="rect">
            <a:avLst/>
          </a:prstGeom>
        </p:spPr>
      </p:pic>
      <p:pic>
        <p:nvPicPr>
          <p:cNvPr id="15" name="Picture 14"/>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709055" y="4716463"/>
            <a:ext cx="1828800" cy="1028700"/>
          </a:xfrm>
          <a:prstGeom prst="rect">
            <a:avLst/>
          </a:prstGeom>
        </p:spPr>
      </p:pic>
      <p:pic>
        <p:nvPicPr>
          <p:cNvPr id="16" name="Picture 15"/>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84163" y="4455319"/>
            <a:ext cx="1828800" cy="1289844"/>
          </a:xfrm>
          <a:prstGeom prst="rect">
            <a:avLst/>
          </a:prstGeom>
        </p:spPr>
      </p:pic>
      <p:pic>
        <p:nvPicPr>
          <p:cNvPr id="17" name="Picture 16"/>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496609" y="3600875"/>
            <a:ext cx="1828800" cy="2144288"/>
          </a:xfrm>
          <a:prstGeom prst="rect">
            <a:avLst/>
          </a:prstGeom>
        </p:spPr>
      </p:pic>
      <p:sp>
        <p:nvSpPr>
          <p:cNvPr id="18" name="Text Box 18"/>
          <p:cNvSpPr txBox="1">
            <a:spLocks noChangeArrowheads="1"/>
          </p:cNvSpPr>
          <p:nvPr/>
        </p:nvSpPr>
        <p:spPr bwMode="auto">
          <a:xfrm>
            <a:off x="4548892" y="5778525"/>
            <a:ext cx="2096535" cy="523220"/>
          </a:xfrm>
          <a:prstGeom prst="rect">
            <a:avLst/>
          </a:prstGeom>
          <a:noFill/>
          <a:ln w="9525">
            <a:noFill/>
            <a:miter lim="800000"/>
            <a:headEnd/>
            <a:tailEnd/>
          </a:ln>
        </p:spPr>
        <p:txBody>
          <a:bodyPr wrap="none" anchor="ctr">
            <a:prstTxWarp prst="textNoShape">
              <a:avLst/>
            </a:prstTxWarp>
            <a:spAutoFit/>
          </a:bodyPr>
          <a:lstStyle/>
          <a:p>
            <a:pPr algn="r"/>
            <a:r>
              <a:rPr lang="en-US" sz="1400" dirty="0" smtClean="0">
                <a:latin typeface="Calibri (Body)"/>
                <a:cs typeface="Calibri (Body)"/>
              </a:rPr>
              <a:t>WIND ENERGY</a:t>
            </a:r>
          </a:p>
          <a:p>
            <a:pPr algn="r"/>
            <a:r>
              <a:rPr lang="en-US" sz="1400" dirty="0" smtClean="0">
                <a:latin typeface="Calibri (Body)"/>
                <a:cs typeface="Calibri (Body)"/>
              </a:rPr>
              <a:t>Kenny </a:t>
            </a:r>
            <a:r>
              <a:rPr lang="en-US" sz="1400" dirty="0" err="1" smtClean="0">
                <a:latin typeface="Calibri (Body)"/>
                <a:cs typeface="Calibri (Body)"/>
              </a:rPr>
              <a:t>Gruchalla</a:t>
            </a:r>
            <a:r>
              <a:rPr lang="en-US" sz="1400" dirty="0" smtClean="0">
                <a:latin typeface="Calibri (Body)"/>
                <a:cs typeface="Calibri (Body)"/>
              </a:rPr>
              <a:t>, NREL</a:t>
            </a:r>
            <a:endParaRPr lang="en-US" dirty="0">
              <a:latin typeface="Calibri (Body)"/>
              <a:cs typeface="Calibri (Body)"/>
            </a:endParaRPr>
          </a:p>
        </p:txBody>
      </p:sp>
    </p:spTree>
    <p:extLst>
      <p:ext uri="{BB962C8B-B14F-4D97-AF65-F5344CB8AC3E}">
        <p14:creationId xmlns:p14="http://schemas.microsoft.com/office/powerpoint/2010/main" val="2259986001"/>
      </p:ext>
    </p:extLst>
  </p:cSld>
  <p:clrMapOvr>
    <a:masterClrMapping/>
  </p:clrMapOvr>
  <p:timing>
    <p:tnLst>
      <p:par>
        <p:cTn xmlns:p14="http://schemas.microsoft.com/office/powerpoint/2010/mai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5"/>
          <p:cNvSpPr txBox="1">
            <a:spLocks/>
          </p:cNvSpPr>
          <p:nvPr/>
        </p:nvSpPr>
        <p:spPr>
          <a:xfrm>
            <a:off x="457200" y="1133157"/>
            <a:ext cx="4038600" cy="5343843"/>
          </a:xfrm>
          <a:prstGeom prst="rect">
            <a:avLst/>
          </a:prstGeom>
        </p:spPr>
        <p:txBody>
          <a:bodyPr>
            <a:noAutofit/>
          </a:bodyPr>
          <a:lstStyle>
            <a:lvl1pPr marL="342900" indent="-342900" algn="l" rtl="0" eaLnBrk="0" fontAlgn="base" hangingPunct="0">
              <a:spcBef>
                <a:spcPct val="20000"/>
              </a:spcBef>
              <a:spcAft>
                <a:spcPct val="0"/>
              </a:spcAft>
              <a:buChar char="•"/>
              <a:defRPr sz="3200">
                <a:solidFill>
                  <a:schemeClr val="tx1"/>
                </a:solidFill>
                <a:latin typeface="Arial" pitchFamily="-112" charset="0"/>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Arial" pitchFamily="-112" charset="0"/>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Arial" pitchFamily="-112" charset="0"/>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Arial" pitchFamily="-112" charset="0"/>
                <a:ea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Arial" pitchFamily="-112" charset="0"/>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0" indent="0">
              <a:buFontTx/>
              <a:buNone/>
            </a:pPr>
            <a:r>
              <a:rPr lang="en-US" sz="2400" dirty="0" smtClean="0">
                <a:latin typeface="Calibri (Body)"/>
                <a:cs typeface="Calibri (Body)"/>
              </a:rPr>
              <a:t>Supported file formats &amp; model outputs </a:t>
            </a:r>
          </a:p>
          <a:p>
            <a:pPr lvl="1" indent="-342900"/>
            <a:r>
              <a:rPr lang="en-US" sz="2000" dirty="0" smtClean="0">
                <a:latin typeface="Calibri (Body)"/>
                <a:cs typeface="Calibri (Body)"/>
              </a:rPr>
              <a:t>Climate Forecast (CF) convention NetCDF </a:t>
            </a:r>
            <a:r>
              <a:rPr lang="en-US" sz="2400" dirty="0" smtClean="0">
                <a:latin typeface="Calibri (Body)"/>
                <a:cs typeface="Calibri (Body)"/>
              </a:rPr>
              <a:t>files</a:t>
            </a:r>
          </a:p>
          <a:p>
            <a:pPr lvl="2" indent="-342900"/>
            <a:r>
              <a:rPr lang="en-US" sz="1800" dirty="0" smtClean="0">
                <a:latin typeface="Calibri (Body)"/>
                <a:cs typeface="Calibri (Body)"/>
              </a:rPr>
              <a:t>MOM4 </a:t>
            </a:r>
          </a:p>
          <a:p>
            <a:pPr lvl="2" indent="-342900"/>
            <a:r>
              <a:rPr lang="en-US" sz="1800" dirty="0" smtClean="0">
                <a:latin typeface="Calibri (Body)"/>
                <a:cs typeface="Calibri (Body)"/>
              </a:rPr>
              <a:t>POP</a:t>
            </a:r>
          </a:p>
          <a:p>
            <a:pPr lvl="2" indent="-342900"/>
            <a:r>
              <a:rPr lang="en-US" sz="1800" dirty="0" smtClean="0">
                <a:latin typeface="Calibri (Body)"/>
                <a:cs typeface="Calibri (Body)"/>
              </a:rPr>
              <a:t>ROMS</a:t>
            </a:r>
          </a:p>
          <a:p>
            <a:pPr lvl="1" indent="-342900"/>
            <a:r>
              <a:rPr lang="en-US" sz="2000" dirty="0" smtClean="0">
                <a:latin typeface="Calibri (Body)"/>
                <a:cs typeface="Calibri (Body)"/>
              </a:rPr>
              <a:t>WRF outputs</a:t>
            </a:r>
          </a:p>
          <a:p>
            <a:pPr lvl="1" indent="-342900"/>
            <a:r>
              <a:rPr lang="en-US" sz="2000" dirty="0" smtClean="0">
                <a:latin typeface="Calibri (Body)"/>
                <a:cs typeface="Calibri (Body)"/>
              </a:rPr>
              <a:t>NetCDF (structured grid data)</a:t>
            </a:r>
          </a:p>
          <a:p>
            <a:pPr lvl="1" indent="-342900"/>
            <a:r>
              <a:rPr lang="en-US" sz="2000" dirty="0" smtClean="0">
                <a:latin typeface="Calibri (Body)"/>
                <a:cs typeface="Calibri (Body)"/>
              </a:rPr>
              <a:t>Flash AMR</a:t>
            </a:r>
          </a:p>
          <a:p>
            <a:pPr lvl="1" indent="-342900"/>
            <a:r>
              <a:rPr lang="en-US" sz="2000" dirty="0" smtClean="0">
                <a:latin typeface="Calibri (Body)"/>
                <a:cs typeface="Calibri (Body)"/>
              </a:rPr>
              <a:t>Raw (binary) data</a:t>
            </a:r>
            <a:endParaRPr lang="en-US" sz="2400" dirty="0">
              <a:latin typeface="Calibri (Body)"/>
              <a:cs typeface="Calibri (Body)"/>
            </a:endParaRPr>
          </a:p>
        </p:txBody>
      </p:sp>
      <p:sp>
        <p:nvSpPr>
          <p:cNvPr id="3" name="Content Placeholder 6"/>
          <p:cNvSpPr txBox="1">
            <a:spLocks/>
          </p:cNvSpPr>
          <p:nvPr/>
        </p:nvSpPr>
        <p:spPr>
          <a:xfrm>
            <a:off x="4648200" y="1133157"/>
            <a:ext cx="4038600" cy="5343843"/>
          </a:xfrm>
          <a:prstGeom prst="rect">
            <a:avLst/>
          </a:prstGeom>
        </p:spPr>
        <p:txBody>
          <a:bodyPr>
            <a:normAutofit fontScale="47500" lnSpcReduction="20000"/>
          </a:bodyPr>
          <a:lstStyle>
            <a:lvl1pPr marL="342900" indent="-342900" algn="l" rtl="0" eaLnBrk="0" fontAlgn="base" hangingPunct="0">
              <a:spcBef>
                <a:spcPct val="20000"/>
              </a:spcBef>
              <a:spcAft>
                <a:spcPct val="0"/>
              </a:spcAft>
              <a:buChar char="•"/>
              <a:defRPr sz="3200">
                <a:solidFill>
                  <a:schemeClr val="tx1"/>
                </a:solidFill>
                <a:latin typeface="Arial" pitchFamily="-112" charset="0"/>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Arial" pitchFamily="-112" charset="0"/>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Arial" pitchFamily="-112" charset="0"/>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Arial" pitchFamily="-112" charset="0"/>
                <a:ea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Arial" pitchFamily="-112" charset="0"/>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0" indent="0">
              <a:buFontTx/>
              <a:buNone/>
            </a:pPr>
            <a:r>
              <a:rPr lang="en-US" sz="5100" dirty="0" smtClean="0">
                <a:latin typeface="Calibri (Body)"/>
                <a:cs typeface="Calibri (Body)"/>
              </a:rPr>
              <a:t>Features</a:t>
            </a:r>
          </a:p>
          <a:p>
            <a:pPr lvl="1"/>
            <a:r>
              <a:rPr lang="en-US" sz="4200" dirty="0" smtClean="0">
                <a:latin typeface="Calibri (Body)"/>
                <a:cs typeface="Calibri (Body)"/>
              </a:rPr>
              <a:t>GPU enabled volume rendering and </a:t>
            </a:r>
            <a:r>
              <a:rPr lang="en-US" sz="4200" dirty="0" err="1" smtClean="0">
                <a:latin typeface="Calibri (Body)"/>
                <a:cs typeface="Calibri (Body)"/>
              </a:rPr>
              <a:t>isosurfaces</a:t>
            </a:r>
            <a:endParaRPr lang="en-US" sz="4200" dirty="0" smtClean="0">
              <a:latin typeface="Calibri (Body)"/>
              <a:cs typeface="Calibri (Body)"/>
            </a:endParaRPr>
          </a:p>
          <a:p>
            <a:pPr lvl="1"/>
            <a:r>
              <a:rPr lang="en-US" sz="4200" dirty="0" smtClean="0">
                <a:latin typeface="Calibri (Body)"/>
                <a:cs typeface="Calibri (Body)"/>
              </a:rPr>
              <a:t>Cutting planes</a:t>
            </a:r>
          </a:p>
          <a:p>
            <a:pPr lvl="1"/>
            <a:r>
              <a:rPr lang="en-US" sz="4200" dirty="0">
                <a:latin typeface="Calibri (Body)"/>
                <a:cs typeface="Calibri (Body)"/>
              </a:rPr>
              <a:t>Flow visualization</a:t>
            </a:r>
          </a:p>
          <a:p>
            <a:pPr lvl="2"/>
            <a:r>
              <a:rPr lang="en-US" sz="3600" dirty="0" smtClean="0">
                <a:latin typeface="Calibri (Body)"/>
                <a:cs typeface="Calibri (Body)"/>
              </a:rPr>
              <a:t>Streamlines (steady flows)</a:t>
            </a:r>
          </a:p>
          <a:p>
            <a:pPr lvl="2"/>
            <a:r>
              <a:rPr lang="en-US" sz="3600" dirty="0" err="1" smtClean="0">
                <a:latin typeface="Calibri (Body)"/>
                <a:cs typeface="Calibri (Body)"/>
              </a:rPr>
              <a:t>Pathlines</a:t>
            </a:r>
            <a:r>
              <a:rPr lang="en-US" sz="3600" dirty="0" smtClean="0">
                <a:latin typeface="Calibri (Body)"/>
                <a:cs typeface="Calibri (Body)"/>
              </a:rPr>
              <a:t> (unsteady flows)</a:t>
            </a:r>
          </a:p>
          <a:p>
            <a:pPr lvl="2"/>
            <a:r>
              <a:rPr lang="en-US" sz="3600" dirty="0" smtClean="0">
                <a:latin typeface="Calibri (Body)"/>
                <a:cs typeface="Calibri (Body)"/>
              </a:rPr>
              <a:t>Image Based Flow Vis.</a:t>
            </a:r>
          </a:p>
          <a:p>
            <a:pPr lvl="2"/>
            <a:r>
              <a:rPr lang="en-US" sz="3600" dirty="0" smtClean="0">
                <a:latin typeface="Calibri (Body)"/>
                <a:cs typeface="Calibri (Body)"/>
              </a:rPr>
              <a:t>Hedgehog plots (wind barbs)</a:t>
            </a:r>
          </a:p>
          <a:p>
            <a:pPr lvl="1"/>
            <a:r>
              <a:rPr lang="en-US" sz="4200" dirty="0">
                <a:latin typeface="Calibri (Body)"/>
                <a:cs typeface="Calibri (Body)"/>
              </a:rPr>
              <a:t>Geo-referenced data support</a:t>
            </a:r>
          </a:p>
          <a:p>
            <a:pPr lvl="1"/>
            <a:r>
              <a:rPr lang="en-US" sz="4200" dirty="0">
                <a:latin typeface="Calibri (Body)"/>
                <a:cs typeface="Calibri (Body)"/>
              </a:rPr>
              <a:t>NumPy/SciPy calculation engine</a:t>
            </a:r>
          </a:p>
          <a:p>
            <a:pPr lvl="1"/>
            <a:r>
              <a:rPr lang="en-US" sz="4200" dirty="0">
                <a:latin typeface="Calibri (Body)"/>
                <a:cs typeface="Calibri (Body)"/>
              </a:rPr>
              <a:t>Key-frame animation</a:t>
            </a:r>
          </a:p>
          <a:p>
            <a:pPr lvl="1"/>
            <a:r>
              <a:rPr lang="en-US" sz="4200" dirty="0">
                <a:latin typeface="Calibri (Body)"/>
                <a:cs typeface="Calibri (Body)"/>
              </a:rPr>
              <a:t>Quantitative analysis</a:t>
            </a:r>
          </a:p>
          <a:p>
            <a:pPr lvl="1"/>
            <a:r>
              <a:rPr lang="en-US" sz="4200" dirty="0">
                <a:latin typeface="Calibri (Body)"/>
                <a:cs typeface="Calibri (Body)"/>
              </a:rPr>
              <a:t>Probes</a:t>
            </a:r>
          </a:p>
          <a:p>
            <a:pPr lvl="1"/>
            <a:r>
              <a:rPr lang="en-US" sz="4200" dirty="0">
                <a:latin typeface="Calibri (Body)"/>
                <a:cs typeface="Calibri (Body)"/>
              </a:rPr>
              <a:t>Statistics</a:t>
            </a:r>
          </a:p>
          <a:p>
            <a:pPr lvl="1"/>
            <a:endParaRPr lang="en-US" dirty="0">
              <a:latin typeface="Calibri (Body)"/>
              <a:cs typeface="Calibri (Body)"/>
            </a:endParaRPr>
          </a:p>
        </p:txBody>
      </p:sp>
      <p:pic>
        <p:nvPicPr>
          <p:cNvPr id="4" name="Picture 3" descr="vaporlogo"/>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6200" y="0"/>
            <a:ext cx="2048058" cy="973667"/>
          </a:xfrm>
          <a:prstGeom prst="rect">
            <a:avLst/>
          </a:prstGeom>
          <a:noFill/>
          <a:ln w="9525">
            <a:noFill/>
            <a:miter lim="800000"/>
            <a:headEnd/>
            <a:tailEnd/>
          </a:ln>
        </p:spPr>
      </p:pic>
    </p:spTree>
    <p:extLst>
      <p:ext uri="{BB962C8B-B14F-4D97-AF65-F5344CB8AC3E}">
        <p14:creationId xmlns:p14="http://schemas.microsoft.com/office/powerpoint/2010/main" val="2073775215"/>
      </p:ext>
    </p:extLst>
  </p:cSld>
  <p:clrMapOvr>
    <a:masterClrMapping/>
  </p:clrMapOvr>
  <p:timing>
    <p:tnLst>
      <p:par>
        <p:cTn xmlns:p14="http://schemas.microsoft.com/office/powerpoint/2010/mai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
          <p:cNvSpPr txBox="1">
            <a:spLocks noChangeArrowheads="1"/>
          </p:cNvSpPr>
          <p:nvPr/>
        </p:nvSpPr>
        <p:spPr bwMode="auto">
          <a:xfrm>
            <a:off x="304800" y="228600"/>
            <a:ext cx="4648200" cy="685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i="0" u="none" strike="noStrike" kern="0" cap="none" spc="0" normalizeH="0" baseline="0" noProof="0" dirty="0" smtClean="0">
                <a:ln>
                  <a:noFill/>
                </a:ln>
                <a:solidFill>
                  <a:srgbClr val="000000"/>
                </a:solidFill>
                <a:effectLst/>
                <a:uLnTx/>
                <a:uFillTx/>
                <a:latin typeface="Arial" charset="0"/>
                <a:ea typeface="ＭＳ Ｐゴシック" charset="-128"/>
                <a:cs typeface="ＭＳ Ｐゴシック" charset="-128"/>
              </a:rPr>
              <a:t>NCL and </a:t>
            </a:r>
            <a:r>
              <a:rPr kumimoji="0" lang="en-US" sz="2800" i="0" u="none" strike="noStrike" kern="0" cap="none" spc="0" normalizeH="0" baseline="0" noProof="0" dirty="0" err="1" smtClean="0">
                <a:ln>
                  <a:noFill/>
                </a:ln>
                <a:solidFill>
                  <a:srgbClr val="000000"/>
                </a:solidFill>
                <a:effectLst/>
                <a:uLnTx/>
                <a:uFillTx/>
                <a:latin typeface="Arial" charset="0"/>
                <a:ea typeface="ＭＳ Ｐゴシック" charset="-128"/>
                <a:cs typeface="ＭＳ Ｐゴシック" charset="-128"/>
              </a:rPr>
              <a:t>GoogleEarth</a:t>
            </a:r>
            <a:r>
              <a:rPr kumimoji="0" lang="en-US" sz="2800" i="0" u="none" strike="noStrike" kern="0" cap="none" spc="0" normalizeH="0" baseline="0" noProof="0" dirty="0" smtClean="0">
                <a:ln>
                  <a:noFill/>
                </a:ln>
                <a:solidFill>
                  <a:srgbClr val="000000"/>
                </a:solidFill>
                <a:effectLst/>
                <a:uLnTx/>
                <a:uFillTx/>
                <a:latin typeface="Arial" charset="0"/>
                <a:ea typeface="ＭＳ Ｐゴシック" charset="-128"/>
                <a:cs typeface="ＭＳ Ｐゴシック" charset="-128"/>
              </a:rPr>
              <a:t>™</a:t>
            </a:r>
          </a:p>
        </p:txBody>
      </p:sp>
      <p:sp>
        <p:nvSpPr>
          <p:cNvPr id="4" name="Rectangle 5"/>
          <p:cNvSpPr txBox="1">
            <a:spLocks noChangeArrowheads="1"/>
          </p:cNvSpPr>
          <p:nvPr/>
        </p:nvSpPr>
        <p:spPr bwMode="auto">
          <a:xfrm>
            <a:off x="533400" y="1066800"/>
            <a:ext cx="4724400" cy="2743200"/>
          </a:xfrm>
          <a:prstGeom prst="rect">
            <a:avLst/>
          </a:prstGeom>
          <a:solidFill>
            <a:srgbClr val="FEFDA5"/>
          </a:solidFill>
          <a:ln w="19050">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533400" lvl="0" indent="-533400" eaLnBrk="1" hangingPunct="1">
              <a:lnSpc>
                <a:spcPct val="90000"/>
              </a:lnSpc>
              <a:spcBef>
                <a:spcPct val="20000"/>
              </a:spcBef>
              <a:buFont typeface="Arial"/>
              <a:buChar char="•"/>
              <a:defRPr/>
            </a:pPr>
            <a:r>
              <a:rPr lang="en-US" sz="1800" kern="0" dirty="0" smtClean="0">
                <a:solidFill>
                  <a:srgbClr val="000000"/>
                </a:solidFill>
              </a:rPr>
              <a:t>Part of a summer intern project in CISL</a:t>
            </a:r>
          </a:p>
          <a:p>
            <a:pPr marL="533400" lvl="0" indent="-533400" eaLnBrk="1" hangingPunct="1">
              <a:lnSpc>
                <a:spcPct val="90000"/>
              </a:lnSpc>
              <a:spcBef>
                <a:spcPct val="20000"/>
              </a:spcBef>
              <a:buFont typeface="Arial"/>
              <a:buChar char="•"/>
              <a:defRPr/>
            </a:pPr>
            <a:r>
              <a:rPr lang="en-US" sz="1800" kern="0" dirty="0" smtClean="0">
                <a:solidFill>
                  <a:srgbClr val="000000"/>
                </a:solidFill>
              </a:rPr>
              <a:t>Google </a:t>
            </a:r>
            <a:r>
              <a:rPr lang="en-US" sz="1800" kern="0" dirty="0">
                <a:solidFill>
                  <a:srgbClr val="000000"/>
                </a:solidFill>
              </a:rPr>
              <a:t>Earth™ offers a highly intuitive and usable visualization environment for displaying Earth science data in its geospatial </a:t>
            </a:r>
            <a:r>
              <a:rPr lang="en-US" sz="1800" kern="0" dirty="0" smtClean="0">
                <a:solidFill>
                  <a:srgbClr val="000000"/>
                </a:solidFill>
              </a:rPr>
              <a:t>context.</a:t>
            </a:r>
          </a:p>
          <a:p>
            <a:pPr marL="533400" lvl="0" indent="-533400" eaLnBrk="1" hangingPunct="1">
              <a:lnSpc>
                <a:spcPct val="90000"/>
              </a:lnSpc>
              <a:spcBef>
                <a:spcPct val="20000"/>
              </a:spcBef>
              <a:buFont typeface="Arial"/>
              <a:buChar char="•"/>
              <a:defRPr/>
            </a:pPr>
            <a:r>
              <a:rPr lang="en-US" sz="1800" kern="0" dirty="0" smtClean="0">
                <a:solidFill>
                  <a:srgbClr val="000000"/>
                </a:solidFill>
              </a:rPr>
              <a:t>A </a:t>
            </a:r>
            <a:r>
              <a:rPr lang="en-US" sz="1800" kern="0" dirty="0">
                <a:solidFill>
                  <a:srgbClr val="000000"/>
                </a:solidFill>
              </a:rPr>
              <a:t>library of NCL routines has been developed to enable earth scientists to easily convert geo-referenced model output and other data to KML for display in Google Earth</a:t>
            </a:r>
            <a:r>
              <a:rPr lang="en-US" sz="1800" kern="0" dirty="0" smtClean="0">
                <a:solidFill>
                  <a:srgbClr val="000000"/>
                </a:solidFill>
              </a:rPr>
              <a:t>.</a:t>
            </a:r>
            <a:endParaRPr lang="en-US" sz="1800" kern="0" dirty="0">
              <a:solidFill>
                <a:srgbClr val="000000"/>
              </a:solidFill>
            </a:endParaRPr>
          </a:p>
        </p:txBody>
      </p:sp>
      <p:pic>
        <p:nvPicPr>
          <p:cNvPr id="8" name="Picture 7" descr="StatePopulation.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876800" y="4343400"/>
            <a:ext cx="4132342" cy="2199064"/>
          </a:xfrm>
          <a:prstGeom prst="rect">
            <a:avLst/>
          </a:prstGeom>
        </p:spPr>
      </p:pic>
      <p:pic>
        <p:nvPicPr>
          <p:cNvPr id="9" name="Picture 8" descr="velocity_200212_HR_1F.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638800" y="1600200"/>
            <a:ext cx="2619147" cy="2667000"/>
          </a:xfrm>
          <a:prstGeom prst="rect">
            <a:avLst/>
          </a:prstGeom>
        </p:spPr>
      </p:pic>
      <p:pic>
        <p:nvPicPr>
          <p:cNvPr id="10" name="Picture 9" descr="AircraftPath.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8600" y="4038600"/>
            <a:ext cx="4343400" cy="2557742"/>
          </a:xfrm>
          <a:prstGeom prst="rect">
            <a:avLst/>
          </a:prstGeom>
        </p:spPr>
      </p:pic>
      <p:pic>
        <p:nvPicPr>
          <p:cNvPr id="3" name="Picture 2" descr="InverseDensity.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172200" y="152400"/>
            <a:ext cx="2853658" cy="1918561"/>
          </a:xfrm>
          <a:prstGeom prst="rect">
            <a:avLst/>
          </a:prstGeom>
        </p:spPr>
      </p:pic>
    </p:spTree>
    <p:extLst>
      <p:ext uri="{BB962C8B-B14F-4D97-AF65-F5344CB8AC3E}">
        <p14:creationId xmlns:p14="http://schemas.microsoft.com/office/powerpoint/2010/main" val="3470862605"/>
      </p:ext>
    </p:extLst>
  </p:cSld>
  <p:clrMapOvr>
    <a:masterClrMapping/>
  </p:clrMapOvr>
  <p:timing>
    <p:tnLst>
      <p:par>
        <p:cTn xmlns:p14="http://schemas.microsoft.com/office/powerpoint/2010/mai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685800" y="152400"/>
            <a:ext cx="7772400" cy="914400"/>
          </a:xfrm>
        </p:spPr>
        <p:txBody>
          <a:bodyPr/>
          <a:lstStyle/>
          <a:p>
            <a:r>
              <a:rPr lang="en-US" sz="3200" dirty="0" smtClean="0">
                <a:solidFill>
                  <a:srgbClr val="000000"/>
                </a:solidFill>
                <a:latin typeface="Arial" charset="0"/>
                <a:ea typeface="ＭＳ Ｐゴシック" charset="-128"/>
                <a:cs typeface="ＭＳ Ｐゴシック" charset="-128"/>
              </a:rPr>
              <a:t>Tropical Cyclone </a:t>
            </a:r>
            <a:r>
              <a:rPr lang="en-US" sz="3200" dirty="0">
                <a:solidFill>
                  <a:srgbClr val="000000"/>
                </a:solidFill>
                <a:latin typeface="Arial" charset="0"/>
                <a:ea typeface="ＭＳ Ｐゴシック" charset="-128"/>
                <a:cs typeface="ＭＳ Ｐゴシック" charset="-128"/>
              </a:rPr>
              <a:t>Guidance Project</a:t>
            </a:r>
            <a:br>
              <a:rPr lang="en-US" sz="3200" dirty="0">
                <a:solidFill>
                  <a:srgbClr val="000000"/>
                </a:solidFill>
                <a:latin typeface="Arial" charset="0"/>
                <a:ea typeface="ＭＳ Ｐゴシック" charset="-128"/>
                <a:cs typeface="ＭＳ Ｐゴシック" charset="-128"/>
              </a:rPr>
            </a:br>
            <a:r>
              <a:rPr lang="en-US" sz="2400" u="sng" dirty="0">
                <a:solidFill>
                  <a:srgbClr val="000000"/>
                </a:solidFill>
                <a:latin typeface="Arial" charset="0"/>
                <a:ea typeface="ＭＳ Ｐゴシック" charset="-128"/>
                <a:cs typeface="ＭＳ Ｐゴシック" charset="-128"/>
              </a:rPr>
              <a:t>http://</a:t>
            </a:r>
            <a:r>
              <a:rPr lang="en-US" sz="2400" u="sng" dirty="0" err="1">
                <a:solidFill>
                  <a:srgbClr val="000000"/>
                </a:solidFill>
                <a:latin typeface="Arial" charset="0"/>
                <a:ea typeface="ＭＳ Ｐゴシック" charset="-128"/>
                <a:cs typeface="ＭＳ Ｐゴシック" charset="-128"/>
              </a:rPr>
              <a:t>www.ral.ucar.edu</a:t>
            </a:r>
            <a:r>
              <a:rPr lang="en-US" sz="2400" u="sng" dirty="0">
                <a:solidFill>
                  <a:srgbClr val="000000"/>
                </a:solidFill>
                <a:latin typeface="Arial" charset="0"/>
                <a:ea typeface="ＭＳ Ｐゴシック" charset="-128"/>
                <a:cs typeface="ＭＳ Ｐゴシック" charset="-128"/>
              </a:rPr>
              <a:t>/hurricanes</a:t>
            </a:r>
            <a:r>
              <a:rPr lang="en-US" sz="2400" u="sng" dirty="0" smtClean="0">
                <a:solidFill>
                  <a:srgbClr val="000000"/>
                </a:solidFill>
                <a:latin typeface="Arial" charset="0"/>
                <a:ea typeface="ＭＳ Ｐゴシック" charset="-128"/>
                <a:cs typeface="ＭＳ Ｐゴシック" charset="-128"/>
              </a:rPr>
              <a:t>/</a:t>
            </a:r>
          </a:p>
        </p:txBody>
      </p:sp>
      <p:sp>
        <p:nvSpPr>
          <p:cNvPr id="5" name="Content Placeholder 2"/>
          <p:cNvSpPr>
            <a:spLocks noGrp="1"/>
          </p:cNvSpPr>
          <p:nvPr>
            <p:ph idx="1"/>
          </p:nvPr>
        </p:nvSpPr>
        <p:spPr>
          <a:xfrm>
            <a:off x="533400" y="1295400"/>
            <a:ext cx="8382000" cy="5334000"/>
          </a:xfrm>
        </p:spPr>
        <p:txBody>
          <a:bodyPr/>
          <a:lstStyle/>
          <a:p>
            <a:pPr marL="0" indent="0">
              <a:buNone/>
            </a:pPr>
            <a:r>
              <a:rPr lang="en-US" sz="2400" dirty="0" smtClean="0"/>
              <a:t>Each </a:t>
            </a:r>
            <a:r>
              <a:rPr lang="en-US" sz="2400" dirty="0"/>
              <a:t>individual storm page features the latest plots of model guidance and intensity forecast aids for that storm, as well as other diagnostic and observational information.</a:t>
            </a:r>
            <a:endParaRPr lang="en-US" sz="2400" dirty="0" smtClean="0">
              <a:latin typeface="Arial" charset="0"/>
              <a:ea typeface="ＭＳ Ｐゴシック" charset="-128"/>
              <a:cs typeface="ＭＳ Ｐゴシック" charset="-128"/>
            </a:endParaRPr>
          </a:p>
          <a:p>
            <a:pPr marL="0" indent="0">
              <a:buNone/>
            </a:pPr>
            <a:endParaRPr lang="en-US" sz="1050" dirty="0" smtClean="0">
              <a:latin typeface="Arial" charset="0"/>
              <a:ea typeface="ＭＳ Ｐゴシック" charset="-128"/>
              <a:cs typeface="ＭＳ Ｐゴシック" charset="-128"/>
            </a:endParaRPr>
          </a:p>
        </p:txBody>
      </p:sp>
      <p:pic>
        <p:nvPicPr>
          <p:cNvPr id="8" name="Picture 7" descr="aal09_2011082500_track_late.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38200" y="2667000"/>
            <a:ext cx="3124200" cy="3741558"/>
          </a:xfrm>
          <a:prstGeom prst="rect">
            <a:avLst/>
          </a:prstGeom>
        </p:spPr>
      </p:pic>
      <p:pic>
        <p:nvPicPr>
          <p:cNvPr id="9" name="Picture 8" descr="aal09_2012082418_intensity_early.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19600" y="2986870"/>
            <a:ext cx="4114800" cy="3421688"/>
          </a:xfrm>
          <a:prstGeom prst="rect">
            <a:avLst/>
          </a:prstGeom>
        </p:spPr>
      </p:pic>
    </p:spTree>
    <p:extLst>
      <p:ext uri="{BB962C8B-B14F-4D97-AF65-F5344CB8AC3E}">
        <p14:creationId xmlns:p14="http://schemas.microsoft.com/office/powerpoint/2010/main" val="2494166380"/>
      </p:ext>
    </p:extLst>
  </p:cSld>
  <p:clrMapOvr>
    <a:masterClrMapping/>
  </p:clrMapOvr>
  <p:timing>
    <p:tnLst>
      <p:par>
        <p:cTn xmlns:p14="http://schemas.microsoft.com/office/powerpoint/2010/mai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914400"/>
            <a:ext cx="7772400" cy="5486400"/>
          </a:xfrm>
        </p:spPr>
        <p:txBody>
          <a:bodyPr/>
          <a:lstStyle/>
          <a:p>
            <a:r>
              <a:rPr lang="en-US" sz="3600" dirty="0" smtClean="0">
                <a:solidFill>
                  <a:srgbClr val="000000"/>
                </a:solidFill>
              </a:rPr>
              <a:t>Climate </a:t>
            </a:r>
            <a:r>
              <a:rPr lang="en-US" sz="3600" dirty="0">
                <a:solidFill>
                  <a:srgbClr val="000000"/>
                </a:solidFill>
              </a:rPr>
              <a:t>Data Guide</a:t>
            </a:r>
            <a:br>
              <a:rPr lang="en-US" sz="3600" dirty="0">
                <a:solidFill>
                  <a:srgbClr val="000000"/>
                </a:solidFill>
              </a:rPr>
            </a:br>
            <a:r>
              <a:rPr lang="en-US" sz="2400" i="1" u="sng" dirty="0">
                <a:solidFill>
                  <a:srgbClr val="000000"/>
                </a:solidFill>
              </a:rPr>
              <a:t>http://</a:t>
            </a:r>
            <a:r>
              <a:rPr lang="en-US" sz="2400" i="1" u="sng" dirty="0" err="1" smtClean="0">
                <a:solidFill>
                  <a:srgbClr val="000000"/>
                </a:solidFill>
              </a:rPr>
              <a:t>climatedataguide.ucar.edu</a:t>
            </a:r>
            <a:r>
              <a:rPr lang="en-US" sz="2400" i="1" u="sng" dirty="0" smtClean="0">
                <a:solidFill>
                  <a:srgbClr val="000000"/>
                </a:solidFill>
              </a:rPr>
              <a:t/>
            </a:r>
            <a:br>
              <a:rPr lang="en-US" sz="2400" i="1" u="sng" dirty="0" smtClean="0">
                <a:solidFill>
                  <a:srgbClr val="000000"/>
                </a:solidFill>
              </a:rPr>
            </a:br>
            <a:r>
              <a:rPr lang="en-US" sz="2400" i="1" u="sng" dirty="0" smtClean="0">
                <a:solidFill>
                  <a:srgbClr val="000000"/>
                </a:solidFill>
              </a:rPr>
              <a:t/>
            </a:r>
            <a:br>
              <a:rPr lang="en-US" sz="2400" i="1" u="sng" dirty="0" smtClean="0">
                <a:solidFill>
                  <a:srgbClr val="000000"/>
                </a:solidFill>
              </a:rPr>
            </a:br>
            <a:r>
              <a:rPr lang="en-US" sz="2400" i="1" dirty="0" smtClean="0">
                <a:solidFill>
                  <a:srgbClr val="000000"/>
                </a:solidFill>
              </a:rPr>
              <a:t>An insider’s view of data strengths and limitations.</a:t>
            </a:r>
            <a:br>
              <a:rPr lang="en-US" sz="2400" i="1" dirty="0" smtClean="0">
                <a:solidFill>
                  <a:srgbClr val="000000"/>
                </a:solidFill>
              </a:rPr>
            </a:br>
            <a:r>
              <a:rPr lang="en-US" sz="2400" i="1" dirty="0">
                <a:solidFill>
                  <a:srgbClr val="000000"/>
                </a:solidFill>
              </a:rPr>
              <a:t/>
            </a:r>
            <a:br>
              <a:rPr lang="en-US" sz="2400" i="1" dirty="0">
                <a:solidFill>
                  <a:srgbClr val="000000"/>
                </a:solidFill>
              </a:rPr>
            </a:br>
            <a:r>
              <a:rPr lang="en-US" sz="2400" i="1" dirty="0" smtClean="0">
                <a:solidFill>
                  <a:srgbClr val="000000"/>
                </a:solidFill>
              </a:rPr>
              <a:t>“</a:t>
            </a:r>
            <a:r>
              <a:rPr lang="en-US" sz="2400" dirty="0" smtClean="0">
                <a:solidFill>
                  <a:srgbClr val="000000"/>
                </a:solidFill>
              </a:rPr>
              <a:t>Like </a:t>
            </a:r>
            <a:r>
              <a:rPr lang="en-US" sz="2400" dirty="0">
                <a:solidFill>
                  <a:srgbClr val="000000"/>
                </a:solidFill>
              </a:rPr>
              <a:t>an insider's guidebook to an unexplored country, the Climate Data Guide provides the key insights needed to select the data that best align with your goals, including critiques of data sets by experts from the research community</a:t>
            </a:r>
            <a:r>
              <a:rPr lang="en-US" sz="2400" dirty="0" smtClean="0">
                <a:solidFill>
                  <a:srgbClr val="000000"/>
                </a:solidFill>
              </a:rPr>
              <a:t>.”</a:t>
            </a:r>
            <a:br>
              <a:rPr lang="en-US" sz="2400" dirty="0" smtClean="0">
                <a:solidFill>
                  <a:srgbClr val="000000"/>
                </a:solidFill>
              </a:rPr>
            </a:br>
            <a:r>
              <a:rPr lang="en-US" sz="2400" dirty="0" smtClean="0">
                <a:solidFill>
                  <a:srgbClr val="000000"/>
                </a:solidFill>
              </a:rPr>
              <a:t/>
            </a:r>
            <a:br>
              <a:rPr lang="en-US" sz="2400" dirty="0" smtClean="0">
                <a:solidFill>
                  <a:srgbClr val="000000"/>
                </a:solidFill>
              </a:rPr>
            </a:br>
            <a:r>
              <a:rPr lang="en-US" sz="1600" i="1" dirty="0" smtClean="0">
                <a:solidFill>
                  <a:srgbClr val="000000"/>
                </a:solidFill>
              </a:rPr>
              <a:t>The </a:t>
            </a:r>
            <a:r>
              <a:rPr lang="en-US" sz="1600" i="1" dirty="0">
                <a:solidFill>
                  <a:srgbClr val="000000"/>
                </a:solidFill>
              </a:rPr>
              <a:t>Climate Data Guide is funded by the U.S. National Science Foundation.</a:t>
            </a:r>
          </a:p>
        </p:txBody>
      </p:sp>
      <p:pic>
        <p:nvPicPr>
          <p:cNvPr id="4" name="Picture 3"/>
          <p:cNvPicPr>
            <a:picLocks noChangeAspect="1"/>
          </p:cNvPicPr>
          <p:nvPr/>
        </p:nvPicPr>
        <p:blipFill>
          <a:blip r:embed="rId2"/>
          <a:stretch>
            <a:fillRect/>
          </a:stretch>
        </p:blipFill>
        <p:spPr>
          <a:xfrm>
            <a:off x="0" y="304800"/>
            <a:ext cx="9144000" cy="783771"/>
          </a:xfrm>
          <a:prstGeom prst="rect">
            <a:avLst/>
          </a:prstGeom>
        </p:spPr>
      </p:pic>
    </p:spTree>
    <p:extLst>
      <p:ext uri="{BB962C8B-B14F-4D97-AF65-F5344CB8AC3E}">
        <p14:creationId xmlns:p14="http://schemas.microsoft.com/office/powerpoint/2010/main" val="1472046140"/>
      </p:ext>
    </p:extLst>
  </p:cSld>
  <p:clrMapOvr>
    <a:masterClrMapping/>
  </p:clrMapOvr>
  <p:timing>
    <p:tnLst>
      <p:par>
        <p:cTn xmlns:p14="http://schemas.microsoft.com/office/powerpoint/2010/mai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txBox="1">
            <a:spLocks/>
          </p:cNvSpPr>
          <p:nvPr/>
        </p:nvSpPr>
        <p:spPr bwMode="auto">
          <a:xfrm>
            <a:off x="457200" y="76200"/>
            <a:ext cx="8229600" cy="762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i="0" u="none" strike="noStrike" kern="0" cap="none" spc="0" normalizeH="0" baseline="0" noProof="0" dirty="0" smtClean="0">
                <a:ln w="15875" cap="flat" cmpd="sng" algn="ctr">
                  <a:noFill/>
                  <a:prstDash val="solid"/>
                  <a:round/>
                  <a:headEnd type="none" w="med" len="med"/>
                  <a:tailEnd type="none" w="med" len="med"/>
                </a:ln>
                <a:solidFill>
                  <a:srgbClr val="000000"/>
                </a:solidFill>
                <a:effectLst/>
                <a:uLnTx/>
                <a:uFillTx/>
                <a:latin typeface="Arial"/>
                <a:ea typeface="ＭＳ Ｐゴシック" charset="-128"/>
                <a:cs typeface="Arial"/>
              </a:rPr>
              <a:t>Overview</a:t>
            </a:r>
          </a:p>
        </p:txBody>
      </p:sp>
      <p:sp>
        <p:nvSpPr>
          <p:cNvPr id="5" name="Content Placeholder 4"/>
          <p:cNvSpPr txBox="1">
            <a:spLocks/>
          </p:cNvSpPr>
          <p:nvPr/>
        </p:nvSpPr>
        <p:spPr bwMode="auto">
          <a:xfrm>
            <a:off x="685800" y="762000"/>
            <a:ext cx="7772400" cy="5791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indent="-342900">
              <a:lnSpc>
                <a:spcPct val="130000"/>
              </a:lnSpc>
              <a:buFont typeface="Arial"/>
              <a:buChar char="•"/>
            </a:pPr>
            <a:r>
              <a:rPr lang="en-US" dirty="0">
                <a:solidFill>
                  <a:schemeClr val="bg1">
                    <a:lumMod val="75000"/>
                  </a:schemeClr>
                </a:solidFill>
              </a:rPr>
              <a:t>Introductions</a:t>
            </a:r>
          </a:p>
          <a:p>
            <a:pPr marL="342900" indent="-342900">
              <a:lnSpc>
                <a:spcPct val="130000"/>
              </a:lnSpc>
              <a:buFont typeface="Arial"/>
              <a:buChar char="•"/>
            </a:pPr>
            <a:r>
              <a:rPr lang="en-US" dirty="0" smtClean="0">
                <a:solidFill>
                  <a:schemeClr val="bg1">
                    <a:lumMod val="75000"/>
                  </a:schemeClr>
                </a:solidFill>
              </a:rPr>
              <a:t>Audience survey</a:t>
            </a:r>
          </a:p>
          <a:p>
            <a:pPr marL="342900" indent="-342900">
              <a:lnSpc>
                <a:spcPct val="130000"/>
              </a:lnSpc>
              <a:buFont typeface="Arial"/>
              <a:buChar char="•"/>
            </a:pPr>
            <a:r>
              <a:rPr lang="en-US" dirty="0" smtClean="0">
                <a:solidFill>
                  <a:schemeClr val="bg1">
                    <a:lumMod val="75000"/>
                  </a:schemeClr>
                </a:solidFill>
              </a:rPr>
              <a:t>Introduction </a:t>
            </a:r>
            <a:r>
              <a:rPr lang="en-US" dirty="0">
                <a:solidFill>
                  <a:schemeClr val="bg1">
                    <a:lumMod val="75000"/>
                  </a:schemeClr>
                </a:solidFill>
              </a:rPr>
              <a:t>to data formats and </a:t>
            </a:r>
            <a:r>
              <a:rPr lang="en-US" dirty="0" smtClean="0">
                <a:solidFill>
                  <a:schemeClr val="bg1">
                    <a:lumMod val="75000"/>
                  </a:schemeClr>
                </a:solidFill>
              </a:rPr>
              <a:t>metadata</a:t>
            </a:r>
          </a:p>
          <a:p>
            <a:pPr marL="342900" indent="-342900">
              <a:lnSpc>
                <a:spcPct val="130000"/>
              </a:lnSpc>
              <a:buFont typeface="Arial"/>
              <a:buChar char="•"/>
            </a:pPr>
            <a:r>
              <a:rPr lang="en-US" dirty="0">
                <a:solidFill>
                  <a:schemeClr val="bg1">
                    <a:lumMod val="75000"/>
                  </a:schemeClr>
                </a:solidFill>
              </a:rPr>
              <a:t>I</a:t>
            </a:r>
            <a:r>
              <a:rPr lang="en-US" dirty="0" smtClean="0">
                <a:solidFill>
                  <a:schemeClr val="bg1">
                    <a:lumMod val="75000"/>
                  </a:schemeClr>
                </a:solidFill>
              </a:rPr>
              <a:t>ntroduction </a:t>
            </a:r>
            <a:r>
              <a:rPr lang="en-US" dirty="0">
                <a:solidFill>
                  <a:schemeClr val="bg1">
                    <a:lumMod val="75000"/>
                  </a:schemeClr>
                </a:solidFill>
              </a:rPr>
              <a:t>to </a:t>
            </a:r>
            <a:r>
              <a:rPr lang="en-US" dirty="0" smtClean="0">
                <a:solidFill>
                  <a:schemeClr val="bg1">
                    <a:lumMod val="75000"/>
                  </a:schemeClr>
                </a:solidFill>
              </a:rPr>
              <a:t>NCL</a:t>
            </a:r>
          </a:p>
          <a:p>
            <a:pPr marL="800100" lvl="1" indent="-342900">
              <a:lnSpc>
                <a:spcPct val="130000"/>
              </a:lnSpc>
              <a:buFont typeface="Arial"/>
              <a:buChar char="•"/>
            </a:pPr>
            <a:r>
              <a:rPr lang="en-US" dirty="0" smtClean="0">
                <a:solidFill>
                  <a:schemeClr val="bg1">
                    <a:lumMod val="75000"/>
                  </a:schemeClr>
                </a:solidFill>
              </a:rPr>
              <a:t>File input/output – demo</a:t>
            </a:r>
          </a:p>
          <a:p>
            <a:pPr marL="800100" lvl="1" indent="-342900">
              <a:lnSpc>
                <a:spcPct val="130000"/>
              </a:lnSpc>
              <a:buFont typeface="Arial"/>
              <a:buChar char="•"/>
            </a:pPr>
            <a:r>
              <a:rPr lang="en-US" dirty="0" smtClean="0">
                <a:solidFill>
                  <a:schemeClr val="bg1">
                    <a:lumMod val="75000"/>
                  </a:schemeClr>
                </a:solidFill>
              </a:rPr>
              <a:t>Computations – demo</a:t>
            </a:r>
          </a:p>
          <a:p>
            <a:pPr marL="800100" lvl="1" indent="-342900">
              <a:lnSpc>
                <a:spcPct val="130000"/>
              </a:lnSpc>
              <a:buFont typeface="Arial"/>
              <a:buChar char="•"/>
            </a:pPr>
            <a:r>
              <a:rPr lang="en-US" dirty="0" smtClean="0">
                <a:solidFill>
                  <a:schemeClr val="bg1">
                    <a:lumMod val="75000"/>
                  </a:schemeClr>
                </a:solidFill>
              </a:rPr>
              <a:t>Visualizations – demo</a:t>
            </a:r>
          </a:p>
          <a:p>
            <a:pPr marL="342900" indent="-342900">
              <a:lnSpc>
                <a:spcPct val="130000"/>
              </a:lnSpc>
              <a:buFont typeface="Arial"/>
              <a:buChar char="•"/>
            </a:pPr>
            <a:r>
              <a:rPr lang="en-US" dirty="0" smtClean="0">
                <a:solidFill>
                  <a:schemeClr val="bg1">
                    <a:lumMod val="75000"/>
                  </a:schemeClr>
                </a:solidFill>
              </a:rPr>
              <a:t>NCL </a:t>
            </a:r>
            <a:r>
              <a:rPr lang="en-US" dirty="0">
                <a:solidFill>
                  <a:schemeClr val="bg1">
                    <a:lumMod val="75000"/>
                  </a:schemeClr>
                </a:solidFill>
              </a:rPr>
              <a:t>visualization </a:t>
            </a:r>
            <a:r>
              <a:rPr lang="en-US" dirty="0" smtClean="0">
                <a:solidFill>
                  <a:schemeClr val="bg1">
                    <a:lumMod val="75000"/>
                  </a:schemeClr>
                </a:solidFill>
              </a:rPr>
              <a:t>gallery</a:t>
            </a:r>
          </a:p>
          <a:p>
            <a:pPr marL="342900" indent="-342900">
              <a:lnSpc>
                <a:spcPct val="130000"/>
              </a:lnSpc>
              <a:buFont typeface="Arial"/>
              <a:buChar char="•"/>
            </a:pPr>
            <a:r>
              <a:rPr lang="en-US" dirty="0" smtClean="0">
                <a:solidFill>
                  <a:schemeClr val="bg1">
                    <a:lumMod val="75000"/>
                  </a:schemeClr>
                </a:solidFill>
              </a:rPr>
              <a:t>Other </a:t>
            </a:r>
            <a:r>
              <a:rPr lang="en-US" dirty="0">
                <a:solidFill>
                  <a:schemeClr val="bg1">
                    <a:lumMod val="75000"/>
                  </a:schemeClr>
                </a:solidFill>
              </a:rPr>
              <a:t>projects and collaborations we are part </a:t>
            </a:r>
            <a:r>
              <a:rPr lang="en-US" dirty="0" smtClean="0">
                <a:solidFill>
                  <a:schemeClr val="bg1">
                    <a:lumMod val="75000"/>
                  </a:schemeClr>
                </a:solidFill>
              </a:rPr>
              <a:t>of</a:t>
            </a:r>
          </a:p>
          <a:p>
            <a:pPr marL="342900" indent="-342900">
              <a:lnSpc>
                <a:spcPct val="130000"/>
              </a:lnSpc>
              <a:buFont typeface="Arial"/>
              <a:buChar char="•"/>
            </a:pPr>
            <a:r>
              <a:rPr lang="en-US" dirty="0"/>
              <a:t>User contributed software and projects</a:t>
            </a:r>
          </a:p>
          <a:p>
            <a:pPr marL="342900" indent="-342900">
              <a:lnSpc>
                <a:spcPct val="130000"/>
              </a:lnSpc>
              <a:buFont typeface="Arial"/>
              <a:buChar char="•"/>
            </a:pPr>
            <a:r>
              <a:rPr lang="en-US" dirty="0" smtClean="0">
                <a:solidFill>
                  <a:schemeClr val="bg1">
                    <a:lumMod val="75000"/>
                  </a:schemeClr>
                </a:solidFill>
              </a:rPr>
              <a:t>“No one tool does it all”</a:t>
            </a:r>
          </a:p>
          <a:p>
            <a:pPr marL="342900" indent="-342900">
              <a:lnSpc>
                <a:spcPct val="130000"/>
              </a:lnSpc>
              <a:buFont typeface="Arial"/>
              <a:buChar char="•"/>
            </a:pPr>
            <a:r>
              <a:rPr lang="en-US" dirty="0" smtClean="0">
                <a:solidFill>
                  <a:schemeClr val="bg1">
                    <a:lumMod val="75000"/>
                  </a:schemeClr>
                </a:solidFill>
              </a:rPr>
              <a:t>Challenges</a:t>
            </a:r>
            <a:endParaRPr lang="en-US" sz="1400" kern="0" dirty="0">
              <a:solidFill>
                <a:schemeClr val="bg1">
                  <a:lumMod val="75000"/>
                </a:schemeClr>
              </a:solidFill>
            </a:endParaRPr>
          </a:p>
        </p:txBody>
      </p:sp>
    </p:spTree>
    <p:extLst>
      <p:ext uri="{BB962C8B-B14F-4D97-AF65-F5344CB8AC3E}">
        <p14:creationId xmlns:p14="http://schemas.microsoft.com/office/powerpoint/2010/main" val="1674378348"/>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14400" y="457200"/>
            <a:ext cx="7315200" cy="5562600"/>
          </a:xfrm>
        </p:spPr>
        <p:txBody>
          <a:bodyPr/>
          <a:lstStyle/>
          <a:p>
            <a:r>
              <a:rPr lang="en-US" sz="3500" i="1" dirty="0"/>
              <a:t>Data is critical to the </a:t>
            </a:r>
            <a:r>
              <a:rPr lang="en-US" sz="3500" i="1" dirty="0" smtClean="0"/>
              <a:t>science we do. </a:t>
            </a:r>
            <a:br>
              <a:rPr lang="en-US" sz="3500" i="1" dirty="0" smtClean="0"/>
            </a:br>
            <a:r>
              <a:rPr lang="en-US" sz="3600" i="1" dirty="0" smtClean="0"/>
              <a:t/>
            </a:r>
            <a:br>
              <a:rPr lang="en-US" sz="3600" i="1" dirty="0" smtClean="0"/>
            </a:br>
            <a:r>
              <a:rPr lang="en-US" sz="3200" dirty="0" smtClean="0">
                <a:solidFill>
                  <a:schemeClr val="tx1"/>
                </a:solidFill>
              </a:rPr>
              <a:t>NCAR invests quite a bit of time and money researching ways to improve on all aspects of data creation, management, analysis, maintenance, visualization, integration, etc.</a:t>
            </a:r>
            <a:br>
              <a:rPr lang="en-US" sz="3200" dirty="0" smtClean="0">
                <a:solidFill>
                  <a:schemeClr val="tx1"/>
                </a:solidFill>
              </a:rPr>
            </a:br>
            <a:r>
              <a:rPr lang="en-US" sz="3200" dirty="0" smtClean="0">
                <a:solidFill>
                  <a:schemeClr val="tx1"/>
                </a:solidFill>
              </a:rPr>
              <a:t/>
            </a:r>
            <a:br>
              <a:rPr lang="en-US" sz="3200" dirty="0" smtClean="0">
                <a:solidFill>
                  <a:schemeClr val="tx1"/>
                </a:solidFill>
              </a:rPr>
            </a:br>
            <a:r>
              <a:rPr lang="en-US" sz="3200" dirty="0" smtClean="0">
                <a:solidFill>
                  <a:schemeClr val="tx1"/>
                </a:solidFill>
              </a:rPr>
              <a:t>The tools we develop are tuned to the data formats used by climate and weather researchers.</a:t>
            </a:r>
            <a:endParaRPr lang="en-US" sz="3600" dirty="0">
              <a:solidFill>
                <a:schemeClr val="tx1"/>
              </a:solidFill>
            </a:endParaRPr>
          </a:p>
        </p:txBody>
      </p:sp>
    </p:spTree>
    <p:extLst>
      <p:ext uri="{BB962C8B-B14F-4D97-AF65-F5344CB8AC3E}">
        <p14:creationId xmlns:p14="http://schemas.microsoft.com/office/powerpoint/2010/main" val="1284353603"/>
      </p:ext>
    </p:extLst>
  </p:cSld>
  <p:clrMapOvr>
    <a:masterClrMapping/>
  </p:clrMapOvr>
  <p:timing>
    <p:tnLst>
      <p:par>
        <p:cTn xmlns:p14="http://schemas.microsoft.com/office/powerpoint/2010/mai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
          <p:cNvSpPr txBox="1">
            <a:spLocks noChangeArrowheads="1"/>
          </p:cNvSpPr>
          <p:nvPr/>
        </p:nvSpPr>
        <p:spPr bwMode="auto">
          <a:xfrm>
            <a:off x="304800" y="304800"/>
            <a:ext cx="4648200" cy="5867400"/>
          </a:xfrm>
          <a:prstGeom prst="rect">
            <a:avLst/>
          </a:prstGeom>
          <a:solidFill>
            <a:srgbClr val="FEFDA5"/>
          </a:solidFill>
          <a:ln w="9525">
            <a:noFill/>
            <a:miter lim="800000"/>
            <a:headEnd/>
            <a:tailEnd/>
          </a:ln>
        </p:spPr>
        <p:txBody>
          <a:bodyPr vert="horz" wrap="square" lIns="91440" tIns="45720" rIns="91440" bIns="45720" numCol="1" anchor="ctr" anchorCtr="0" compatLnSpc="1">
            <a:prstTxWarp prst="textNoShape">
              <a:avLst/>
            </a:prstTxWarp>
          </a:bodyPr>
          <a:lstStyle/>
          <a:p>
            <a:pPr lvl="0" algn="ctr" eaLnBrk="1" hangingPunct="1">
              <a:defRPr/>
            </a:pPr>
            <a:r>
              <a:rPr lang="en-US" sz="2000" kern="0" dirty="0">
                <a:solidFill>
                  <a:srgbClr val="000000"/>
                </a:solidFill>
              </a:rPr>
              <a:t>Another NCL/</a:t>
            </a:r>
            <a:r>
              <a:rPr lang="en-US" sz="2000" kern="0" dirty="0" err="1">
                <a:solidFill>
                  <a:srgbClr val="000000"/>
                </a:solidFill>
              </a:rPr>
              <a:t>GoogleEarth</a:t>
            </a:r>
            <a:r>
              <a:rPr lang="en-US" sz="2000" kern="0" dirty="0">
                <a:solidFill>
                  <a:srgbClr val="000000"/>
                </a:solidFill>
              </a:rPr>
              <a:t>™ project</a:t>
            </a:r>
            <a:br>
              <a:rPr lang="en-US" sz="2000" kern="0" dirty="0">
                <a:solidFill>
                  <a:srgbClr val="000000"/>
                </a:solidFill>
              </a:rPr>
            </a:br>
            <a:endParaRPr lang="en-US" sz="2000" kern="0" dirty="0" smtClean="0">
              <a:solidFill>
                <a:srgbClr val="000000"/>
              </a:solidFill>
            </a:endParaRPr>
          </a:p>
          <a:p>
            <a:pPr lvl="0" algn="ctr" eaLnBrk="1" hangingPunct="1">
              <a:defRPr/>
            </a:pPr>
            <a:r>
              <a:rPr lang="en-US" b="1" kern="0" noProof="0" dirty="0" err="1" smtClean="0"/>
              <a:t>k</a:t>
            </a:r>
            <a:r>
              <a:rPr kumimoji="0" lang="en-US" b="1" i="0" u="none" strike="noStrike" kern="0" cap="none" spc="0" normalizeH="0" baseline="0" noProof="0" dirty="0" err="1" smtClean="0">
                <a:ln>
                  <a:noFill/>
                </a:ln>
                <a:effectLst/>
                <a:uLnTx/>
                <a:uFillTx/>
              </a:rPr>
              <a:t>mlncl</a:t>
            </a:r>
            <a:r>
              <a:rPr kumimoji="0" lang="en-US" sz="1800" i="0" u="none" strike="noStrike" kern="0" cap="none" spc="0" normalizeH="0" baseline="0" noProof="0" dirty="0" smtClean="0">
                <a:ln>
                  <a:noFill/>
                </a:ln>
                <a:solidFill>
                  <a:srgbClr val="000000"/>
                </a:solidFill>
                <a:effectLst/>
                <a:uLnTx/>
                <a:uFillTx/>
              </a:rPr>
              <a:t/>
            </a:r>
            <a:br>
              <a:rPr kumimoji="0" lang="en-US" sz="1800" i="0" u="none" strike="noStrike" kern="0" cap="none" spc="0" normalizeH="0" baseline="0" noProof="0" dirty="0" smtClean="0">
                <a:ln>
                  <a:noFill/>
                </a:ln>
                <a:solidFill>
                  <a:srgbClr val="000000"/>
                </a:solidFill>
                <a:effectLst/>
                <a:uLnTx/>
                <a:uFillTx/>
              </a:rPr>
            </a:br>
            <a:r>
              <a:rPr lang="en-US" sz="1800" i="1" dirty="0" smtClean="0"/>
              <a:t>NCL </a:t>
            </a:r>
            <a:r>
              <a:rPr lang="en-US" sz="1800" i="1" dirty="0"/>
              <a:t>library for creating KML visualizations for Google Earth and Google </a:t>
            </a:r>
            <a:r>
              <a:rPr lang="en-US" sz="1800" i="1" dirty="0" smtClean="0"/>
              <a:t>Maps</a:t>
            </a:r>
          </a:p>
          <a:p>
            <a:pPr lvl="0" algn="ctr" eaLnBrk="1" hangingPunct="1">
              <a:defRPr/>
            </a:pPr>
            <a:r>
              <a:rPr lang="en-US" sz="1800" kern="0" dirty="0" smtClean="0">
                <a:solidFill>
                  <a:srgbClr val="000000"/>
                </a:solidFill>
              </a:rPr>
              <a:t/>
            </a:r>
            <a:br>
              <a:rPr lang="en-US" sz="1800" kern="0" dirty="0" smtClean="0">
                <a:solidFill>
                  <a:srgbClr val="000000"/>
                </a:solidFill>
              </a:rPr>
            </a:br>
            <a:r>
              <a:rPr lang="en-US" sz="1800" kern="0" dirty="0" smtClean="0">
                <a:solidFill>
                  <a:srgbClr val="000000"/>
                </a:solidFill>
              </a:rPr>
              <a:t>Ryan </a:t>
            </a:r>
            <a:r>
              <a:rPr lang="en-US" sz="1800" kern="0" dirty="0" err="1" smtClean="0">
                <a:solidFill>
                  <a:srgbClr val="000000"/>
                </a:solidFill>
              </a:rPr>
              <a:t>Pavlick</a:t>
            </a:r>
            <a:r>
              <a:rPr lang="en-US" sz="1800" kern="0" dirty="0" smtClean="0">
                <a:solidFill>
                  <a:srgbClr val="000000"/>
                </a:solidFill>
              </a:rPr>
              <a:t/>
            </a:r>
            <a:br>
              <a:rPr lang="en-US" sz="1800" kern="0" dirty="0" smtClean="0">
                <a:solidFill>
                  <a:srgbClr val="000000"/>
                </a:solidFill>
              </a:rPr>
            </a:br>
            <a:r>
              <a:rPr lang="en-US" sz="1800" kern="0" dirty="0" smtClean="0">
                <a:solidFill>
                  <a:srgbClr val="000000"/>
                </a:solidFill>
              </a:rPr>
              <a:t>Jet Propulsion Laboratory</a:t>
            </a:r>
            <a:br>
              <a:rPr lang="en-US" sz="1800" kern="0" dirty="0" smtClean="0">
                <a:solidFill>
                  <a:srgbClr val="000000"/>
                </a:solidFill>
              </a:rPr>
            </a:br>
            <a:endParaRPr lang="en-US" sz="1800" kern="0" dirty="0" smtClean="0">
              <a:solidFill>
                <a:srgbClr val="000000"/>
              </a:solidFill>
            </a:endParaRPr>
          </a:p>
          <a:p>
            <a:pPr algn="ctr"/>
            <a:r>
              <a:rPr kumimoji="0" lang="en-US" sz="1800" i="0" u="none" strike="noStrike" kern="0" cap="none" spc="0" normalizeH="0" baseline="0" noProof="0" dirty="0" smtClean="0">
                <a:ln>
                  <a:noFill/>
                </a:ln>
                <a:solidFill>
                  <a:srgbClr val="000000"/>
                </a:solidFill>
                <a:effectLst/>
                <a:uLnTx/>
                <a:uFillTx/>
              </a:rPr>
              <a:t>With contributions from</a:t>
            </a:r>
            <a:br>
              <a:rPr kumimoji="0" lang="en-US" sz="1800" i="0" u="none" strike="noStrike" kern="0" cap="none" spc="0" normalizeH="0" baseline="0" noProof="0" dirty="0" smtClean="0">
                <a:ln>
                  <a:noFill/>
                </a:ln>
                <a:solidFill>
                  <a:srgbClr val="000000"/>
                </a:solidFill>
                <a:effectLst/>
                <a:uLnTx/>
                <a:uFillTx/>
              </a:rPr>
            </a:br>
            <a:r>
              <a:rPr kumimoji="0" lang="en-US" sz="1800" i="0" u="none" strike="noStrike" kern="0" cap="none" spc="0" normalizeH="0" baseline="0" noProof="0" dirty="0" smtClean="0">
                <a:ln>
                  <a:noFill/>
                </a:ln>
                <a:solidFill>
                  <a:srgbClr val="000000"/>
                </a:solidFill>
                <a:effectLst/>
                <a:uLnTx/>
                <a:uFillTx/>
              </a:rPr>
              <a:t/>
            </a:r>
            <a:br>
              <a:rPr kumimoji="0" lang="en-US" sz="1800" i="0" u="none" strike="noStrike" kern="0" cap="none" spc="0" normalizeH="0" baseline="0" noProof="0" dirty="0" smtClean="0">
                <a:ln>
                  <a:noFill/>
                </a:ln>
                <a:solidFill>
                  <a:srgbClr val="000000"/>
                </a:solidFill>
                <a:effectLst/>
                <a:uLnTx/>
                <a:uFillTx/>
              </a:rPr>
            </a:br>
            <a:r>
              <a:rPr lang="en-US" sz="1800" dirty="0" smtClean="0"/>
              <a:t>Álvaro </a:t>
            </a:r>
            <a:r>
              <a:rPr lang="en-US" sz="1800" dirty="0"/>
              <a:t>M. </a:t>
            </a:r>
            <a:r>
              <a:rPr lang="en-US" sz="1800" dirty="0" err="1" smtClean="0"/>
              <a:t>Valdebenito</a:t>
            </a:r>
            <a:r>
              <a:rPr lang="en-US" sz="1800" dirty="0" smtClean="0"/>
              <a:t/>
            </a:r>
            <a:br>
              <a:rPr lang="en-US" sz="1800" dirty="0" smtClean="0"/>
            </a:br>
            <a:r>
              <a:rPr lang="en-US" sz="1800" dirty="0"/>
              <a:t>Norwegian Meteorological </a:t>
            </a:r>
            <a:r>
              <a:rPr lang="en-US" sz="1800" dirty="0" smtClean="0"/>
              <a:t>Institute</a:t>
            </a:r>
            <a:br>
              <a:rPr lang="en-US" sz="1800" dirty="0" smtClean="0"/>
            </a:br>
            <a:endParaRPr lang="en-US" sz="1800" dirty="0" smtClean="0"/>
          </a:p>
          <a:p>
            <a:pPr algn="ctr"/>
            <a:r>
              <a:rPr lang="en-US" sz="1800" dirty="0" err="1" smtClean="0"/>
              <a:t>Aditya</a:t>
            </a:r>
            <a:r>
              <a:rPr lang="en-US" sz="1800" dirty="0" smtClean="0"/>
              <a:t> </a:t>
            </a:r>
            <a:r>
              <a:rPr lang="en-US" sz="1800" dirty="0"/>
              <a:t>R. </a:t>
            </a:r>
            <a:r>
              <a:rPr lang="en-US" sz="1800" dirty="0" err="1" smtClean="0"/>
              <a:t>Kartadikaria</a:t>
            </a:r>
            <a:r>
              <a:rPr lang="en-US" sz="1800" dirty="0" smtClean="0"/>
              <a:t/>
            </a:r>
            <a:br>
              <a:rPr lang="en-US" sz="1800" dirty="0" smtClean="0"/>
            </a:br>
            <a:r>
              <a:rPr lang="en-US" sz="1800" dirty="0"/>
              <a:t>Frontier Research </a:t>
            </a:r>
            <a:r>
              <a:rPr lang="en-US" sz="1800" dirty="0" smtClean="0"/>
              <a:t>Center</a:t>
            </a:r>
            <a:br>
              <a:rPr lang="en-US" sz="1800" dirty="0" smtClean="0"/>
            </a:br>
            <a:r>
              <a:rPr lang="en-US" sz="1800" dirty="0" smtClean="0"/>
              <a:t>for </a:t>
            </a:r>
            <a:r>
              <a:rPr lang="en-US" sz="1800" dirty="0"/>
              <a:t>Global </a:t>
            </a:r>
            <a:r>
              <a:rPr lang="en-US" sz="1800" dirty="0" smtClean="0"/>
              <a:t>Change </a:t>
            </a:r>
            <a:r>
              <a:rPr lang="en-US" sz="1800" dirty="0"/>
              <a:t>Japan Agency for Marine-</a:t>
            </a:r>
            <a:r>
              <a:rPr lang="en-US" sz="1800" dirty="0" smtClean="0"/>
              <a:t>Earth</a:t>
            </a:r>
            <a:br>
              <a:rPr lang="en-US" sz="1800" dirty="0" smtClean="0"/>
            </a:br>
            <a:r>
              <a:rPr lang="en-US" sz="1800" dirty="0" smtClean="0"/>
              <a:t>Science </a:t>
            </a:r>
            <a:r>
              <a:rPr lang="en-US" sz="1800" dirty="0"/>
              <a:t>and </a:t>
            </a:r>
            <a:r>
              <a:rPr lang="en-US" sz="1800" dirty="0" smtClean="0"/>
              <a:t>Technology</a:t>
            </a:r>
            <a:endParaRPr kumimoji="0" lang="en-US" sz="1800" i="0" u="none" strike="noStrike" kern="0" cap="none" spc="0" normalizeH="0" baseline="0" noProof="0" dirty="0" smtClean="0">
              <a:ln>
                <a:noFill/>
              </a:ln>
              <a:solidFill>
                <a:srgbClr val="000000"/>
              </a:solidFill>
              <a:effectLst/>
              <a:uLnTx/>
              <a:uFillTx/>
            </a:endParaRPr>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257800" y="38100"/>
            <a:ext cx="3562350" cy="2159000"/>
          </a:xfrm>
          <a:prstGeom prst="rect">
            <a:avLst/>
          </a:prstGeom>
        </p:spPr>
      </p:pic>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77824" y="2286000"/>
            <a:ext cx="3522302" cy="2133600"/>
          </a:xfrm>
          <a:prstGeom prst="rect">
            <a:avLst/>
          </a:prstGeom>
        </p:spPr>
      </p:pic>
      <p:pic>
        <p:nvPicPr>
          <p:cNvPr id="7" name="Pictur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305425" y="4495800"/>
            <a:ext cx="3467100" cy="2311400"/>
          </a:xfrm>
          <a:prstGeom prst="rect">
            <a:avLst/>
          </a:prstGeom>
        </p:spPr>
      </p:pic>
    </p:spTree>
    <p:extLst>
      <p:ext uri="{BB962C8B-B14F-4D97-AF65-F5344CB8AC3E}">
        <p14:creationId xmlns:p14="http://schemas.microsoft.com/office/powerpoint/2010/main" val="1067916765"/>
      </p:ext>
    </p:extLst>
  </p:cSld>
  <p:clrMapOvr>
    <a:masterClrMapping/>
  </p:clrMapOvr>
  <p:timing>
    <p:tnLst>
      <p:par>
        <p:cTn xmlns:p14="http://schemas.microsoft.com/office/powerpoint/2010/mai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OSMO.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890219" y="914400"/>
            <a:ext cx="6177581" cy="5659585"/>
          </a:xfrm>
          <a:prstGeom prst="rect">
            <a:avLst/>
          </a:prstGeom>
        </p:spPr>
      </p:pic>
      <p:sp>
        <p:nvSpPr>
          <p:cNvPr id="3" name="TextBox 2"/>
          <p:cNvSpPr txBox="1"/>
          <p:nvPr/>
        </p:nvSpPr>
        <p:spPr>
          <a:xfrm>
            <a:off x="2895600" y="381000"/>
            <a:ext cx="5788509" cy="400110"/>
          </a:xfrm>
          <a:prstGeom prst="rect">
            <a:avLst/>
          </a:prstGeom>
          <a:noFill/>
        </p:spPr>
        <p:txBody>
          <a:bodyPr wrap="square" rtlCol="0">
            <a:spAutoFit/>
          </a:bodyPr>
          <a:lstStyle/>
          <a:p>
            <a:pPr algn="ctr"/>
            <a:r>
              <a:rPr lang="en-US" sz="2000" u="sng" dirty="0"/>
              <a:t>http://www.ncl.ucar.edu/Applications/</a:t>
            </a:r>
            <a:r>
              <a:rPr lang="en-US" sz="2000" u="sng" dirty="0" err="1"/>
              <a:t>cosmo.shtml</a:t>
            </a:r>
            <a:endParaRPr lang="en-US" sz="2000" u="sng" dirty="0"/>
          </a:p>
        </p:txBody>
      </p:sp>
      <p:pic>
        <p:nvPicPr>
          <p:cNvPr id="4" name="Picture 3"/>
          <p:cNvPicPr>
            <a:picLocks noChangeAspect="1"/>
          </p:cNvPicPr>
          <p:nvPr/>
        </p:nvPicPr>
        <p:blipFill>
          <a:blip r:embed="rId3"/>
          <a:stretch>
            <a:fillRect/>
          </a:stretch>
        </p:blipFill>
        <p:spPr>
          <a:xfrm>
            <a:off x="152400" y="152400"/>
            <a:ext cx="2568198" cy="1041400"/>
          </a:xfrm>
          <a:prstGeom prst="rect">
            <a:avLst/>
          </a:prstGeom>
        </p:spPr>
      </p:pic>
      <p:sp>
        <p:nvSpPr>
          <p:cNvPr id="5" name="TextBox 4"/>
          <p:cNvSpPr txBox="1"/>
          <p:nvPr/>
        </p:nvSpPr>
        <p:spPr>
          <a:xfrm>
            <a:off x="381000" y="1295400"/>
            <a:ext cx="2286000" cy="5078314"/>
          </a:xfrm>
          <a:prstGeom prst="rect">
            <a:avLst/>
          </a:prstGeom>
          <a:noFill/>
        </p:spPr>
        <p:txBody>
          <a:bodyPr wrap="square" rtlCol="0">
            <a:spAutoFit/>
          </a:bodyPr>
          <a:lstStyle/>
          <a:p>
            <a:r>
              <a:rPr lang="en-US" sz="1800" dirty="0" smtClean="0"/>
              <a:t>This </a:t>
            </a:r>
            <a:r>
              <a:rPr lang="en-US" sz="1800" dirty="0"/>
              <a:t>page describes various ways to visualize COSMO model data. COSMO is a non-hydrostatic limited-area atmospheric prediction model operated and developed by a international consortium of </a:t>
            </a:r>
            <a:r>
              <a:rPr lang="en-US" sz="1800" b="1" dirty="0"/>
              <a:t>weather services. Oliver Führer from MeteoSwiss provided all the materials for </a:t>
            </a:r>
            <a:r>
              <a:rPr lang="en-US" sz="1800" b="1" dirty="0" smtClean="0"/>
              <a:t>these examples. </a:t>
            </a:r>
            <a:endParaRPr lang="en-US" sz="1800" b="1" dirty="0"/>
          </a:p>
        </p:txBody>
      </p:sp>
    </p:spTree>
    <p:extLst>
      <p:ext uri="{BB962C8B-B14F-4D97-AF65-F5344CB8AC3E}">
        <p14:creationId xmlns:p14="http://schemas.microsoft.com/office/powerpoint/2010/main" val="3266215774"/>
      </p:ext>
    </p:extLst>
  </p:cSld>
  <p:clrMapOvr>
    <a:masterClrMapping/>
  </p:clrMapOvr>
  <p:timing>
    <p:tnLst>
      <p:par>
        <p:cTn xmlns:p14="http://schemas.microsoft.com/office/powerpoint/2010/mai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txBox="1">
            <a:spLocks/>
          </p:cNvSpPr>
          <p:nvPr/>
        </p:nvSpPr>
        <p:spPr bwMode="auto">
          <a:xfrm>
            <a:off x="457200" y="76200"/>
            <a:ext cx="8229600" cy="762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i="0" u="none" strike="noStrike" kern="0" cap="none" spc="0" normalizeH="0" baseline="0" noProof="0" dirty="0" smtClean="0">
                <a:ln w="15875" cap="flat" cmpd="sng" algn="ctr">
                  <a:noFill/>
                  <a:prstDash val="solid"/>
                  <a:round/>
                  <a:headEnd type="none" w="med" len="med"/>
                  <a:tailEnd type="none" w="med" len="med"/>
                </a:ln>
                <a:solidFill>
                  <a:srgbClr val="000000"/>
                </a:solidFill>
                <a:effectLst/>
                <a:uLnTx/>
                <a:uFillTx/>
                <a:latin typeface="Arial"/>
                <a:ea typeface="ＭＳ Ｐゴシック" charset="-128"/>
                <a:cs typeface="Arial"/>
              </a:rPr>
              <a:t>Various contributions by users</a:t>
            </a:r>
          </a:p>
        </p:txBody>
      </p:sp>
      <p:sp>
        <p:nvSpPr>
          <p:cNvPr id="5" name="Content Placeholder 4"/>
          <p:cNvSpPr txBox="1">
            <a:spLocks/>
          </p:cNvSpPr>
          <p:nvPr/>
        </p:nvSpPr>
        <p:spPr bwMode="auto">
          <a:xfrm>
            <a:off x="457200" y="762000"/>
            <a:ext cx="8458200" cy="426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indent="-342900">
              <a:lnSpc>
                <a:spcPct val="130000"/>
              </a:lnSpc>
              <a:buFont typeface="Arial"/>
              <a:buChar char="•"/>
            </a:pPr>
            <a:r>
              <a:rPr lang="en-US" sz="3000" dirty="0" smtClean="0">
                <a:solidFill>
                  <a:srgbClr val="000000"/>
                </a:solidFill>
              </a:rPr>
              <a:t>Suites of computational routines</a:t>
            </a:r>
          </a:p>
          <a:p>
            <a:pPr marL="800100" lvl="1" indent="-342900">
              <a:lnSpc>
                <a:spcPct val="130000"/>
              </a:lnSpc>
              <a:buFont typeface="Arial"/>
              <a:buChar char="•"/>
            </a:pPr>
            <a:r>
              <a:rPr lang="en-US" sz="3000" dirty="0" smtClean="0">
                <a:solidFill>
                  <a:srgbClr val="000000"/>
                </a:solidFill>
              </a:rPr>
              <a:t>Sea water equations, WRF helicity, ocean diagnostics</a:t>
            </a:r>
          </a:p>
          <a:p>
            <a:pPr marL="342900" indent="-342900">
              <a:lnSpc>
                <a:spcPct val="130000"/>
              </a:lnSpc>
              <a:buFont typeface="Arial"/>
              <a:buChar char="•"/>
            </a:pPr>
            <a:r>
              <a:rPr lang="en-US" sz="3000" dirty="0" smtClean="0">
                <a:solidFill>
                  <a:srgbClr val="000000"/>
                </a:solidFill>
              </a:rPr>
              <a:t>Graphical examples</a:t>
            </a:r>
          </a:p>
          <a:p>
            <a:pPr marL="800100" lvl="1" indent="-342900">
              <a:lnSpc>
                <a:spcPct val="130000"/>
              </a:lnSpc>
              <a:buFont typeface="Arial"/>
              <a:buChar char="•"/>
            </a:pPr>
            <a:r>
              <a:rPr lang="en-US" sz="3000" dirty="0" smtClean="0">
                <a:solidFill>
                  <a:srgbClr val="000000"/>
                </a:solidFill>
              </a:rPr>
              <a:t>Schematic map of the Arabian Sea, “Quiver” plots, bathymetry of an ocean model, METAR data, pie charts over a map</a:t>
            </a:r>
            <a:endParaRPr lang="en-US" sz="3000" dirty="0" smtClean="0">
              <a:solidFill>
                <a:schemeClr val="bg1">
                  <a:lumMod val="75000"/>
                </a:schemeClr>
              </a:solidFill>
            </a:endParaRPr>
          </a:p>
        </p:txBody>
      </p:sp>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844800" y="5128147"/>
            <a:ext cx="1371600" cy="1251325"/>
          </a:xfrm>
          <a:prstGeom prst="rect">
            <a:avLst/>
          </a:prstGeom>
        </p:spPr>
      </p:pic>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89500" y="5105400"/>
            <a:ext cx="1447800" cy="1296819"/>
          </a:xfrm>
          <a:prstGeom prst="rect">
            <a:avLst/>
          </a:prstGeom>
        </p:spPr>
      </p:pic>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43299" y="5210702"/>
            <a:ext cx="1728401" cy="1086214"/>
          </a:xfrm>
          <a:prstGeom prst="rect">
            <a:avLst/>
          </a:prstGeom>
        </p:spPr>
      </p:pic>
      <p:pic>
        <p:nvPicPr>
          <p:cNvPr id="25" name="Picture 2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010400" y="5129711"/>
            <a:ext cx="1675154" cy="1248197"/>
          </a:xfrm>
          <a:prstGeom prst="rect">
            <a:avLst/>
          </a:prstGeom>
        </p:spPr>
      </p:pic>
    </p:spTree>
    <p:extLst>
      <p:ext uri="{BB962C8B-B14F-4D97-AF65-F5344CB8AC3E}">
        <p14:creationId xmlns:p14="http://schemas.microsoft.com/office/powerpoint/2010/main" val="2811393913"/>
      </p:ext>
    </p:extLst>
  </p:cSld>
  <p:clrMapOvr>
    <a:masterClrMapping/>
  </p:clrMapOvr>
  <p:timing>
    <p:tnLst>
      <p:par>
        <p:cTn xmlns:p14="http://schemas.microsoft.com/office/powerpoint/2010/mai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095752" y="5486400"/>
            <a:ext cx="853440" cy="914400"/>
          </a:xfrm>
          <a:prstGeom prst="rect">
            <a:avLst/>
          </a:prstGeom>
        </p:spPr>
      </p:pic>
      <p:pic>
        <p:nvPicPr>
          <p:cNvPr id="5" name="Picture 4"/>
          <p:cNvPicPr>
            <a:picLocks noChangeAspect="1"/>
          </p:cNvPicPr>
          <p:nvPr/>
        </p:nvPicPr>
        <p:blipFill>
          <a:blip r:embed="rId3"/>
          <a:stretch>
            <a:fillRect/>
          </a:stretch>
        </p:blipFill>
        <p:spPr>
          <a:xfrm>
            <a:off x="2143126" y="5486400"/>
            <a:ext cx="853440" cy="914400"/>
          </a:xfrm>
          <a:prstGeom prst="rect">
            <a:avLst/>
          </a:prstGeom>
        </p:spPr>
      </p:pic>
      <p:pic>
        <p:nvPicPr>
          <p:cNvPr id="6" name="Picture 5"/>
          <p:cNvPicPr>
            <a:picLocks noChangeAspect="1"/>
          </p:cNvPicPr>
          <p:nvPr/>
        </p:nvPicPr>
        <p:blipFill>
          <a:blip r:embed="rId4"/>
          <a:stretch>
            <a:fillRect/>
          </a:stretch>
        </p:blipFill>
        <p:spPr>
          <a:xfrm>
            <a:off x="7024691" y="5486400"/>
            <a:ext cx="853440" cy="914400"/>
          </a:xfrm>
          <a:prstGeom prst="rect">
            <a:avLst/>
          </a:prstGeom>
        </p:spPr>
      </p:pic>
      <p:pic>
        <p:nvPicPr>
          <p:cNvPr id="7" name="Picture 6"/>
          <p:cNvPicPr>
            <a:picLocks noChangeAspect="1"/>
          </p:cNvPicPr>
          <p:nvPr/>
        </p:nvPicPr>
        <p:blipFill>
          <a:blip r:embed="rId5"/>
          <a:stretch>
            <a:fillRect/>
          </a:stretch>
        </p:blipFill>
        <p:spPr>
          <a:xfrm>
            <a:off x="5072065" y="5486400"/>
            <a:ext cx="853440" cy="914400"/>
          </a:xfrm>
          <a:prstGeom prst="rect">
            <a:avLst/>
          </a:prstGeom>
        </p:spPr>
      </p:pic>
      <p:pic>
        <p:nvPicPr>
          <p:cNvPr id="8" name="Picture 7"/>
          <p:cNvPicPr>
            <a:picLocks noChangeAspect="1"/>
          </p:cNvPicPr>
          <p:nvPr/>
        </p:nvPicPr>
        <p:blipFill>
          <a:blip r:embed="rId6"/>
          <a:stretch>
            <a:fillRect/>
          </a:stretch>
        </p:blipFill>
        <p:spPr>
          <a:xfrm>
            <a:off x="190500" y="5486400"/>
            <a:ext cx="853440" cy="914400"/>
          </a:xfrm>
          <a:prstGeom prst="rect">
            <a:avLst/>
          </a:prstGeom>
        </p:spPr>
      </p:pic>
      <p:pic>
        <p:nvPicPr>
          <p:cNvPr id="9" name="Picture 8"/>
          <p:cNvPicPr>
            <a:picLocks noChangeAspect="1"/>
          </p:cNvPicPr>
          <p:nvPr/>
        </p:nvPicPr>
        <p:blipFill>
          <a:blip r:embed="rId7"/>
          <a:stretch>
            <a:fillRect/>
          </a:stretch>
        </p:blipFill>
        <p:spPr>
          <a:xfrm>
            <a:off x="1166813" y="5486400"/>
            <a:ext cx="853440" cy="914400"/>
          </a:xfrm>
          <a:prstGeom prst="rect">
            <a:avLst/>
          </a:prstGeom>
        </p:spPr>
      </p:pic>
      <p:pic>
        <p:nvPicPr>
          <p:cNvPr id="10" name="Picture 9"/>
          <p:cNvPicPr>
            <a:picLocks noChangeAspect="1"/>
          </p:cNvPicPr>
          <p:nvPr/>
        </p:nvPicPr>
        <p:blipFill>
          <a:blip r:embed="rId8"/>
          <a:stretch>
            <a:fillRect/>
          </a:stretch>
        </p:blipFill>
        <p:spPr>
          <a:xfrm>
            <a:off x="3119439" y="5486400"/>
            <a:ext cx="853440" cy="914400"/>
          </a:xfrm>
          <a:prstGeom prst="rect">
            <a:avLst/>
          </a:prstGeom>
        </p:spPr>
      </p:pic>
      <p:pic>
        <p:nvPicPr>
          <p:cNvPr id="11" name="Picture 10"/>
          <p:cNvPicPr>
            <a:picLocks noChangeAspect="1"/>
          </p:cNvPicPr>
          <p:nvPr/>
        </p:nvPicPr>
        <p:blipFill>
          <a:blip r:embed="rId9"/>
          <a:stretch>
            <a:fillRect/>
          </a:stretch>
        </p:blipFill>
        <p:spPr>
          <a:xfrm>
            <a:off x="8001000" y="5486400"/>
            <a:ext cx="853440" cy="914400"/>
          </a:xfrm>
          <a:prstGeom prst="rect">
            <a:avLst/>
          </a:prstGeom>
        </p:spPr>
      </p:pic>
      <p:pic>
        <p:nvPicPr>
          <p:cNvPr id="12" name="Picture 11"/>
          <p:cNvPicPr>
            <a:picLocks noChangeAspect="1"/>
          </p:cNvPicPr>
          <p:nvPr/>
        </p:nvPicPr>
        <p:blipFill>
          <a:blip r:embed="rId10"/>
          <a:stretch>
            <a:fillRect/>
          </a:stretch>
        </p:blipFill>
        <p:spPr>
          <a:xfrm>
            <a:off x="6048378" y="5486400"/>
            <a:ext cx="853440" cy="914400"/>
          </a:xfrm>
          <a:prstGeom prst="rect">
            <a:avLst/>
          </a:prstGeom>
        </p:spPr>
      </p:pic>
      <p:pic>
        <p:nvPicPr>
          <p:cNvPr id="13" name="Picture 12"/>
          <p:cNvPicPr>
            <a:picLocks noChangeAspect="1"/>
          </p:cNvPicPr>
          <p:nvPr/>
        </p:nvPicPr>
        <p:blipFill>
          <a:blip r:embed="rId11"/>
          <a:stretch>
            <a:fillRect/>
          </a:stretch>
        </p:blipFill>
        <p:spPr>
          <a:xfrm>
            <a:off x="6048372" y="4381500"/>
            <a:ext cx="853440" cy="914400"/>
          </a:xfrm>
          <a:prstGeom prst="rect">
            <a:avLst/>
          </a:prstGeom>
        </p:spPr>
      </p:pic>
      <p:pic>
        <p:nvPicPr>
          <p:cNvPr id="14" name="Picture 13"/>
          <p:cNvPicPr>
            <a:picLocks noChangeAspect="1"/>
          </p:cNvPicPr>
          <p:nvPr/>
        </p:nvPicPr>
        <p:blipFill>
          <a:blip r:embed="rId12"/>
          <a:stretch>
            <a:fillRect/>
          </a:stretch>
        </p:blipFill>
        <p:spPr>
          <a:xfrm>
            <a:off x="190500" y="4381500"/>
            <a:ext cx="853440" cy="914400"/>
          </a:xfrm>
          <a:prstGeom prst="rect">
            <a:avLst/>
          </a:prstGeom>
        </p:spPr>
      </p:pic>
      <p:pic>
        <p:nvPicPr>
          <p:cNvPr id="15" name="Picture 14"/>
          <p:cNvPicPr>
            <a:picLocks noChangeAspect="1"/>
          </p:cNvPicPr>
          <p:nvPr/>
        </p:nvPicPr>
        <p:blipFill>
          <a:blip r:embed="rId13"/>
          <a:stretch>
            <a:fillRect/>
          </a:stretch>
        </p:blipFill>
        <p:spPr>
          <a:xfrm>
            <a:off x="3119436" y="4381500"/>
            <a:ext cx="853440" cy="914400"/>
          </a:xfrm>
          <a:prstGeom prst="rect">
            <a:avLst/>
          </a:prstGeom>
        </p:spPr>
      </p:pic>
      <p:pic>
        <p:nvPicPr>
          <p:cNvPr id="16" name="Picture 15"/>
          <p:cNvPicPr>
            <a:picLocks noChangeAspect="1"/>
          </p:cNvPicPr>
          <p:nvPr/>
        </p:nvPicPr>
        <p:blipFill>
          <a:blip r:embed="rId14"/>
          <a:stretch>
            <a:fillRect/>
          </a:stretch>
        </p:blipFill>
        <p:spPr>
          <a:xfrm>
            <a:off x="7024684" y="4381500"/>
            <a:ext cx="853440" cy="914400"/>
          </a:xfrm>
          <a:prstGeom prst="rect">
            <a:avLst/>
          </a:prstGeom>
        </p:spPr>
      </p:pic>
      <p:pic>
        <p:nvPicPr>
          <p:cNvPr id="17" name="Picture 16"/>
          <p:cNvPicPr>
            <a:picLocks noChangeAspect="1"/>
          </p:cNvPicPr>
          <p:nvPr/>
        </p:nvPicPr>
        <p:blipFill>
          <a:blip r:embed="rId15"/>
          <a:stretch>
            <a:fillRect/>
          </a:stretch>
        </p:blipFill>
        <p:spPr>
          <a:xfrm>
            <a:off x="8001000" y="4381500"/>
            <a:ext cx="853440" cy="914400"/>
          </a:xfrm>
          <a:prstGeom prst="rect">
            <a:avLst/>
          </a:prstGeom>
        </p:spPr>
      </p:pic>
      <p:pic>
        <p:nvPicPr>
          <p:cNvPr id="18" name="Picture 17"/>
          <p:cNvPicPr>
            <a:picLocks noChangeAspect="1"/>
          </p:cNvPicPr>
          <p:nvPr/>
        </p:nvPicPr>
        <p:blipFill>
          <a:blip r:embed="rId16"/>
          <a:stretch>
            <a:fillRect/>
          </a:stretch>
        </p:blipFill>
        <p:spPr>
          <a:xfrm>
            <a:off x="5072060" y="4381500"/>
            <a:ext cx="853440" cy="914400"/>
          </a:xfrm>
          <a:prstGeom prst="rect">
            <a:avLst/>
          </a:prstGeom>
        </p:spPr>
      </p:pic>
      <p:pic>
        <p:nvPicPr>
          <p:cNvPr id="19" name="Picture 18"/>
          <p:cNvPicPr>
            <a:picLocks noChangeAspect="1"/>
          </p:cNvPicPr>
          <p:nvPr/>
        </p:nvPicPr>
        <p:blipFill>
          <a:blip r:embed="rId17"/>
          <a:stretch>
            <a:fillRect/>
          </a:stretch>
        </p:blipFill>
        <p:spPr>
          <a:xfrm>
            <a:off x="2143124" y="4381500"/>
            <a:ext cx="853440" cy="914400"/>
          </a:xfrm>
          <a:prstGeom prst="rect">
            <a:avLst/>
          </a:prstGeom>
        </p:spPr>
      </p:pic>
      <p:pic>
        <p:nvPicPr>
          <p:cNvPr id="20" name="Picture 19"/>
          <p:cNvPicPr>
            <a:picLocks noChangeAspect="1"/>
          </p:cNvPicPr>
          <p:nvPr/>
        </p:nvPicPr>
        <p:blipFill>
          <a:blip r:embed="rId18"/>
          <a:stretch>
            <a:fillRect/>
          </a:stretch>
        </p:blipFill>
        <p:spPr>
          <a:xfrm>
            <a:off x="4095748" y="4381500"/>
            <a:ext cx="853440" cy="914400"/>
          </a:xfrm>
          <a:prstGeom prst="rect">
            <a:avLst/>
          </a:prstGeom>
        </p:spPr>
      </p:pic>
      <p:pic>
        <p:nvPicPr>
          <p:cNvPr id="21" name="Picture 20"/>
          <p:cNvPicPr>
            <a:picLocks noChangeAspect="1"/>
          </p:cNvPicPr>
          <p:nvPr/>
        </p:nvPicPr>
        <p:blipFill>
          <a:blip r:embed="rId19"/>
          <a:stretch>
            <a:fillRect/>
          </a:stretch>
        </p:blipFill>
        <p:spPr>
          <a:xfrm>
            <a:off x="1166812" y="4381500"/>
            <a:ext cx="853440" cy="914400"/>
          </a:xfrm>
          <a:prstGeom prst="rect">
            <a:avLst/>
          </a:prstGeom>
        </p:spPr>
      </p:pic>
      <p:sp>
        <p:nvSpPr>
          <p:cNvPr id="23" name="Content Placeholder 4"/>
          <p:cNvSpPr txBox="1">
            <a:spLocks/>
          </p:cNvSpPr>
          <p:nvPr/>
        </p:nvSpPr>
        <p:spPr bwMode="auto">
          <a:xfrm>
            <a:off x="685800" y="762000"/>
            <a:ext cx="7924800" cy="5791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indent="-342900">
              <a:lnSpc>
                <a:spcPct val="130000"/>
              </a:lnSpc>
              <a:buFont typeface="Arial"/>
              <a:buChar char="•"/>
            </a:pPr>
            <a:r>
              <a:rPr lang="en-US" sz="3000" dirty="0">
                <a:solidFill>
                  <a:srgbClr val="000000"/>
                </a:solidFill>
              </a:rPr>
              <a:t>Editor enhancements (emacs, vi, </a:t>
            </a:r>
            <a:r>
              <a:rPr lang="en-US" sz="3000" dirty="0" err="1">
                <a:solidFill>
                  <a:srgbClr val="000000"/>
                </a:solidFill>
              </a:rPr>
              <a:t>gedit</a:t>
            </a:r>
            <a:r>
              <a:rPr lang="en-US" sz="3000" dirty="0">
                <a:solidFill>
                  <a:srgbClr val="000000"/>
                </a:solidFill>
              </a:rPr>
              <a:t>, </a:t>
            </a:r>
            <a:r>
              <a:rPr lang="en-US" sz="3000" dirty="0" err="1">
                <a:solidFill>
                  <a:srgbClr val="000000"/>
                </a:solidFill>
              </a:rPr>
              <a:t>etc</a:t>
            </a:r>
            <a:r>
              <a:rPr lang="en-US" sz="3000" dirty="0">
                <a:solidFill>
                  <a:srgbClr val="000000"/>
                </a:solidFill>
              </a:rPr>
              <a:t>)</a:t>
            </a:r>
          </a:p>
          <a:p>
            <a:pPr marL="342900" indent="-342900">
              <a:lnSpc>
                <a:spcPct val="130000"/>
              </a:lnSpc>
              <a:buFont typeface="Arial"/>
              <a:buChar char="•"/>
            </a:pPr>
            <a:endParaRPr lang="en-US" sz="3000" dirty="0">
              <a:solidFill>
                <a:schemeClr val="bg1">
                  <a:lumMod val="75000"/>
                </a:schemeClr>
              </a:solidFill>
            </a:endParaRPr>
          </a:p>
          <a:p>
            <a:pPr marL="342900" indent="-342900">
              <a:lnSpc>
                <a:spcPct val="130000"/>
              </a:lnSpc>
              <a:buFont typeface="Arial"/>
              <a:buChar char="•"/>
            </a:pPr>
            <a:endParaRPr lang="en-US" sz="3000" kern="0" dirty="0" smtClean="0">
              <a:ln w="15875" cap="flat" cmpd="sng" algn="ctr">
                <a:noFill/>
                <a:prstDash val="solid"/>
                <a:round/>
                <a:headEnd type="none" w="med" len="med"/>
                <a:tailEnd type="none" w="med" len="med"/>
              </a:ln>
              <a:solidFill>
                <a:srgbClr val="000000"/>
              </a:solidFill>
              <a:latin typeface="Arial"/>
              <a:cs typeface="Arial"/>
            </a:endParaRPr>
          </a:p>
          <a:p>
            <a:pPr marL="342900" indent="-342900">
              <a:lnSpc>
                <a:spcPct val="130000"/>
              </a:lnSpc>
              <a:buFont typeface="Arial"/>
              <a:buChar char="•"/>
            </a:pPr>
            <a:r>
              <a:rPr lang="en-US" sz="3000" kern="0" dirty="0" smtClean="0">
                <a:ln w="15875" cap="flat" cmpd="sng" algn="ctr">
                  <a:noFill/>
                  <a:prstDash val="solid"/>
                  <a:round/>
                  <a:headEnd type="none" w="med" len="med"/>
                  <a:tailEnd type="none" w="med" len="med"/>
                </a:ln>
                <a:solidFill>
                  <a:srgbClr val="000000"/>
                </a:solidFill>
                <a:latin typeface="Arial"/>
                <a:cs typeface="Arial"/>
              </a:rPr>
              <a:t>Over 100 new color tables converted from other packages like GMT, SVG, </a:t>
            </a:r>
            <a:r>
              <a:rPr lang="en-US" sz="3000" kern="0" dirty="0" err="1" smtClean="0">
                <a:ln w="15875" cap="flat" cmpd="sng" algn="ctr">
                  <a:noFill/>
                  <a:prstDash val="solid"/>
                  <a:round/>
                  <a:headEnd type="none" w="med" len="med"/>
                  <a:tailEnd type="none" w="med" len="med"/>
                </a:ln>
                <a:solidFill>
                  <a:srgbClr val="000000"/>
                </a:solidFill>
                <a:latin typeface="Arial"/>
                <a:cs typeface="Arial"/>
              </a:rPr>
              <a:t>matplotlib</a:t>
            </a:r>
            <a:r>
              <a:rPr lang="en-US" sz="3000" kern="0" dirty="0" smtClean="0">
                <a:ln w="15875" cap="flat" cmpd="sng" algn="ctr">
                  <a:noFill/>
                  <a:prstDash val="solid"/>
                  <a:round/>
                  <a:headEnd type="none" w="med" len="med"/>
                  <a:tailEnd type="none" w="med" len="med"/>
                </a:ln>
                <a:solidFill>
                  <a:srgbClr val="000000"/>
                </a:solidFill>
                <a:latin typeface="Arial"/>
                <a:cs typeface="Arial"/>
              </a:rPr>
              <a:t>, and </a:t>
            </a:r>
            <a:r>
              <a:rPr lang="en-US" sz="3000" kern="0" dirty="0" err="1" smtClean="0">
                <a:ln w="15875" cap="flat" cmpd="sng" algn="ctr">
                  <a:noFill/>
                  <a:prstDash val="solid"/>
                  <a:round/>
                  <a:headEnd type="none" w="med" len="med"/>
                  <a:tailEnd type="none" w="med" len="med"/>
                </a:ln>
                <a:solidFill>
                  <a:srgbClr val="000000"/>
                </a:solidFill>
                <a:latin typeface="Arial"/>
                <a:cs typeface="Arial"/>
              </a:rPr>
              <a:t>ncview</a:t>
            </a:r>
            <a:endParaRPr lang="en-US" sz="3000" kern="0" dirty="0" smtClean="0">
              <a:ln w="15875" cap="flat" cmpd="sng" algn="ctr">
                <a:noFill/>
                <a:prstDash val="solid"/>
                <a:round/>
                <a:headEnd type="none" w="med" len="med"/>
                <a:tailEnd type="none" w="med" len="med"/>
              </a:ln>
              <a:solidFill>
                <a:srgbClr val="000000"/>
              </a:solidFill>
              <a:latin typeface="Arial"/>
              <a:cs typeface="Arial"/>
            </a:endParaRPr>
          </a:p>
          <a:p>
            <a:pPr marL="342900" indent="-342900">
              <a:lnSpc>
                <a:spcPct val="130000"/>
              </a:lnSpc>
              <a:buFont typeface="Arial"/>
              <a:buChar char="•"/>
            </a:pPr>
            <a:endParaRPr lang="en-US" sz="3000" kern="0" dirty="0">
              <a:ln w="15875" cap="flat" cmpd="sng" algn="ctr">
                <a:noFill/>
                <a:prstDash val="solid"/>
                <a:round/>
                <a:headEnd type="none" w="med" len="med"/>
                <a:tailEnd type="none" w="med" len="med"/>
              </a:ln>
              <a:solidFill>
                <a:srgbClr val="000000"/>
              </a:solidFill>
              <a:latin typeface="Arial"/>
              <a:cs typeface="Arial"/>
            </a:endParaRPr>
          </a:p>
          <a:p>
            <a:pPr marL="342900" indent="-342900">
              <a:lnSpc>
                <a:spcPct val="130000"/>
              </a:lnSpc>
              <a:buFont typeface="Arial"/>
              <a:buChar char="•"/>
            </a:pPr>
            <a:endParaRPr lang="en-US" sz="3000" kern="0" dirty="0" smtClean="0">
              <a:ln w="15875" cap="flat" cmpd="sng" algn="ctr">
                <a:noFill/>
                <a:prstDash val="solid"/>
                <a:round/>
                <a:headEnd type="none" w="med" len="med"/>
                <a:tailEnd type="none" w="med" len="med"/>
              </a:ln>
              <a:solidFill>
                <a:srgbClr val="000000"/>
              </a:solidFill>
              <a:latin typeface="Arial"/>
              <a:cs typeface="Arial"/>
            </a:endParaRPr>
          </a:p>
        </p:txBody>
      </p:sp>
      <p:sp>
        <p:nvSpPr>
          <p:cNvPr id="24" name="Title 3"/>
          <p:cNvSpPr txBox="1">
            <a:spLocks/>
          </p:cNvSpPr>
          <p:nvPr/>
        </p:nvSpPr>
        <p:spPr bwMode="auto">
          <a:xfrm>
            <a:off x="457200" y="76200"/>
            <a:ext cx="8229600" cy="762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i="0" u="none" strike="noStrike" kern="0" cap="none" spc="0" normalizeH="0" baseline="0" noProof="0" dirty="0" smtClean="0">
                <a:ln w="15875" cap="flat" cmpd="sng" algn="ctr">
                  <a:noFill/>
                  <a:prstDash val="solid"/>
                  <a:round/>
                  <a:headEnd type="none" w="med" len="med"/>
                  <a:tailEnd type="none" w="med" len="med"/>
                </a:ln>
                <a:solidFill>
                  <a:srgbClr val="000000"/>
                </a:solidFill>
                <a:effectLst/>
                <a:uLnTx/>
                <a:uFillTx/>
                <a:latin typeface="Arial"/>
                <a:ea typeface="ＭＳ Ｐゴシック" charset="-128"/>
                <a:cs typeface="Arial"/>
              </a:rPr>
              <a:t>Various contributions by users (cont’d)</a:t>
            </a:r>
          </a:p>
        </p:txBody>
      </p:sp>
      <p:pic>
        <p:nvPicPr>
          <p:cNvPr id="25" name="Picture 24"/>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7010399" y="1483847"/>
            <a:ext cx="1520587" cy="1117679"/>
          </a:xfrm>
          <a:prstGeom prst="rect">
            <a:avLst/>
          </a:prstGeom>
        </p:spPr>
      </p:pic>
      <p:pic>
        <p:nvPicPr>
          <p:cNvPr id="26" name="Picture 25"/>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5410200" y="1483378"/>
            <a:ext cx="1072595" cy="1118616"/>
          </a:xfrm>
          <a:prstGeom prst="rect">
            <a:avLst/>
          </a:prstGeom>
        </p:spPr>
      </p:pic>
      <p:pic>
        <p:nvPicPr>
          <p:cNvPr id="27" name="Picture 26"/>
          <p:cNvPicPr>
            <a:picLocks noChangeAspect="1"/>
          </p:cNvPicPr>
          <p:nvPr/>
        </p:nvPicPr>
        <p:blipFill>
          <a:blip r:embed="rId22" cstate="screen">
            <a:extLst>
              <a:ext uri="{28A0092B-C50C-407E-A947-70E740481C1C}">
                <a14:useLocalDpi xmlns:a14="http://schemas.microsoft.com/office/drawing/2010/main"/>
              </a:ext>
            </a:extLst>
          </a:blip>
          <a:stretch>
            <a:fillRect/>
          </a:stretch>
        </p:blipFill>
        <p:spPr>
          <a:xfrm>
            <a:off x="3886200" y="1480330"/>
            <a:ext cx="1092577" cy="1124712"/>
          </a:xfrm>
          <a:prstGeom prst="rect">
            <a:avLst/>
          </a:prstGeom>
        </p:spPr>
      </p:pic>
      <p:pic>
        <p:nvPicPr>
          <p:cNvPr id="30" name="Picture 29"/>
          <p:cNvPicPr>
            <a:picLocks noChangeAspect="1"/>
          </p:cNvPicPr>
          <p:nvPr/>
        </p:nvPicPr>
        <p:blipFill>
          <a:blip r:embed="rId23" cstate="screen">
            <a:extLst>
              <a:ext uri="{28A0092B-C50C-407E-A947-70E740481C1C}">
                <a14:useLocalDpi xmlns:a14="http://schemas.microsoft.com/office/drawing/2010/main"/>
              </a:ext>
            </a:extLst>
          </a:blip>
          <a:stretch>
            <a:fillRect/>
          </a:stretch>
        </p:blipFill>
        <p:spPr>
          <a:xfrm>
            <a:off x="996288" y="1524000"/>
            <a:ext cx="1436425" cy="345945"/>
          </a:xfrm>
          <a:prstGeom prst="rect">
            <a:avLst/>
          </a:prstGeom>
        </p:spPr>
      </p:pic>
      <p:pic>
        <p:nvPicPr>
          <p:cNvPr id="31" name="Picture 30"/>
          <p:cNvPicPr>
            <a:picLocks noChangeAspect="1"/>
          </p:cNvPicPr>
          <p:nvPr/>
        </p:nvPicPr>
        <p:blipFill>
          <a:blip r:embed="rId24"/>
          <a:stretch>
            <a:fillRect/>
          </a:stretch>
        </p:blipFill>
        <p:spPr>
          <a:xfrm>
            <a:off x="914400" y="1981200"/>
            <a:ext cx="1600200" cy="347870"/>
          </a:xfrm>
          <a:prstGeom prst="rect">
            <a:avLst/>
          </a:prstGeom>
        </p:spPr>
      </p:pic>
      <p:pic>
        <p:nvPicPr>
          <p:cNvPr id="32" name="Picture 31"/>
          <p:cNvPicPr>
            <a:picLocks noChangeAspect="1"/>
          </p:cNvPicPr>
          <p:nvPr/>
        </p:nvPicPr>
        <p:blipFill>
          <a:blip r:embed="rId25"/>
          <a:stretch>
            <a:fillRect/>
          </a:stretch>
        </p:blipFill>
        <p:spPr>
          <a:xfrm>
            <a:off x="2590800" y="1524000"/>
            <a:ext cx="964629" cy="825499"/>
          </a:xfrm>
          <a:prstGeom prst="rect">
            <a:avLst/>
          </a:prstGeom>
        </p:spPr>
      </p:pic>
    </p:spTree>
    <p:extLst>
      <p:ext uri="{BB962C8B-B14F-4D97-AF65-F5344CB8AC3E}">
        <p14:creationId xmlns:p14="http://schemas.microsoft.com/office/powerpoint/2010/main" val="2229801743"/>
      </p:ext>
    </p:extLst>
  </p:cSld>
  <p:clrMapOvr>
    <a:masterClrMapping/>
  </p:clrMapOvr>
  <p:timing>
    <p:tnLst>
      <p:par>
        <p:cTn xmlns:p14="http://schemas.microsoft.com/office/powerpoint/2010/mai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txBox="1">
            <a:spLocks/>
          </p:cNvSpPr>
          <p:nvPr/>
        </p:nvSpPr>
        <p:spPr bwMode="auto">
          <a:xfrm>
            <a:off x="457200" y="76200"/>
            <a:ext cx="8229600" cy="762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i="0" u="none" strike="noStrike" kern="0" cap="none" spc="0" normalizeH="0" baseline="0" noProof="0" dirty="0" smtClean="0">
                <a:ln w="15875" cap="flat" cmpd="sng" algn="ctr">
                  <a:noFill/>
                  <a:prstDash val="solid"/>
                  <a:round/>
                  <a:headEnd type="none" w="med" len="med"/>
                  <a:tailEnd type="none" w="med" len="med"/>
                </a:ln>
                <a:solidFill>
                  <a:srgbClr val="000000"/>
                </a:solidFill>
                <a:effectLst/>
                <a:uLnTx/>
                <a:uFillTx/>
                <a:latin typeface="Arial"/>
                <a:ea typeface="ＭＳ Ｐゴシック" charset="-128"/>
                <a:cs typeface="Arial"/>
              </a:rPr>
              <a:t>Overview</a:t>
            </a:r>
          </a:p>
        </p:txBody>
      </p:sp>
      <p:sp>
        <p:nvSpPr>
          <p:cNvPr id="5" name="Content Placeholder 4"/>
          <p:cNvSpPr txBox="1">
            <a:spLocks/>
          </p:cNvSpPr>
          <p:nvPr/>
        </p:nvSpPr>
        <p:spPr bwMode="auto">
          <a:xfrm>
            <a:off x="685800" y="762000"/>
            <a:ext cx="7772400" cy="5791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indent="-342900">
              <a:lnSpc>
                <a:spcPct val="130000"/>
              </a:lnSpc>
              <a:buFont typeface="Arial"/>
              <a:buChar char="•"/>
            </a:pPr>
            <a:r>
              <a:rPr lang="en-US" dirty="0">
                <a:solidFill>
                  <a:schemeClr val="bg1">
                    <a:lumMod val="75000"/>
                  </a:schemeClr>
                </a:solidFill>
              </a:rPr>
              <a:t>Introductions</a:t>
            </a:r>
          </a:p>
          <a:p>
            <a:pPr marL="342900" indent="-342900">
              <a:lnSpc>
                <a:spcPct val="130000"/>
              </a:lnSpc>
              <a:buFont typeface="Arial"/>
              <a:buChar char="•"/>
            </a:pPr>
            <a:r>
              <a:rPr lang="en-US" dirty="0" smtClean="0">
                <a:solidFill>
                  <a:schemeClr val="bg1">
                    <a:lumMod val="75000"/>
                  </a:schemeClr>
                </a:solidFill>
              </a:rPr>
              <a:t>Audience survey</a:t>
            </a:r>
          </a:p>
          <a:p>
            <a:pPr marL="342900" indent="-342900">
              <a:lnSpc>
                <a:spcPct val="130000"/>
              </a:lnSpc>
              <a:buFont typeface="Arial"/>
              <a:buChar char="•"/>
            </a:pPr>
            <a:r>
              <a:rPr lang="en-US" dirty="0" smtClean="0">
                <a:solidFill>
                  <a:schemeClr val="bg1">
                    <a:lumMod val="75000"/>
                  </a:schemeClr>
                </a:solidFill>
              </a:rPr>
              <a:t>Introduction </a:t>
            </a:r>
            <a:r>
              <a:rPr lang="en-US" dirty="0">
                <a:solidFill>
                  <a:schemeClr val="bg1">
                    <a:lumMod val="75000"/>
                  </a:schemeClr>
                </a:solidFill>
              </a:rPr>
              <a:t>to data formats and </a:t>
            </a:r>
            <a:r>
              <a:rPr lang="en-US" dirty="0" smtClean="0">
                <a:solidFill>
                  <a:schemeClr val="bg1">
                    <a:lumMod val="75000"/>
                  </a:schemeClr>
                </a:solidFill>
              </a:rPr>
              <a:t>metadata</a:t>
            </a:r>
          </a:p>
          <a:p>
            <a:pPr marL="342900" indent="-342900">
              <a:lnSpc>
                <a:spcPct val="130000"/>
              </a:lnSpc>
              <a:buFont typeface="Arial"/>
              <a:buChar char="•"/>
            </a:pPr>
            <a:r>
              <a:rPr lang="en-US" dirty="0">
                <a:solidFill>
                  <a:schemeClr val="bg1">
                    <a:lumMod val="75000"/>
                  </a:schemeClr>
                </a:solidFill>
              </a:rPr>
              <a:t>I</a:t>
            </a:r>
            <a:r>
              <a:rPr lang="en-US" dirty="0" smtClean="0">
                <a:solidFill>
                  <a:schemeClr val="bg1">
                    <a:lumMod val="75000"/>
                  </a:schemeClr>
                </a:solidFill>
              </a:rPr>
              <a:t>ntroduction </a:t>
            </a:r>
            <a:r>
              <a:rPr lang="en-US" dirty="0">
                <a:solidFill>
                  <a:schemeClr val="bg1">
                    <a:lumMod val="75000"/>
                  </a:schemeClr>
                </a:solidFill>
              </a:rPr>
              <a:t>to </a:t>
            </a:r>
            <a:r>
              <a:rPr lang="en-US" dirty="0" smtClean="0">
                <a:solidFill>
                  <a:schemeClr val="bg1">
                    <a:lumMod val="75000"/>
                  </a:schemeClr>
                </a:solidFill>
              </a:rPr>
              <a:t>NCL</a:t>
            </a:r>
          </a:p>
          <a:p>
            <a:pPr marL="800100" lvl="1" indent="-342900">
              <a:lnSpc>
                <a:spcPct val="130000"/>
              </a:lnSpc>
              <a:buFont typeface="Arial"/>
              <a:buChar char="•"/>
            </a:pPr>
            <a:r>
              <a:rPr lang="en-US" dirty="0" smtClean="0">
                <a:solidFill>
                  <a:schemeClr val="bg1">
                    <a:lumMod val="75000"/>
                  </a:schemeClr>
                </a:solidFill>
              </a:rPr>
              <a:t>File input/output – demo</a:t>
            </a:r>
          </a:p>
          <a:p>
            <a:pPr marL="800100" lvl="1" indent="-342900">
              <a:lnSpc>
                <a:spcPct val="130000"/>
              </a:lnSpc>
              <a:buFont typeface="Arial"/>
              <a:buChar char="•"/>
            </a:pPr>
            <a:r>
              <a:rPr lang="en-US" dirty="0" smtClean="0">
                <a:solidFill>
                  <a:schemeClr val="bg1">
                    <a:lumMod val="75000"/>
                  </a:schemeClr>
                </a:solidFill>
              </a:rPr>
              <a:t>Computations – demo</a:t>
            </a:r>
          </a:p>
          <a:p>
            <a:pPr marL="800100" lvl="1" indent="-342900">
              <a:lnSpc>
                <a:spcPct val="130000"/>
              </a:lnSpc>
              <a:buFont typeface="Arial"/>
              <a:buChar char="•"/>
            </a:pPr>
            <a:r>
              <a:rPr lang="en-US" dirty="0" smtClean="0">
                <a:solidFill>
                  <a:schemeClr val="bg1">
                    <a:lumMod val="75000"/>
                  </a:schemeClr>
                </a:solidFill>
              </a:rPr>
              <a:t>Visualizations – demo</a:t>
            </a:r>
          </a:p>
          <a:p>
            <a:pPr marL="342900" indent="-342900">
              <a:lnSpc>
                <a:spcPct val="130000"/>
              </a:lnSpc>
              <a:buFont typeface="Arial"/>
              <a:buChar char="•"/>
            </a:pPr>
            <a:r>
              <a:rPr lang="en-US" dirty="0" smtClean="0">
                <a:solidFill>
                  <a:schemeClr val="bg1">
                    <a:lumMod val="75000"/>
                  </a:schemeClr>
                </a:solidFill>
              </a:rPr>
              <a:t>NCL </a:t>
            </a:r>
            <a:r>
              <a:rPr lang="en-US" dirty="0">
                <a:solidFill>
                  <a:schemeClr val="bg1">
                    <a:lumMod val="75000"/>
                  </a:schemeClr>
                </a:solidFill>
              </a:rPr>
              <a:t>visualization </a:t>
            </a:r>
            <a:r>
              <a:rPr lang="en-US" dirty="0" smtClean="0">
                <a:solidFill>
                  <a:schemeClr val="bg1">
                    <a:lumMod val="75000"/>
                  </a:schemeClr>
                </a:solidFill>
              </a:rPr>
              <a:t>gallery</a:t>
            </a:r>
          </a:p>
          <a:p>
            <a:pPr marL="342900" indent="-342900">
              <a:lnSpc>
                <a:spcPct val="130000"/>
              </a:lnSpc>
              <a:buFont typeface="Arial"/>
              <a:buChar char="•"/>
            </a:pPr>
            <a:r>
              <a:rPr lang="en-US" dirty="0" smtClean="0">
                <a:solidFill>
                  <a:schemeClr val="bg1">
                    <a:lumMod val="75000"/>
                  </a:schemeClr>
                </a:solidFill>
              </a:rPr>
              <a:t>Other </a:t>
            </a:r>
            <a:r>
              <a:rPr lang="en-US" dirty="0">
                <a:solidFill>
                  <a:schemeClr val="bg1">
                    <a:lumMod val="75000"/>
                  </a:schemeClr>
                </a:solidFill>
              </a:rPr>
              <a:t>projects and collaborations we are part </a:t>
            </a:r>
            <a:r>
              <a:rPr lang="en-US" dirty="0" smtClean="0">
                <a:solidFill>
                  <a:schemeClr val="bg1">
                    <a:lumMod val="75000"/>
                  </a:schemeClr>
                </a:solidFill>
              </a:rPr>
              <a:t>of</a:t>
            </a:r>
          </a:p>
          <a:p>
            <a:pPr marL="342900" indent="-342900">
              <a:lnSpc>
                <a:spcPct val="130000"/>
              </a:lnSpc>
              <a:buFont typeface="Arial"/>
              <a:buChar char="•"/>
            </a:pPr>
            <a:r>
              <a:rPr lang="en-US" dirty="0" smtClean="0">
                <a:solidFill>
                  <a:schemeClr val="bg1">
                    <a:lumMod val="75000"/>
                  </a:schemeClr>
                </a:solidFill>
              </a:rPr>
              <a:t>User </a:t>
            </a:r>
            <a:r>
              <a:rPr lang="en-US" dirty="0">
                <a:solidFill>
                  <a:schemeClr val="bg1">
                    <a:lumMod val="75000"/>
                  </a:schemeClr>
                </a:solidFill>
              </a:rPr>
              <a:t>contributed </a:t>
            </a:r>
            <a:r>
              <a:rPr lang="en-US" dirty="0" smtClean="0">
                <a:solidFill>
                  <a:schemeClr val="bg1">
                    <a:lumMod val="75000"/>
                  </a:schemeClr>
                </a:solidFill>
              </a:rPr>
              <a:t>software and projects</a:t>
            </a:r>
          </a:p>
          <a:p>
            <a:pPr marL="342900" indent="-342900">
              <a:lnSpc>
                <a:spcPct val="130000"/>
              </a:lnSpc>
              <a:buFont typeface="Arial"/>
              <a:buChar char="•"/>
            </a:pPr>
            <a:r>
              <a:rPr lang="en-US" dirty="0"/>
              <a:t>“No one tool does it all”</a:t>
            </a:r>
          </a:p>
          <a:p>
            <a:pPr marL="342900" indent="-342900">
              <a:lnSpc>
                <a:spcPct val="130000"/>
              </a:lnSpc>
              <a:buFont typeface="Arial"/>
              <a:buChar char="•"/>
            </a:pPr>
            <a:r>
              <a:rPr lang="en-US" dirty="0" smtClean="0">
                <a:solidFill>
                  <a:schemeClr val="bg1">
                    <a:lumMod val="75000"/>
                  </a:schemeClr>
                </a:solidFill>
              </a:rPr>
              <a:t>Challenges</a:t>
            </a:r>
            <a:endParaRPr lang="en-US" sz="1400" kern="0" dirty="0">
              <a:solidFill>
                <a:schemeClr val="bg1">
                  <a:lumMod val="75000"/>
                </a:schemeClr>
              </a:solidFill>
            </a:endParaRPr>
          </a:p>
        </p:txBody>
      </p:sp>
    </p:spTree>
    <p:extLst>
      <p:ext uri="{BB962C8B-B14F-4D97-AF65-F5344CB8AC3E}">
        <p14:creationId xmlns:p14="http://schemas.microsoft.com/office/powerpoint/2010/main" val="3114824682"/>
      </p:ext>
    </p:extLst>
  </p:cSld>
  <p:clrMapOvr>
    <a:masterClrMapping/>
  </p:clrMapOvr>
  <p:timing>
    <p:tnLst>
      <p:par>
        <p:cTn xmlns:p14="http://schemas.microsoft.com/office/powerpoint/2010/mai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bwMode="auto">
          <a:xfrm>
            <a:off x="228600" y="152400"/>
            <a:ext cx="8686800" cy="609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i="0" u="none" strike="noStrike" kern="0" cap="none" spc="0" normalizeH="0" baseline="0" noProof="0" dirty="0" smtClean="0">
                <a:ln>
                  <a:noFill/>
                </a:ln>
                <a:solidFill>
                  <a:srgbClr val="000000"/>
                </a:solidFill>
                <a:effectLst/>
                <a:uLnTx/>
                <a:uFillTx/>
                <a:latin typeface="Arial" charset="0"/>
                <a:ea typeface="ＭＳ Ｐゴシック" charset="-128"/>
                <a:cs typeface="ＭＳ Ｐゴシック" charset="-128"/>
              </a:rPr>
              <a:t>No one tool does it all…</a:t>
            </a:r>
          </a:p>
        </p:txBody>
      </p:sp>
      <p:sp>
        <p:nvSpPr>
          <p:cNvPr id="4" name="Content Placeholder 2"/>
          <p:cNvSpPr txBox="1">
            <a:spLocks/>
          </p:cNvSpPr>
          <p:nvPr/>
        </p:nvSpPr>
        <p:spPr bwMode="auto">
          <a:xfrm>
            <a:off x="533400" y="838200"/>
            <a:ext cx="7010400" cy="5638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indent="-342900">
              <a:lnSpc>
                <a:spcPct val="120000"/>
              </a:lnSpc>
              <a:spcBef>
                <a:spcPct val="20000"/>
              </a:spcBef>
              <a:buFontTx/>
              <a:buChar char="•"/>
              <a:defRPr/>
            </a:pPr>
            <a:r>
              <a:rPr lang="en-US" sz="2000" kern="0" dirty="0">
                <a:solidFill>
                  <a:srgbClr val="800000"/>
                </a:solidFill>
              </a:rPr>
              <a:t>VAPOR</a:t>
            </a:r>
            <a:r>
              <a:rPr lang="en-US" sz="2000" kern="0" dirty="0"/>
              <a:t> – Visualization and Analysis Platform for Ocean, Atmosphere, and Solar Researchers. 3D data visualizer, specializing in ultra-large datasets</a:t>
            </a:r>
            <a:br>
              <a:rPr lang="en-US" sz="2000" kern="0" dirty="0"/>
            </a:br>
            <a:r>
              <a:rPr lang="en-US" sz="2000" i="1" u="sng" kern="0" dirty="0"/>
              <a:t>http://</a:t>
            </a:r>
            <a:r>
              <a:rPr lang="en-US" sz="2000" i="1" u="sng" kern="0" dirty="0" err="1"/>
              <a:t>www.vapor.ucar.edu</a:t>
            </a:r>
            <a:r>
              <a:rPr lang="en-US" sz="2000" i="1" u="sng" kern="0" dirty="0"/>
              <a:t/>
            </a:r>
            <a:br>
              <a:rPr lang="en-US" sz="2000" i="1" u="sng" kern="0" dirty="0"/>
            </a:br>
            <a:endParaRPr lang="en-US" sz="2000" i="1" u="sng" kern="0" dirty="0"/>
          </a:p>
          <a:p>
            <a:pPr marL="342900" indent="-342900">
              <a:lnSpc>
                <a:spcPct val="120000"/>
              </a:lnSpc>
              <a:spcBef>
                <a:spcPct val="20000"/>
              </a:spcBef>
              <a:buFontTx/>
              <a:buChar char="•"/>
              <a:defRPr/>
            </a:pPr>
            <a:r>
              <a:rPr lang="en-US" sz="2000" kern="0" dirty="0" err="1" smtClean="0">
                <a:solidFill>
                  <a:srgbClr val="800000"/>
                </a:solidFill>
              </a:rPr>
              <a:t>ncview</a:t>
            </a:r>
            <a:r>
              <a:rPr lang="en-US" sz="2000" kern="0" dirty="0" smtClean="0"/>
              <a:t> </a:t>
            </a:r>
            <a:r>
              <a:rPr lang="en-US" sz="2000" kern="0" dirty="0"/>
              <a:t>– interactive, quick look at NetCDF data</a:t>
            </a:r>
            <a:br>
              <a:rPr lang="en-US" sz="2000" kern="0" dirty="0"/>
            </a:br>
            <a:r>
              <a:rPr lang="en-US" sz="2000" i="1" u="sng" kern="0" dirty="0"/>
              <a:t>http://</a:t>
            </a:r>
            <a:r>
              <a:rPr lang="en-US" sz="2000" i="1" u="sng" kern="0" dirty="0" err="1"/>
              <a:t>meteora.ucsd.edu</a:t>
            </a:r>
            <a:r>
              <a:rPr lang="en-US" sz="2000" i="1" u="sng" kern="0" dirty="0"/>
              <a:t>/~pierce/</a:t>
            </a:r>
            <a:r>
              <a:rPr lang="en-US" sz="2000" i="1" u="sng" kern="0" dirty="0" err="1"/>
              <a:t>ncview_home_page.html</a:t>
            </a:r>
            <a:endParaRPr lang="en-US" sz="2000" i="1" u="sng" kern="0" dirty="0"/>
          </a:p>
          <a:p>
            <a:pPr marL="342900" indent="-342900">
              <a:lnSpc>
                <a:spcPct val="120000"/>
              </a:lnSpc>
              <a:spcBef>
                <a:spcPct val="20000"/>
              </a:spcBef>
              <a:buFontTx/>
              <a:buChar char="•"/>
              <a:defRPr/>
            </a:pPr>
            <a:endParaRPr lang="en-US" sz="2000" kern="0" dirty="0" smtClean="0">
              <a:solidFill>
                <a:srgbClr val="800000"/>
              </a:solidFill>
            </a:endParaRPr>
          </a:p>
          <a:p>
            <a:pPr marL="342900" indent="-342900">
              <a:lnSpc>
                <a:spcPct val="120000"/>
              </a:lnSpc>
              <a:spcBef>
                <a:spcPct val="20000"/>
              </a:spcBef>
              <a:buFontTx/>
              <a:buChar char="•"/>
              <a:defRPr/>
            </a:pPr>
            <a:r>
              <a:rPr lang="en-US" sz="2000" kern="0" dirty="0" err="1" smtClean="0">
                <a:solidFill>
                  <a:srgbClr val="800000"/>
                </a:solidFill>
              </a:rPr>
              <a:t>GrADS</a:t>
            </a:r>
            <a:r>
              <a:rPr lang="en-US" sz="2000" kern="0" dirty="0" smtClean="0">
                <a:solidFill>
                  <a:srgbClr val="800000"/>
                </a:solidFill>
              </a:rPr>
              <a:t> </a:t>
            </a:r>
            <a:r>
              <a:rPr lang="en-US" sz="2000" kern="0" dirty="0" smtClean="0"/>
              <a:t>– Grid Analysis and Display </a:t>
            </a:r>
            <a:r>
              <a:rPr lang="en-US" sz="2000" kern="0" dirty="0"/>
              <a:t>System</a:t>
            </a:r>
            <a:br>
              <a:rPr lang="en-US" sz="2000" kern="0" dirty="0"/>
            </a:br>
            <a:r>
              <a:rPr lang="en-US" sz="2000" i="1" u="sng" kern="0" dirty="0"/>
              <a:t>http://</a:t>
            </a:r>
            <a:r>
              <a:rPr lang="en-US" sz="2000" i="1" u="sng" kern="0" dirty="0" err="1"/>
              <a:t>www.iges.org</a:t>
            </a:r>
            <a:r>
              <a:rPr lang="en-US" sz="2000" i="1" u="sng" kern="0" dirty="0"/>
              <a:t>/grads</a:t>
            </a:r>
            <a:r>
              <a:rPr lang="en-US" sz="2000" i="1" u="sng" kern="0" dirty="0" smtClean="0"/>
              <a:t>/</a:t>
            </a:r>
            <a:br>
              <a:rPr lang="en-US" sz="2000" i="1" u="sng" kern="0" dirty="0" smtClean="0"/>
            </a:br>
            <a:endParaRPr lang="en-US" sz="2000" i="1" u="sng" kern="0" dirty="0" smtClean="0"/>
          </a:p>
          <a:p>
            <a:pPr marL="342900" indent="-342900">
              <a:lnSpc>
                <a:spcPct val="120000"/>
              </a:lnSpc>
              <a:spcBef>
                <a:spcPct val="20000"/>
              </a:spcBef>
              <a:buFontTx/>
              <a:buChar char="•"/>
              <a:defRPr/>
            </a:pPr>
            <a:r>
              <a:rPr lang="en-US" sz="2000" kern="0" dirty="0">
                <a:solidFill>
                  <a:srgbClr val="800000"/>
                </a:solidFill>
              </a:rPr>
              <a:t>IDV</a:t>
            </a:r>
            <a:r>
              <a:rPr lang="en-US" sz="2000" kern="0" dirty="0" smtClean="0"/>
              <a:t> – Interactive Data </a:t>
            </a:r>
            <a:r>
              <a:rPr lang="en-US" sz="2000" kern="0" dirty="0"/>
              <a:t>Viewer</a:t>
            </a:r>
            <a:br>
              <a:rPr lang="en-US" sz="2000" kern="0" dirty="0"/>
            </a:br>
            <a:r>
              <a:rPr lang="en-US" sz="2000" i="1" u="sng" kern="0" dirty="0"/>
              <a:t>http://</a:t>
            </a:r>
            <a:r>
              <a:rPr lang="en-US" sz="2000" i="1" u="sng" kern="0" dirty="0" err="1"/>
              <a:t>www.unidata.ucar.edu</a:t>
            </a:r>
            <a:r>
              <a:rPr lang="en-US" sz="2000" i="1" u="sng" kern="0" dirty="0"/>
              <a:t>/software/</a:t>
            </a:r>
            <a:r>
              <a:rPr lang="en-US" sz="2000" i="1" u="sng" kern="0" dirty="0" err="1"/>
              <a:t>idv</a:t>
            </a:r>
            <a:r>
              <a:rPr lang="en-US" sz="2000" i="1" u="sng" kern="0" dirty="0" smtClean="0"/>
              <a:t>/</a:t>
            </a:r>
            <a:br>
              <a:rPr lang="en-US" sz="2000" i="1" u="sng" kern="0" dirty="0" smtClean="0"/>
            </a:br>
            <a:endParaRPr lang="en-US" sz="2000" i="1" u="sng" kern="0" dirty="0" smtClean="0"/>
          </a:p>
        </p:txBody>
      </p:sp>
      <p:pic>
        <p:nvPicPr>
          <p:cNvPr id="2" name="Picture 1"/>
          <p:cNvPicPr>
            <a:picLocks noChangeAspect="1"/>
          </p:cNvPicPr>
          <p:nvPr/>
        </p:nvPicPr>
        <p:blipFill>
          <a:blip r:embed="rId2"/>
          <a:stretch>
            <a:fillRect/>
          </a:stretch>
        </p:blipFill>
        <p:spPr>
          <a:xfrm>
            <a:off x="7753350" y="4114800"/>
            <a:ext cx="863600" cy="687355"/>
          </a:xfrm>
          <a:prstGeom prst="rect">
            <a:avLst/>
          </a:prstGeom>
        </p:spPr>
      </p:pic>
      <p:pic>
        <p:nvPicPr>
          <p:cNvPr id="5" name="Picture 4"/>
          <p:cNvPicPr>
            <a:picLocks noChangeAspect="1"/>
          </p:cNvPicPr>
          <p:nvPr/>
        </p:nvPicPr>
        <p:blipFill>
          <a:blip r:embed="rId3"/>
          <a:stretch>
            <a:fillRect/>
          </a:stretch>
        </p:blipFill>
        <p:spPr>
          <a:xfrm>
            <a:off x="7715250" y="5334000"/>
            <a:ext cx="939800" cy="939800"/>
          </a:xfrm>
          <a:prstGeom prst="rect">
            <a:avLst/>
          </a:prstGeom>
        </p:spPr>
      </p:pic>
      <p:pic>
        <p:nvPicPr>
          <p:cNvPr id="8" name="Picture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52120" y="2819400"/>
            <a:ext cx="1066060" cy="838200"/>
          </a:xfrm>
          <a:prstGeom prst="rect">
            <a:avLst/>
          </a:prstGeom>
        </p:spPr>
      </p:pic>
      <p:pic>
        <p:nvPicPr>
          <p:cNvPr id="9" name="Picture 8" descr="splash.jp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391400" y="1600200"/>
            <a:ext cx="1587500" cy="688554"/>
          </a:xfrm>
          <a:prstGeom prst="rect">
            <a:avLst/>
          </a:prstGeom>
        </p:spPr>
      </p:pic>
    </p:spTree>
    <p:extLst>
      <p:ext uri="{BB962C8B-B14F-4D97-AF65-F5344CB8AC3E}">
        <p14:creationId xmlns:p14="http://schemas.microsoft.com/office/powerpoint/2010/main" val="2677540745"/>
      </p:ext>
    </p:extLst>
  </p:cSld>
  <p:clrMapOvr>
    <a:masterClrMapping/>
  </p:clrMapOvr>
  <p:timing>
    <p:tnLst>
      <p:par>
        <p:cTn xmlns:p14="http://schemas.microsoft.com/office/powerpoint/2010/mai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bwMode="auto">
          <a:xfrm>
            <a:off x="228600" y="152400"/>
            <a:ext cx="8686800" cy="609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i="0" u="none" strike="noStrike" kern="0" cap="none" spc="0" normalizeH="0" baseline="0" noProof="0" dirty="0" smtClean="0">
                <a:ln>
                  <a:noFill/>
                </a:ln>
                <a:solidFill>
                  <a:srgbClr val="000000"/>
                </a:solidFill>
                <a:effectLst/>
                <a:uLnTx/>
                <a:uFillTx/>
                <a:latin typeface="Arial" charset="0"/>
                <a:ea typeface="ＭＳ Ｐゴシック" charset="-128"/>
                <a:cs typeface="ＭＳ Ｐゴシック" charset="-128"/>
              </a:rPr>
              <a:t>No one tool does it all…</a:t>
            </a:r>
          </a:p>
        </p:txBody>
      </p:sp>
      <p:sp>
        <p:nvSpPr>
          <p:cNvPr id="4" name="Content Placeholder 2"/>
          <p:cNvSpPr txBox="1">
            <a:spLocks/>
          </p:cNvSpPr>
          <p:nvPr/>
        </p:nvSpPr>
        <p:spPr bwMode="auto">
          <a:xfrm>
            <a:off x="533400" y="838200"/>
            <a:ext cx="7010400" cy="5029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indent="-342900">
              <a:lnSpc>
                <a:spcPct val="120000"/>
              </a:lnSpc>
              <a:spcBef>
                <a:spcPct val="20000"/>
              </a:spcBef>
              <a:buFontTx/>
              <a:buChar char="•"/>
              <a:defRPr/>
            </a:pPr>
            <a:r>
              <a:rPr lang="en-US" sz="2000" kern="0" dirty="0">
                <a:solidFill>
                  <a:srgbClr val="800000"/>
                </a:solidFill>
              </a:rPr>
              <a:t>NCO, CDO </a:t>
            </a:r>
            <a:r>
              <a:rPr lang="en-US" sz="1800" kern="0" dirty="0"/>
              <a:t>– </a:t>
            </a:r>
            <a:r>
              <a:rPr lang="en-US" sz="2000" kern="0" dirty="0"/>
              <a:t>command line operators for doing efficient manipulations and/or calculation across multiple files</a:t>
            </a:r>
            <a:br>
              <a:rPr lang="en-US" sz="2000" kern="0" dirty="0"/>
            </a:br>
            <a:r>
              <a:rPr lang="en-US" sz="2000" i="1" u="sng" kern="0" dirty="0"/>
              <a:t>http://</a:t>
            </a:r>
            <a:r>
              <a:rPr lang="en-US" sz="2000" i="1" u="sng" kern="0" dirty="0" err="1"/>
              <a:t>nco.sourceforge.net</a:t>
            </a:r>
            <a:r>
              <a:rPr lang="en-US" sz="2000" i="1" u="sng" kern="0" dirty="0"/>
              <a:t/>
            </a:r>
            <a:br>
              <a:rPr lang="en-US" sz="2000" i="1" u="sng" kern="0" dirty="0"/>
            </a:br>
            <a:r>
              <a:rPr lang="en-US" sz="2000" i="1" u="sng" kern="0" dirty="0" smtClean="0"/>
              <a:t>https</a:t>
            </a:r>
            <a:r>
              <a:rPr lang="en-US" sz="2000" i="1" u="sng" kern="0" dirty="0"/>
              <a:t>://</a:t>
            </a:r>
            <a:r>
              <a:rPr lang="en-US" sz="2000" i="1" u="sng" kern="0" dirty="0" err="1"/>
              <a:t>code.zmaw.de</a:t>
            </a:r>
            <a:r>
              <a:rPr lang="en-US" sz="2000" i="1" u="sng" kern="0" dirty="0"/>
              <a:t>/projects/</a:t>
            </a:r>
            <a:r>
              <a:rPr lang="en-US" sz="2000" i="1" u="sng" kern="0" dirty="0" err="1"/>
              <a:t>cdo</a:t>
            </a:r>
            <a:endParaRPr lang="en-US" sz="2000" i="1" u="sng" kern="0" dirty="0"/>
          </a:p>
          <a:p>
            <a:pPr marL="342900" indent="-342900">
              <a:lnSpc>
                <a:spcPct val="120000"/>
              </a:lnSpc>
              <a:spcBef>
                <a:spcPct val="20000"/>
              </a:spcBef>
              <a:buFontTx/>
              <a:buChar char="•"/>
              <a:defRPr/>
            </a:pPr>
            <a:endParaRPr lang="en-US" sz="2000" i="1" u="sng" kern="0" dirty="0"/>
          </a:p>
          <a:p>
            <a:pPr marL="342900" indent="-342900">
              <a:lnSpc>
                <a:spcPct val="120000"/>
              </a:lnSpc>
              <a:spcBef>
                <a:spcPct val="20000"/>
              </a:spcBef>
              <a:buFontTx/>
              <a:buChar char="•"/>
              <a:defRPr/>
            </a:pPr>
            <a:r>
              <a:rPr lang="en-US" sz="2000" kern="0" dirty="0">
                <a:solidFill>
                  <a:srgbClr val="800000"/>
                </a:solidFill>
              </a:rPr>
              <a:t>R – </a:t>
            </a:r>
            <a:r>
              <a:rPr lang="en-US" sz="2000" dirty="0" smtClean="0"/>
              <a:t>software </a:t>
            </a:r>
            <a:r>
              <a:rPr lang="en-US" sz="2000" dirty="0"/>
              <a:t>environment for statistical computing </a:t>
            </a:r>
            <a:r>
              <a:rPr lang="en-US" sz="2000" dirty="0" smtClean="0"/>
              <a:t>and</a:t>
            </a:r>
            <a:br>
              <a:rPr lang="en-US" sz="2000" dirty="0" smtClean="0"/>
            </a:br>
            <a:r>
              <a:rPr lang="en-US" sz="2000" dirty="0" smtClean="0"/>
              <a:t>graphics</a:t>
            </a:r>
            <a:br>
              <a:rPr lang="en-US" sz="2000" dirty="0" smtClean="0"/>
            </a:br>
            <a:r>
              <a:rPr lang="en-US" sz="2000" i="1" u="sng" kern="0" dirty="0" smtClean="0"/>
              <a:t>http</a:t>
            </a:r>
            <a:r>
              <a:rPr lang="en-US" sz="2000" i="1" u="sng" kern="0" dirty="0"/>
              <a:t>://</a:t>
            </a:r>
            <a:r>
              <a:rPr lang="en-US" sz="2000" i="1" u="sng" kern="0" dirty="0" err="1"/>
              <a:t>www.r-</a:t>
            </a:r>
            <a:r>
              <a:rPr lang="en-US" sz="2000" i="1" u="sng" kern="0" dirty="0" err="1" smtClean="0"/>
              <a:t>project.org</a:t>
            </a:r>
            <a:r>
              <a:rPr lang="en-US" sz="2000" i="1" u="sng" kern="0" dirty="0" smtClean="0"/>
              <a:t/>
            </a:r>
            <a:br>
              <a:rPr lang="en-US" sz="2000" i="1" u="sng" kern="0" dirty="0" smtClean="0"/>
            </a:br>
            <a:endParaRPr lang="en-US" sz="2000" i="1" u="sng" kern="0" dirty="0"/>
          </a:p>
          <a:p>
            <a:pPr marL="342900" indent="-342900">
              <a:lnSpc>
                <a:spcPct val="120000"/>
              </a:lnSpc>
              <a:spcBef>
                <a:spcPct val="20000"/>
              </a:spcBef>
              <a:buFontTx/>
              <a:buChar char="•"/>
              <a:defRPr/>
            </a:pPr>
            <a:r>
              <a:rPr lang="en-US" sz="2000" kern="0" dirty="0" smtClean="0">
                <a:solidFill>
                  <a:srgbClr val="800000"/>
                </a:solidFill>
              </a:rPr>
              <a:t>convert</a:t>
            </a:r>
            <a:r>
              <a:rPr lang="en-US" sz="2000" kern="0" dirty="0" smtClean="0"/>
              <a:t> – part of free </a:t>
            </a:r>
            <a:r>
              <a:rPr lang="en-US" sz="2000" kern="0" dirty="0" err="1" smtClean="0"/>
              <a:t>ImageMagick</a:t>
            </a:r>
            <a:r>
              <a:rPr lang="en-US" sz="2000" kern="0" dirty="0" smtClean="0"/>
              <a:t> suite of tools; great for converting from/to formats like </a:t>
            </a:r>
            <a:r>
              <a:rPr lang="en-US" sz="2000" kern="0" dirty="0" err="1" smtClean="0"/>
              <a:t>png</a:t>
            </a:r>
            <a:r>
              <a:rPr lang="en-US" sz="2000" kern="0" dirty="0" smtClean="0"/>
              <a:t>, PS, PDF, jpeg, gif, </a:t>
            </a:r>
            <a:r>
              <a:rPr lang="en-US" sz="2000" kern="0" dirty="0" err="1" smtClean="0"/>
              <a:t>etc</a:t>
            </a:r>
            <a:r>
              <a:rPr lang="en-US" sz="2000" kern="0" dirty="0"/>
              <a:t/>
            </a:r>
            <a:br>
              <a:rPr lang="en-US" sz="2000" kern="0" dirty="0"/>
            </a:br>
            <a:r>
              <a:rPr lang="en-US" sz="2000" i="1" u="sng" kern="0" dirty="0"/>
              <a:t>http://</a:t>
            </a:r>
            <a:r>
              <a:rPr lang="en-US" sz="2000" i="1" u="sng" kern="0" dirty="0" err="1"/>
              <a:t>www.imagemagick.org</a:t>
            </a:r>
            <a:r>
              <a:rPr lang="en-US" sz="2000" i="1" u="sng" kern="0" dirty="0" smtClean="0"/>
              <a:t>/</a:t>
            </a:r>
            <a:endParaRPr lang="en-US" i="1" u="sng" kern="0" dirty="0"/>
          </a:p>
        </p:txBody>
      </p:sp>
      <p:pic>
        <p:nvPicPr>
          <p:cNvPr id="9" name="Picture 8"/>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320947" y="5181600"/>
            <a:ext cx="975230" cy="1295400"/>
          </a:xfrm>
          <a:prstGeom prst="rect">
            <a:avLst/>
          </a:prstGeom>
        </p:spPr>
      </p:pic>
      <p:pic>
        <p:nvPicPr>
          <p:cNvPr id="11" name="Picture 1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86600" y="1752600"/>
            <a:ext cx="1443925" cy="901700"/>
          </a:xfrm>
          <a:prstGeom prst="rect">
            <a:avLst/>
          </a:prstGeom>
        </p:spPr>
      </p:pic>
      <p:pic>
        <p:nvPicPr>
          <p:cNvPr id="2" name="Picture 1"/>
          <p:cNvPicPr>
            <a:picLocks noChangeAspect="1"/>
          </p:cNvPicPr>
          <p:nvPr/>
        </p:nvPicPr>
        <p:blipFill>
          <a:blip r:embed="rId4"/>
          <a:stretch>
            <a:fillRect/>
          </a:stretch>
        </p:blipFill>
        <p:spPr>
          <a:xfrm>
            <a:off x="7273825" y="3429000"/>
            <a:ext cx="1069474" cy="812800"/>
          </a:xfrm>
          <a:prstGeom prst="rect">
            <a:avLst/>
          </a:prstGeom>
        </p:spPr>
      </p:pic>
    </p:spTree>
    <p:extLst>
      <p:ext uri="{BB962C8B-B14F-4D97-AF65-F5344CB8AC3E}">
        <p14:creationId xmlns:p14="http://schemas.microsoft.com/office/powerpoint/2010/main" val="2794615814"/>
      </p:ext>
    </p:extLst>
  </p:cSld>
  <p:clrMapOvr>
    <a:masterClrMapping/>
  </p:clrMapOvr>
  <p:timing>
    <p:tnLst>
      <p:par>
        <p:cTn xmlns:p14="http://schemas.microsoft.com/office/powerpoint/2010/mai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391400" y="3505200"/>
            <a:ext cx="1290756" cy="1331323"/>
          </a:xfrm>
          <a:prstGeom prst="rect">
            <a:avLst/>
          </a:prstGeom>
        </p:spPr>
      </p:pic>
      <p:pic>
        <p:nvPicPr>
          <p:cNvPr id="14" name="Picture 13" descr="NCLLogoWithText.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200" y="152400"/>
            <a:ext cx="1074384" cy="762000"/>
          </a:xfrm>
          <a:prstGeom prst="rect">
            <a:avLst/>
          </a:prstGeom>
        </p:spPr>
      </p:pic>
      <p:pic>
        <p:nvPicPr>
          <p:cNvPr id="15" name="Picture 3" descr="CISL_logo.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6200" y="1447800"/>
            <a:ext cx="990600" cy="621939"/>
          </a:xfrm>
          <a:prstGeom prst="rect">
            <a:avLst/>
          </a:prstGeom>
          <a:noFill/>
          <a:ln w="9525">
            <a:noFill/>
            <a:miter lim="800000"/>
            <a:headEnd/>
            <a:tailEnd/>
          </a:ln>
        </p:spPr>
      </p:pic>
      <p:pic>
        <p:nvPicPr>
          <p:cNvPr id="16" name="Picture 9" descr="nsf1.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9131" y="3517539"/>
            <a:ext cx="984739" cy="990600"/>
          </a:xfrm>
          <a:prstGeom prst="rect">
            <a:avLst/>
          </a:prstGeom>
          <a:noFill/>
          <a:ln w="9525">
            <a:noFill/>
            <a:miter lim="800000"/>
            <a:headEnd/>
            <a:tailEnd/>
          </a:ln>
        </p:spPr>
      </p:pic>
      <p:pic>
        <p:nvPicPr>
          <p:cNvPr id="17" name="Picture 16"/>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83387" y="2392817"/>
            <a:ext cx="776226" cy="801644"/>
          </a:xfrm>
          <a:prstGeom prst="rect">
            <a:avLst/>
          </a:prstGeom>
          <a:noFill/>
          <a:ln w="9525">
            <a:noFill/>
            <a:miter lim="800000"/>
            <a:headEnd/>
            <a:tailEnd/>
          </a:ln>
        </p:spPr>
      </p:pic>
      <p:sp>
        <p:nvSpPr>
          <p:cNvPr id="18" name="Content Placeholder 2"/>
          <p:cNvSpPr txBox="1">
            <a:spLocks/>
          </p:cNvSpPr>
          <p:nvPr/>
        </p:nvSpPr>
        <p:spPr bwMode="auto">
          <a:xfrm>
            <a:off x="1219200" y="533400"/>
            <a:ext cx="5867400" cy="4038600"/>
          </a:xfrm>
          <a:prstGeom prst="rect">
            <a:avLst/>
          </a:prstGeom>
          <a:solidFill>
            <a:schemeClr val="accent1">
              <a:lumMod val="60000"/>
              <a:lumOff val="40000"/>
              <a:alpha val="22000"/>
            </a:schemeClr>
          </a:solidFill>
          <a:ln w="12700" cmpd="sng">
            <a:solidFill>
              <a:schemeClr val="tx1"/>
            </a:solidFill>
          </a:ln>
          <a:extLs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eaLnBrk="1" hangingPunct="1">
              <a:lnSpc>
                <a:spcPct val="110000"/>
              </a:lnSpc>
              <a:spcBef>
                <a:spcPts val="300"/>
              </a:spcBef>
              <a:spcAft>
                <a:spcPts val="1800"/>
              </a:spcAft>
              <a:buSzPct val="115000"/>
              <a:buFont typeface="Lucida Grande"/>
              <a:buChar char="−"/>
              <a:defRPr/>
            </a:pPr>
            <a:r>
              <a:rPr lang="en-US" sz="1500" dirty="0" smtClean="0">
                <a:latin typeface="Arial"/>
                <a:ea typeface="+mn-ea"/>
                <a:cs typeface="Arial"/>
              </a:rPr>
              <a:t>Primarily for climate and weather researchers</a:t>
            </a:r>
          </a:p>
          <a:p>
            <a:pPr eaLnBrk="1" hangingPunct="1">
              <a:lnSpc>
                <a:spcPct val="110000"/>
              </a:lnSpc>
              <a:spcBef>
                <a:spcPts val="300"/>
              </a:spcBef>
              <a:spcAft>
                <a:spcPts val="1800"/>
              </a:spcAft>
              <a:buSzPct val="115000"/>
              <a:buFont typeface="Lucida Grande"/>
              <a:buChar char="−"/>
              <a:defRPr/>
            </a:pPr>
            <a:r>
              <a:rPr lang="en-US" sz="1500" dirty="0" smtClean="0">
                <a:latin typeface="Arial"/>
                <a:cs typeface="Arial"/>
              </a:rPr>
              <a:t>3.5 days with lectures and intensive hands-on lab sessions</a:t>
            </a:r>
          </a:p>
          <a:p>
            <a:pPr eaLnBrk="1" hangingPunct="1">
              <a:lnSpc>
                <a:spcPct val="110000"/>
              </a:lnSpc>
              <a:spcBef>
                <a:spcPts val="300"/>
              </a:spcBef>
              <a:spcAft>
                <a:spcPts val="1800"/>
              </a:spcAft>
              <a:buSzPct val="115000"/>
              <a:buFont typeface="Lucida Grande"/>
              <a:buChar char="−"/>
              <a:defRPr/>
            </a:pPr>
            <a:r>
              <a:rPr lang="en-US" sz="1500" dirty="0" smtClean="0">
                <a:latin typeface="Arial"/>
                <a:ea typeface="+mn-ea"/>
                <a:cs typeface="Arial"/>
              </a:rPr>
              <a:t>Co-taught by NCAR scientific and engineering staff</a:t>
            </a:r>
          </a:p>
          <a:p>
            <a:pPr eaLnBrk="1" hangingPunct="1">
              <a:lnSpc>
                <a:spcPct val="110000"/>
              </a:lnSpc>
              <a:spcBef>
                <a:spcPts val="300"/>
              </a:spcBef>
              <a:spcAft>
                <a:spcPts val="1800"/>
              </a:spcAft>
              <a:buSzPct val="115000"/>
              <a:buFont typeface="Lucida Grande"/>
              <a:buChar char="−"/>
              <a:defRPr/>
            </a:pPr>
            <a:r>
              <a:rPr lang="en-US" sz="1500" dirty="0" smtClean="0">
                <a:latin typeface="Arial"/>
                <a:cs typeface="Arial"/>
              </a:rPr>
              <a:t>Students encouraged to BYOD (Bring Your Own Data)</a:t>
            </a:r>
          </a:p>
          <a:p>
            <a:pPr eaLnBrk="1" hangingPunct="1">
              <a:lnSpc>
                <a:spcPct val="110000"/>
              </a:lnSpc>
              <a:spcBef>
                <a:spcPts val="300"/>
              </a:spcBef>
              <a:spcAft>
                <a:spcPts val="1800"/>
              </a:spcAft>
              <a:buSzPct val="115000"/>
              <a:buFont typeface="Lucida Grande"/>
              <a:buChar char="−"/>
              <a:defRPr/>
            </a:pPr>
            <a:r>
              <a:rPr lang="en-US" sz="1500" dirty="0" smtClean="0">
                <a:latin typeface="Arial"/>
                <a:cs typeface="Arial"/>
              </a:rPr>
              <a:t>Free for all students; funding provided for EPSCoR and MSI students</a:t>
            </a:r>
          </a:p>
          <a:p>
            <a:pPr eaLnBrk="1" hangingPunct="1">
              <a:lnSpc>
                <a:spcPct val="110000"/>
              </a:lnSpc>
              <a:spcBef>
                <a:spcPts val="300"/>
              </a:spcBef>
              <a:spcAft>
                <a:spcPts val="1800"/>
              </a:spcAft>
              <a:buSzPct val="115000"/>
              <a:buFont typeface="Lucida Grande"/>
              <a:buChar char="−"/>
              <a:defRPr/>
            </a:pPr>
            <a:r>
              <a:rPr lang="en-US" sz="1500" dirty="0" smtClean="0">
                <a:latin typeface="Arial"/>
                <a:cs typeface="Arial"/>
              </a:rPr>
              <a:t>Workshops given locally and at universities and research institutions world-wide</a:t>
            </a:r>
          </a:p>
          <a:p>
            <a:pPr eaLnBrk="1" hangingPunct="1">
              <a:lnSpc>
                <a:spcPct val="110000"/>
              </a:lnSpc>
              <a:spcBef>
                <a:spcPts val="300"/>
              </a:spcBef>
              <a:spcAft>
                <a:spcPts val="1800"/>
              </a:spcAft>
              <a:buSzPct val="115000"/>
              <a:buFont typeface="Lucida Grande"/>
              <a:buChar char="−"/>
              <a:defRPr/>
            </a:pPr>
            <a:r>
              <a:rPr lang="en-US" sz="1500" dirty="0" smtClean="0">
                <a:latin typeface="Arial"/>
                <a:ea typeface="+mn-ea"/>
                <a:cs typeface="Arial"/>
              </a:rPr>
              <a:t>67 workshops taught to 1023 students since February 2000</a:t>
            </a:r>
            <a:endParaRPr lang="en-US" sz="1500" dirty="0">
              <a:latin typeface="Arial"/>
              <a:ea typeface="+mn-ea"/>
              <a:cs typeface="Arial"/>
            </a:endParaRPr>
          </a:p>
        </p:txBody>
      </p:sp>
      <p:pic>
        <p:nvPicPr>
          <p:cNvPr id="20" name="Picture 19"/>
          <p:cNvPicPr>
            <a:picLocks noChangeAspect="1"/>
          </p:cNvPicPr>
          <p:nvPr/>
        </p:nvPicPr>
        <p:blipFill>
          <a:blip r:embed="rId7"/>
          <a:stretch>
            <a:fillRect/>
          </a:stretch>
        </p:blipFill>
        <p:spPr>
          <a:xfrm>
            <a:off x="7391400" y="6273800"/>
            <a:ext cx="1625600" cy="447040"/>
          </a:xfrm>
          <a:prstGeom prst="rect">
            <a:avLst/>
          </a:prstGeom>
        </p:spPr>
      </p:pic>
      <p:pic>
        <p:nvPicPr>
          <p:cNvPr id="21" name="Picture 20"/>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165600" y="6273800"/>
            <a:ext cx="749968" cy="537713"/>
          </a:xfrm>
          <a:prstGeom prst="rect">
            <a:avLst/>
          </a:prstGeom>
        </p:spPr>
      </p:pic>
      <p:pic>
        <p:nvPicPr>
          <p:cNvPr id="22" name="Picture 21"/>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638799" y="6248400"/>
            <a:ext cx="1520371" cy="532130"/>
          </a:xfrm>
          <a:prstGeom prst="rect">
            <a:avLst/>
          </a:prstGeom>
        </p:spPr>
      </p:pic>
      <p:pic>
        <p:nvPicPr>
          <p:cNvPr id="23" name="Picture 22"/>
          <p:cNvPicPr>
            <a:picLocks noChangeAspect="1"/>
          </p:cNvPicPr>
          <p:nvPr/>
        </p:nvPicPr>
        <p:blipFill>
          <a:blip r:embed="rId10"/>
          <a:stretch>
            <a:fillRect/>
          </a:stretch>
        </p:blipFill>
        <p:spPr>
          <a:xfrm>
            <a:off x="7231843" y="1184018"/>
            <a:ext cx="1676400" cy="434622"/>
          </a:xfrm>
          <a:prstGeom prst="rect">
            <a:avLst/>
          </a:prstGeom>
        </p:spPr>
      </p:pic>
      <p:pic>
        <p:nvPicPr>
          <p:cNvPr id="24" name="Picture 23"/>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131654" y="1975026"/>
            <a:ext cx="1876779" cy="679263"/>
          </a:xfrm>
          <a:prstGeom prst="rect">
            <a:avLst/>
          </a:prstGeom>
        </p:spPr>
      </p:pic>
      <p:pic>
        <p:nvPicPr>
          <p:cNvPr id="25" name="Picture 24"/>
          <p:cNvPicPr>
            <a:picLocks noChangeAspect="1"/>
          </p:cNvPicPr>
          <p:nvPr/>
        </p:nvPicPr>
        <p:blipFill>
          <a:blip r:embed="rId12"/>
          <a:stretch>
            <a:fillRect/>
          </a:stretch>
        </p:blipFill>
        <p:spPr>
          <a:xfrm>
            <a:off x="7243910" y="2895600"/>
            <a:ext cx="1823890" cy="601884"/>
          </a:xfrm>
          <a:prstGeom prst="rect">
            <a:avLst/>
          </a:prstGeom>
        </p:spPr>
      </p:pic>
      <p:pic>
        <p:nvPicPr>
          <p:cNvPr id="26" name="Picture 25"/>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7218727" y="381000"/>
            <a:ext cx="1702632" cy="446632"/>
          </a:xfrm>
          <a:prstGeom prst="rect">
            <a:avLst/>
          </a:prstGeom>
        </p:spPr>
      </p:pic>
      <p:sp>
        <p:nvSpPr>
          <p:cNvPr id="27" name="TextBox 26"/>
          <p:cNvSpPr txBox="1"/>
          <p:nvPr/>
        </p:nvSpPr>
        <p:spPr>
          <a:xfrm>
            <a:off x="1219200" y="87868"/>
            <a:ext cx="5867400" cy="384721"/>
          </a:xfrm>
          <a:prstGeom prst="rect">
            <a:avLst/>
          </a:prstGeom>
          <a:noFill/>
          <a:ln w="38100" cap="flat" cmpd="dbl" algn="ctr">
            <a:noFill/>
            <a:prstDash val="solid"/>
            <a:round/>
            <a:headEnd type="none" w="med" len="med"/>
            <a:tailEnd type="none" w="med" len="med"/>
          </a:ln>
        </p:spPr>
        <p:txBody>
          <a:bodyPr wrap="square" rtlCol="0">
            <a:spAutoFit/>
          </a:bodyPr>
          <a:lstStyle/>
          <a:p>
            <a:pPr algn="ctr"/>
            <a:r>
              <a:rPr lang="en-US" sz="1900" dirty="0" smtClean="0">
                <a:latin typeface="Arial"/>
                <a:cs typeface="Arial"/>
              </a:rPr>
              <a:t>NCL Data Analysis and Visualization Workshops</a:t>
            </a:r>
            <a:endParaRPr lang="en-US" sz="1900" dirty="0"/>
          </a:p>
        </p:txBody>
      </p:sp>
      <p:pic>
        <p:nvPicPr>
          <p:cNvPr id="28" name="Picture 27" descr="Yale.png"/>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304800" y="4953000"/>
            <a:ext cx="1625113" cy="1218835"/>
          </a:xfrm>
          <a:prstGeom prst="rect">
            <a:avLst/>
          </a:prstGeom>
          <a:ln w="12700" cmpd="sng">
            <a:solidFill>
              <a:schemeClr val="tx1"/>
            </a:solidFill>
          </a:ln>
        </p:spPr>
      </p:pic>
      <p:pic>
        <p:nvPicPr>
          <p:cNvPr id="30" name="Picture 29" descr="JSU.png"/>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3725199" y="4953000"/>
            <a:ext cx="1790426" cy="1221967"/>
          </a:xfrm>
          <a:prstGeom prst="rect">
            <a:avLst/>
          </a:prstGeom>
          <a:ln w="12700" cmpd="sng">
            <a:solidFill>
              <a:schemeClr val="tx1"/>
            </a:solidFill>
          </a:ln>
        </p:spPr>
      </p:pic>
      <p:pic>
        <p:nvPicPr>
          <p:cNvPr id="31" name="Picture 30" descr="BoM.png"/>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7315200" y="4953000"/>
            <a:ext cx="1629890" cy="1222417"/>
          </a:xfrm>
          <a:prstGeom prst="rect">
            <a:avLst/>
          </a:prstGeom>
          <a:ln w="12700" cmpd="sng">
            <a:solidFill>
              <a:schemeClr val="tx1"/>
            </a:solidFill>
          </a:ln>
        </p:spPr>
      </p:pic>
      <p:pic>
        <p:nvPicPr>
          <p:cNvPr id="32" name="Picture 31" descr="Yale_logo.gif"/>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228600" y="6248400"/>
            <a:ext cx="1617786" cy="381000"/>
          </a:xfrm>
          <a:prstGeom prst="rect">
            <a:avLst/>
          </a:prstGeom>
        </p:spPr>
      </p:pic>
      <p:pic>
        <p:nvPicPr>
          <p:cNvPr id="33" name="Picture 32" descr="Hawaii.png"/>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5600468" y="4953000"/>
            <a:ext cx="1629890" cy="1222417"/>
          </a:xfrm>
          <a:prstGeom prst="rect">
            <a:avLst/>
          </a:prstGeom>
          <a:ln w="12700" cmpd="sng">
            <a:solidFill>
              <a:schemeClr val="tx1"/>
            </a:solidFill>
          </a:ln>
        </p:spPr>
      </p:pic>
      <p:pic>
        <p:nvPicPr>
          <p:cNvPr id="2" name="Picture 1" descr="IMG_6063.JPG"/>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2014756" y="4953000"/>
            <a:ext cx="1625600" cy="1219200"/>
          </a:xfrm>
          <a:prstGeom prst="rect">
            <a:avLst/>
          </a:prstGeom>
          <a:ln w="12700" cmpd="sng">
            <a:solidFill>
              <a:schemeClr val="tx1"/>
            </a:solidFill>
          </a:ln>
        </p:spPr>
      </p:pic>
      <p:pic>
        <p:nvPicPr>
          <p:cNvPr id="3" name="Picture 2" descr="logo_cerfacs.gif"/>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2590800" y="6248400"/>
            <a:ext cx="457200" cy="562215"/>
          </a:xfrm>
          <a:prstGeom prst="rect">
            <a:avLst/>
          </a:prstGeom>
        </p:spPr>
      </p:pic>
    </p:spTree>
    <p:extLst>
      <p:ext uri="{BB962C8B-B14F-4D97-AF65-F5344CB8AC3E}">
        <p14:creationId xmlns:p14="http://schemas.microsoft.com/office/powerpoint/2010/main" val="4167184622"/>
      </p:ext>
    </p:extLst>
  </p:cSld>
  <p:clrMapOvr>
    <a:masterClrMapping/>
  </p:clrMapOvr>
  <p:timing>
    <p:tnLst>
      <p:par>
        <p:cTn xmlns:p14="http://schemas.microsoft.com/office/powerpoint/2010/mai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oto02.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2400" y="247650"/>
            <a:ext cx="4343400" cy="3257550"/>
          </a:xfrm>
          <a:prstGeom prst="rect">
            <a:avLst/>
          </a:prstGeom>
          <a:ln>
            <a:solidFill>
              <a:schemeClr val="tx1"/>
            </a:solidFill>
          </a:ln>
        </p:spPr>
      </p:pic>
      <p:pic>
        <p:nvPicPr>
          <p:cNvPr id="3" name="Picture 2" descr="foto04.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24832" y="247650"/>
            <a:ext cx="4342384" cy="3256788"/>
          </a:xfrm>
          <a:prstGeom prst="rect">
            <a:avLst/>
          </a:prstGeom>
          <a:ln>
            <a:solidFill>
              <a:schemeClr val="tx1"/>
            </a:solidFill>
          </a:ln>
        </p:spPr>
      </p:pic>
      <p:sp>
        <p:nvSpPr>
          <p:cNvPr id="4" name="TextBox 3"/>
          <p:cNvSpPr txBox="1"/>
          <p:nvPr/>
        </p:nvSpPr>
        <p:spPr>
          <a:xfrm>
            <a:off x="1828800" y="3657600"/>
            <a:ext cx="5181600" cy="2769989"/>
          </a:xfrm>
          <a:prstGeom prst="rect">
            <a:avLst/>
          </a:prstGeom>
          <a:noFill/>
          <a:ln w="38100" cap="flat" cmpd="dbl" algn="ctr">
            <a:noFill/>
            <a:prstDash val="solid"/>
            <a:round/>
            <a:headEnd type="none" w="med" len="med"/>
            <a:tailEnd type="none" w="med" len="med"/>
          </a:ln>
        </p:spPr>
        <p:txBody>
          <a:bodyPr wrap="square" rtlCol="0">
            <a:spAutoFit/>
          </a:bodyPr>
          <a:lstStyle/>
          <a:p>
            <a:pPr algn="ctr"/>
            <a:r>
              <a:rPr lang="en-US" b="1" dirty="0" smtClean="0">
                <a:latin typeface="Arial"/>
                <a:cs typeface="Arial"/>
              </a:rPr>
              <a:t>NCL Workshop, July 1-5, 2013</a:t>
            </a:r>
            <a:br>
              <a:rPr lang="en-US" b="1" dirty="0" smtClean="0">
                <a:latin typeface="Arial"/>
                <a:cs typeface="Arial"/>
              </a:rPr>
            </a:br>
            <a:endParaRPr lang="en-US" sz="1200" b="1" dirty="0" smtClean="0">
              <a:latin typeface="Arial"/>
              <a:cs typeface="Arial"/>
            </a:endParaRPr>
          </a:p>
          <a:p>
            <a:pPr algn="ctr"/>
            <a:r>
              <a:rPr lang="en-US" sz="1800" b="1" i="1" dirty="0" err="1" smtClean="0">
                <a:latin typeface="Arial"/>
                <a:cs typeface="Arial"/>
              </a:rPr>
              <a:t>Universidade</a:t>
            </a:r>
            <a:r>
              <a:rPr lang="en-US" sz="1800" b="1" i="1" dirty="0" smtClean="0">
                <a:latin typeface="Arial"/>
                <a:cs typeface="Arial"/>
              </a:rPr>
              <a:t> </a:t>
            </a:r>
            <a:r>
              <a:rPr lang="en-US" sz="1800" b="1" i="1" dirty="0">
                <a:latin typeface="Arial"/>
                <a:cs typeface="Arial"/>
              </a:rPr>
              <a:t>Federal do Rio Grande do </a:t>
            </a:r>
            <a:r>
              <a:rPr lang="en-US" sz="1800" b="1" i="1" dirty="0" smtClean="0">
                <a:latin typeface="Arial"/>
                <a:cs typeface="Arial"/>
              </a:rPr>
              <a:t>Norte</a:t>
            </a:r>
          </a:p>
          <a:p>
            <a:pPr algn="ctr"/>
            <a:r>
              <a:rPr lang="en-US" sz="1800" b="1" i="1" dirty="0" smtClean="0">
                <a:latin typeface="Arial"/>
                <a:cs typeface="Arial"/>
              </a:rPr>
              <a:t>in the city of Natal</a:t>
            </a:r>
            <a:r>
              <a:rPr lang="en-US" sz="1800" b="1" i="1" dirty="0">
                <a:latin typeface="Arial"/>
                <a:cs typeface="Arial"/>
              </a:rPr>
              <a:t>, Rio Grande do Norte in </a:t>
            </a:r>
            <a:r>
              <a:rPr lang="en-US" sz="1800" b="1" i="1" dirty="0" smtClean="0">
                <a:latin typeface="Arial"/>
                <a:cs typeface="Arial"/>
              </a:rPr>
              <a:t>Brazil</a:t>
            </a:r>
            <a:r>
              <a:rPr lang="en-US" sz="1800" b="1" i="1" dirty="0">
                <a:latin typeface="Arial"/>
                <a:cs typeface="Arial"/>
              </a:rPr>
              <a:t/>
            </a:r>
            <a:br>
              <a:rPr lang="en-US" sz="1800" b="1" i="1" dirty="0">
                <a:latin typeface="Arial"/>
                <a:cs typeface="Arial"/>
              </a:rPr>
            </a:br>
            <a:r>
              <a:rPr lang="en-US" sz="2000" b="1" i="1" dirty="0">
                <a:latin typeface="Arial"/>
                <a:cs typeface="Arial"/>
              </a:rPr>
              <a:t/>
            </a:r>
            <a:br>
              <a:rPr lang="en-US" sz="2000" b="1" i="1" dirty="0">
                <a:latin typeface="Arial"/>
                <a:cs typeface="Arial"/>
              </a:rPr>
            </a:br>
            <a:r>
              <a:rPr lang="en-US" sz="1600" dirty="0" smtClean="0">
                <a:latin typeface="Arial"/>
                <a:cs typeface="Arial"/>
              </a:rPr>
              <a:t>Taught by </a:t>
            </a:r>
            <a:r>
              <a:rPr lang="en-US" sz="1600" dirty="0" err="1" smtClean="0">
                <a:latin typeface="Arial"/>
                <a:cs typeface="Arial"/>
              </a:rPr>
              <a:t>Guilherme</a:t>
            </a:r>
            <a:r>
              <a:rPr lang="en-US" sz="1600" dirty="0" smtClean="0">
                <a:latin typeface="Arial"/>
                <a:cs typeface="Arial"/>
              </a:rPr>
              <a:t> </a:t>
            </a:r>
            <a:r>
              <a:rPr lang="en-US" sz="1600" dirty="0">
                <a:latin typeface="Arial"/>
                <a:cs typeface="Arial"/>
              </a:rPr>
              <a:t>Martins, a meteorology doctoral student at </a:t>
            </a:r>
            <a:r>
              <a:rPr lang="en-US" sz="1600" dirty="0" smtClean="0">
                <a:latin typeface="Arial"/>
                <a:cs typeface="Arial"/>
              </a:rPr>
              <a:t>the </a:t>
            </a:r>
            <a:r>
              <a:rPr lang="en-US" sz="1600" dirty="0">
                <a:latin typeface="Arial"/>
                <a:cs typeface="Arial"/>
              </a:rPr>
              <a:t>Graduate Program in Earth System Science (CST) of the National Institute for Space Research (INPE)</a:t>
            </a:r>
          </a:p>
        </p:txBody>
      </p:sp>
      <p:pic>
        <p:nvPicPr>
          <p:cNvPr id="6" name="Picture 5"/>
          <p:cNvPicPr>
            <a:picLocks noChangeAspect="1"/>
          </p:cNvPicPr>
          <p:nvPr/>
        </p:nvPicPr>
        <p:blipFill>
          <a:blip r:embed="rId4"/>
          <a:stretch>
            <a:fillRect/>
          </a:stretch>
        </p:blipFill>
        <p:spPr>
          <a:xfrm>
            <a:off x="7010400" y="3810000"/>
            <a:ext cx="2003665" cy="2514600"/>
          </a:xfrm>
          <a:prstGeom prst="rect">
            <a:avLst/>
          </a:prstGeom>
        </p:spPr>
      </p:pic>
      <p:pic>
        <p:nvPicPr>
          <p:cNvPr id="7" name="Picture 6"/>
          <p:cNvPicPr>
            <a:picLocks noChangeAspect="1"/>
          </p:cNvPicPr>
          <p:nvPr/>
        </p:nvPicPr>
        <p:blipFill>
          <a:blip r:embed="rId5"/>
          <a:stretch>
            <a:fillRect/>
          </a:stretch>
        </p:blipFill>
        <p:spPr>
          <a:xfrm>
            <a:off x="177800" y="4397618"/>
            <a:ext cx="1651000" cy="1339365"/>
          </a:xfrm>
          <a:prstGeom prst="rect">
            <a:avLst/>
          </a:prstGeom>
        </p:spPr>
      </p:pic>
    </p:spTree>
    <p:extLst>
      <p:ext uri="{BB962C8B-B14F-4D97-AF65-F5344CB8AC3E}">
        <p14:creationId xmlns:p14="http://schemas.microsoft.com/office/powerpoint/2010/main" val="1662635813"/>
      </p:ext>
    </p:extLst>
  </p:cSld>
  <p:clrMapOvr>
    <a:masterClrMapping/>
  </p:clrMapOvr>
  <p:timing>
    <p:tnLst>
      <p:par>
        <p:cTn xmlns:p14="http://schemas.microsoft.com/office/powerpoint/2010/mai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914400"/>
          </a:xfrm>
        </p:spPr>
        <p:txBody>
          <a:bodyPr/>
          <a:lstStyle/>
          <a:p>
            <a:r>
              <a:rPr lang="en-US" dirty="0" smtClean="0">
                <a:solidFill>
                  <a:srgbClr val="000000"/>
                </a:solidFill>
              </a:rPr>
              <a:t>NCL Workshops</a:t>
            </a:r>
            <a:endParaRPr lang="en-US" dirty="0">
              <a:solidFill>
                <a:srgbClr val="000000"/>
              </a:solidFill>
            </a:endParaRPr>
          </a:p>
        </p:txBody>
      </p:sp>
      <p:sp>
        <p:nvSpPr>
          <p:cNvPr id="3" name="Content Placeholder 2"/>
          <p:cNvSpPr>
            <a:spLocks noGrp="1"/>
          </p:cNvSpPr>
          <p:nvPr>
            <p:ph idx="1"/>
          </p:nvPr>
        </p:nvSpPr>
        <p:spPr>
          <a:xfrm>
            <a:off x="762000" y="1219200"/>
            <a:ext cx="7772400" cy="5638800"/>
          </a:xfrm>
        </p:spPr>
        <p:txBody>
          <a:bodyPr/>
          <a:lstStyle/>
          <a:p>
            <a:r>
              <a:rPr lang="en-US" dirty="0" smtClean="0"/>
              <a:t>So far in 2013:</a:t>
            </a:r>
          </a:p>
          <a:p>
            <a:pPr lvl="1"/>
            <a:r>
              <a:rPr lang="en-US" dirty="0" smtClean="0"/>
              <a:t>Boulder, January</a:t>
            </a:r>
          </a:p>
          <a:p>
            <a:pPr lvl="1"/>
            <a:r>
              <a:rPr lang="en-US" dirty="0"/>
              <a:t>University of Albany, </a:t>
            </a:r>
            <a:r>
              <a:rPr lang="en-US" dirty="0" smtClean="0"/>
              <a:t>May</a:t>
            </a:r>
            <a:endParaRPr lang="en-US" dirty="0"/>
          </a:p>
          <a:p>
            <a:pPr lvl="1"/>
            <a:r>
              <a:rPr lang="en-US" dirty="0" smtClean="0"/>
              <a:t>Boulder, June</a:t>
            </a:r>
          </a:p>
          <a:p>
            <a:pPr lvl="1"/>
            <a:r>
              <a:rPr lang="en-US" dirty="0" smtClean="0"/>
              <a:t>Brazil, July</a:t>
            </a:r>
          </a:p>
          <a:p>
            <a:r>
              <a:rPr lang="en-US" dirty="0" smtClean="0"/>
              <a:t>Three more scheduled</a:t>
            </a:r>
          </a:p>
          <a:p>
            <a:pPr lvl="1"/>
            <a:r>
              <a:rPr lang="en-US" dirty="0" smtClean="0"/>
              <a:t>Harvard, September 2013</a:t>
            </a:r>
          </a:p>
          <a:p>
            <a:pPr lvl="1"/>
            <a:r>
              <a:rPr lang="en-US" dirty="0" smtClean="0"/>
              <a:t>Max Planck Inst. for Meteorology, Hamburg, November 2013</a:t>
            </a:r>
          </a:p>
          <a:p>
            <a:pPr lvl="1"/>
            <a:r>
              <a:rPr lang="en-US" dirty="0" smtClean="0"/>
              <a:t>University of Maine, April 2014</a:t>
            </a:r>
          </a:p>
        </p:txBody>
      </p:sp>
    </p:spTree>
    <p:extLst>
      <p:ext uri="{BB962C8B-B14F-4D97-AF65-F5344CB8AC3E}">
        <p14:creationId xmlns:p14="http://schemas.microsoft.com/office/powerpoint/2010/main" val="3675879925"/>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txBox="1">
            <a:spLocks/>
          </p:cNvSpPr>
          <p:nvPr/>
        </p:nvSpPr>
        <p:spPr bwMode="auto">
          <a:xfrm>
            <a:off x="457200" y="76200"/>
            <a:ext cx="8229600" cy="762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i="0" u="none" strike="noStrike" kern="0" cap="none" spc="0" normalizeH="0" baseline="0" noProof="0" dirty="0" smtClean="0">
                <a:ln w="15875" cap="flat" cmpd="sng" algn="ctr">
                  <a:noFill/>
                  <a:prstDash val="solid"/>
                  <a:round/>
                  <a:headEnd type="none" w="med" len="med"/>
                  <a:tailEnd type="none" w="med" len="med"/>
                </a:ln>
                <a:solidFill>
                  <a:srgbClr val="000000"/>
                </a:solidFill>
                <a:effectLst/>
                <a:uLnTx/>
                <a:uFillTx/>
                <a:latin typeface="Arial"/>
                <a:ea typeface="ＭＳ Ｐゴシック" charset="-128"/>
                <a:cs typeface="Arial"/>
              </a:rPr>
              <a:t>Overview</a:t>
            </a:r>
          </a:p>
        </p:txBody>
      </p:sp>
      <p:sp>
        <p:nvSpPr>
          <p:cNvPr id="5" name="Content Placeholder 4"/>
          <p:cNvSpPr txBox="1">
            <a:spLocks/>
          </p:cNvSpPr>
          <p:nvPr/>
        </p:nvSpPr>
        <p:spPr bwMode="auto">
          <a:xfrm>
            <a:off x="685800" y="762000"/>
            <a:ext cx="7772400" cy="5791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indent="-342900">
              <a:lnSpc>
                <a:spcPct val="130000"/>
              </a:lnSpc>
              <a:buFont typeface="Arial"/>
              <a:buChar char="•"/>
            </a:pPr>
            <a:r>
              <a:rPr lang="en-US" dirty="0">
                <a:solidFill>
                  <a:schemeClr val="bg1">
                    <a:lumMod val="75000"/>
                  </a:schemeClr>
                </a:solidFill>
              </a:rPr>
              <a:t>Introductions</a:t>
            </a:r>
          </a:p>
          <a:p>
            <a:pPr marL="342900" indent="-342900">
              <a:lnSpc>
                <a:spcPct val="130000"/>
              </a:lnSpc>
              <a:buFont typeface="Arial"/>
              <a:buChar char="•"/>
            </a:pPr>
            <a:r>
              <a:rPr lang="en-US" dirty="0" smtClean="0">
                <a:solidFill>
                  <a:schemeClr val="bg1">
                    <a:lumMod val="75000"/>
                  </a:schemeClr>
                </a:solidFill>
              </a:rPr>
              <a:t>Audience survey</a:t>
            </a:r>
          </a:p>
          <a:p>
            <a:pPr marL="342900" indent="-342900">
              <a:lnSpc>
                <a:spcPct val="130000"/>
              </a:lnSpc>
              <a:buFont typeface="Arial"/>
              <a:buChar char="•"/>
            </a:pPr>
            <a:r>
              <a:rPr lang="en-US" dirty="0"/>
              <a:t>Introduction to data formats and metadata</a:t>
            </a:r>
          </a:p>
          <a:p>
            <a:pPr marL="342900" indent="-342900">
              <a:lnSpc>
                <a:spcPct val="130000"/>
              </a:lnSpc>
              <a:buFont typeface="Arial"/>
              <a:buChar char="•"/>
            </a:pPr>
            <a:r>
              <a:rPr lang="en-US" dirty="0">
                <a:solidFill>
                  <a:schemeClr val="bg1">
                    <a:lumMod val="75000"/>
                  </a:schemeClr>
                </a:solidFill>
              </a:rPr>
              <a:t>I</a:t>
            </a:r>
            <a:r>
              <a:rPr lang="en-US" dirty="0" smtClean="0">
                <a:solidFill>
                  <a:schemeClr val="bg1">
                    <a:lumMod val="75000"/>
                  </a:schemeClr>
                </a:solidFill>
              </a:rPr>
              <a:t>ntroduction </a:t>
            </a:r>
            <a:r>
              <a:rPr lang="en-US" dirty="0">
                <a:solidFill>
                  <a:schemeClr val="bg1">
                    <a:lumMod val="75000"/>
                  </a:schemeClr>
                </a:solidFill>
              </a:rPr>
              <a:t>to </a:t>
            </a:r>
            <a:r>
              <a:rPr lang="en-US" dirty="0" smtClean="0">
                <a:solidFill>
                  <a:schemeClr val="bg1">
                    <a:lumMod val="75000"/>
                  </a:schemeClr>
                </a:solidFill>
              </a:rPr>
              <a:t>NCL</a:t>
            </a:r>
          </a:p>
          <a:p>
            <a:pPr marL="800100" lvl="1" indent="-342900">
              <a:lnSpc>
                <a:spcPct val="130000"/>
              </a:lnSpc>
              <a:buFont typeface="Arial"/>
              <a:buChar char="•"/>
            </a:pPr>
            <a:r>
              <a:rPr lang="en-US" dirty="0" smtClean="0">
                <a:solidFill>
                  <a:schemeClr val="bg1">
                    <a:lumMod val="75000"/>
                  </a:schemeClr>
                </a:solidFill>
              </a:rPr>
              <a:t>File input/output – demo</a:t>
            </a:r>
          </a:p>
          <a:p>
            <a:pPr marL="800100" lvl="1" indent="-342900">
              <a:lnSpc>
                <a:spcPct val="130000"/>
              </a:lnSpc>
              <a:buFont typeface="Arial"/>
              <a:buChar char="•"/>
            </a:pPr>
            <a:r>
              <a:rPr lang="en-US" dirty="0" smtClean="0">
                <a:solidFill>
                  <a:schemeClr val="bg1">
                    <a:lumMod val="75000"/>
                  </a:schemeClr>
                </a:solidFill>
              </a:rPr>
              <a:t>Computations – demo</a:t>
            </a:r>
          </a:p>
          <a:p>
            <a:pPr marL="800100" lvl="1" indent="-342900">
              <a:lnSpc>
                <a:spcPct val="130000"/>
              </a:lnSpc>
              <a:buFont typeface="Arial"/>
              <a:buChar char="•"/>
            </a:pPr>
            <a:r>
              <a:rPr lang="en-US" dirty="0" smtClean="0">
                <a:solidFill>
                  <a:schemeClr val="bg1">
                    <a:lumMod val="75000"/>
                  </a:schemeClr>
                </a:solidFill>
              </a:rPr>
              <a:t>Visualizations – demo</a:t>
            </a:r>
          </a:p>
          <a:p>
            <a:pPr marL="342900" indent="-342900">
              <a:lnSpc>
                <a:spcPct val="130000"/>
              </a:lnSpc>
              <a:buFont typeface="Arial"/>
              <a:buChar char="•"/>
            </a:pPr>
            <a:r>
              <a:rPr lang="en-US" dirty="0" smtClean="0">
                <a:solidFill>
                  <a:schemeClr val="bg1">
                    <a:lumMod val="75000"/>
                  </a:schemeClr>
                </a:solidFill>
              </a:rPr>
              <a:t>NCL </a:t>
            </a:r>
            <a:r>
              <a:rPr lang="en-US" dirty="0">
                <a:solidFill>
                  <a:schemeClr val="bg1">
                    <a:lumMod val="75000"/>
                  </a:schemeClr>
                </a:solidFill>
              </a:rPr>
              <a:t>visualization </a:t>
            </a:r>
            <a:r>
              <a:rPr lang="en-US" dirty="0" smtClean="0">
                <a:solidFill>
                  <a:schemeClr val="bg1">
                    <a:lumMod val="75000"/>
                  </a:schemeClr>
                </a:solidFill>
              </a:rPr>
              <a:t>gallery</a:t>
            </a:r>
          </a:p>
          <a:p>
            <a:pPr marL="342900" indent="-342900">
              <a:lnSpc>
                <a:spcPct val="130000"/>
              </a:lnSpc>
              <a:buFont typeface="Arial"/>
              <a:buChar char="•"/>
            </a:pPr>
            <a:r>
              <a:rPr lang="en-US" dirty="0" smtClean="0">
                <a:solidFill>
                  <a:schemeClr val="bg1">
                    <a:lumMod val="75000"/>
                  </a:schemeClr>
                </a:solidFill>
              </a:rPr>
              <a:t>Other </a:t>
            </a:r>
            <a:r>
              <a:rPr lang="en-US" dirty="0">
                <a:solidFill>
                  <a:schemeClr val="bg1">
                    <a:lumMod val="75000"/>
                  </a:schemeClr>
                </a:solidFill>
              </a:rPr>
              <a:t>projects and collaborations we are part </a:t>
            </a:r>
            <a:r>
              <a:rPr lang="en-US" dirty="0" smtClean="0">
                <a:solidFill>
                  <a:schemeClr val="bg1">
                    <a:lumMod val="75000"/>
                  </a:schemeClr>
                </a:solidFill>
              </a:rPr>
              <a:t>of</a:t>
            </a:r>
          </a:p>
          <a:p>
            <a:pPr marL="342900" indent="-342900">
              <a:lnSpc>
                <a:spcPct val="130000"/>
              </a:lnSpc>
              <a:buFont typeface="Arial"/>
              <a:buChar char="•"/>
            </a:pPr>
            <a:r>
              <a:rPr lang="en-US" dirty="0" smtClean="0">
                <a:solidFill>
                  <a:schemeClr val="bg1">
                    <a:lumMod val="75000"/>
                  </a:schemeClr>
                </a:solidFill>
              </a:rPr>
              <a:t>User </a:t>
            </a:r>
            <a:r>
              <a:rPr lang="en-US" dirty="0">
                <a:solidFill>
                  <a:schemeClr val="bg1">
                    <a:lumMod val="75000"/>
                  </a:schemeClr>
                </a:solidFill>
              </a:rPr>
              <a:t>contributed </a:t>
            </a:r>
            <a:r>
              <a:rPr lang="en-US" dirty="0" smtClean="0">
                <a:solidFill>
                  <a:schemeClr val="bg1">
                    <a:lumMod val="75000"/>
                  </a:schemeClr>
                </a:solidFill>
              </a:rPr>
              <a:t>software and projects</a:t>
            </a:r>
          </a:p>
          <a:p>
            <a:pPr marL="342900" indent="-342900">
              <a:lnSpc>
                <a:spcPct val="130000"/>
              </a:lnSpc>
              <a:buFont typeface="Arial"/>
              <a:buChar char="•"/>
            </a:pPr>
            <a:r>
              <a:rPr lang="en-US" dirty="0" smtClean="0">
                <a:solidFill>
                  <a:schemeClr val="bg1">
                    <a:lumMod val="75000"/>
                  </a:schemeClr>
                </a:solidFill>
              </a:rPr>
              <a:t>“No one tool does it all”</a:t>
            </a:r>
          </a:p>
          <a:p>
            <a:pPr marL="342900" indent="-342900">
              <a:lnSpc>
                <a:spcPct val="130000"/>
              </a:lnSpc>
              <a:buFont typeface="Arial"/>
              <a:buChar char="•"/>
            </a:pPr>
            <a:r>
              <a:rPr lang="en-US" dirty="0" smtClean="0">
                <a:solidFill>
                  <a:schemeClr val="bg1">
                    <a:lumMod val="75000"/>
                  </a:schemeClr>
                </a:solidFill>
              </a:rPr>
              <a:t>Challenges</a:t>
            </a:r>
            <a:endParaRPr lang="en-US" sz="1400" kern="0" dirty="0">
              <a:solidFill>
                <a:schemeClr val="bg1">
                  <a:lumMod val="75000"/>
                </a:schemeClr>
              </a:solidFill>
            </a:endParaRPr>
          </a:p>
        </p:txBody>
      </p:sp>
    </p:spTree>
    <p:extLst>
      <p:ext uri="{BB962C8B-B14F-4D97-AF65-F5344CB8AC3E}">
        <p14:creationId xmlns:p14="http://schemas.microsoft.com/office/powerpoint/2010/main" val="2690923396"/>
      </p:ext>
    </p:extLst>
  </p:cSld>
  <p:clrMapOvr>
    <a:masterClrMapping/>
  </p:clrMapOvr>
  <p:timing>
    <p:tnLst>
      <p:par>
        <p:cTn xmlns:p14="http://schemas.microsoft.com/office/powerpoint/2010/mai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txBox="1">
            <a:spLocks/>
          </p:cNvSpPr>
          <p:nvPr/>
        </p:nvSpPr>
        <p:spPr bwMode="auto">
          <a:xfrm>
            <a:off x="457200" y="76200"/>
            <a:ext cx="8229600" cy="762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i="0" u="none" strike="noStrike" kern="0" cap="none" spc="0" normalizeH="0" baseline="0" noProof="0" dirty="0" smtClean="0">
                <a:ln w="15875" cap="flat" cmpd="sng" algn="ctr">
                  <a:noFill/>
                  <a:prstDash val="solid"/>
                  <a:round/>
                  <a:headEnd type="none" w="med" len="med"/>
                  <a:tailEnd type="none" w="med" len="med"/>
                </a:ln>
                <a:solidFill>
                  <a:srgbClr val="000000"/>
                </a:solidFill>
                <a:effectLst/>
                <a:uLnTx/>
                <a:uFillTx/>
                <a:latin typeface="Arial"/>
                <a:ea typeface="ＭＳ Ｐゴシック" charset="-128"/>
                <a:cs typeface="Arial"/>
              </a:rPr>
              <a:t>Overview</a:t>
            </a:r>
          </a:p>
        </p:txBody>
      </p:sp>
      <p:sp>
        <p:nvSpPr>
          <p:cNvPr id="5" name="Content Placeholder 4"/>
          <p:cNvSpPr txBox="1">
            <a:spLocks/>
          </p:cNvSpPr>
          <p:nvPr/>
        </p:nvSpPr>
        <p:spPr bwMode="auto">
          <a:xfrm>
            <a:off x="685800" y="762000"/>
            <a:ext cx="7772400" cy="5791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indent="-342900">
              <a:lnSpc>
                <a:spcPct val="130000"/>
              </a:lnSpc>
              <a:buFont typeface="Arial"/>
              <a:buChar char="•"/>
            </a:pPr>
            <a:r>
              <a:rPr lang="en-US" dirty="0">
                <a:solidFill>
                  <a:schemeClr val="bg1">
                    <a:lumMod val="75000"/>
                  </a:schemeClr>
                </a:solidFill>
              </a:rPr>
              <a:t>Introductions</a:t>
            </a:r>
          </a:p>
          <a:p>
            <a:pPr marL="342900" indent="-342900">
              <a:lnSpc>
                <a:spcPct val="130000"/>
              </a:lnSpc>
              <a:buFont typeface="Arial"/>
              <a:buChar char="•"/>
            </a:pPr>
            <a:r>
              <a:rPr lang="en-US" dirty="0" smtClean="0">
                <a:solidFill>
                  <a:schemeClr val="bg1">
                    <a:lumMod val="75000"/>
                  </a:schemeClr>
                </a:solidFill>
              </a:rPr>
              <a:t>Audience survey</a:t>
            </a:r>
          </a:p>
          <a:p>
            <a:pPr marL="342900" indent="-342900">
              <a:lnSpc>
                <a:spcPct val="130000"/>
              </a:lnSpc>
              <a:buFont typeface="Arial"/>
              <a:buChar char="•"/>
            </a:pPr>
            <a:r>
              <a:rPr lang="en-US" dirty="0" smtClean="0">
                <a:solidFill>
                  <a:schemeClr val="bg1">
                    <a:lumMod val="75000"/>
                  </a:schemeClr>
                </a:solidFill>
              </a:rPr>
              <a:t>Introduction </a:t>
            </a:r>
            <a:r>
              <a:rPr lang="en-US" dirty="0">
                <a:solidFill>
                  <a:schemeClr val="bg1">
                    <a:lumMod val="75000"/>
                  </a:schemeClr>
                </a:solidFill>
              </a:rPr>
              <a:t>to data formats and </a:t>
            </a:r>
            <a:r>
              <a:rPr lang="en-US" dirty="0" smtClean="0">
                <a:solidFill>
                  <a:schemeClr val="bg1">
                    <a:lumMod val="75000"/>
                  </a:schemeClr>
                </a:solidFill>
              </a:rPr>
              <a:t>metadata</a:t>
            </a:r>
          </a:p>
          <a:p>
            <a:pPr marL="342900" indent="-342900">
              <a:lnSpc>
                <a:spcPct val="130000"/>
              </a:lnSpc>
              <a:buFont typeface="Arial"/>
              <a:buChar char="•"/>
            </a:pPr>
            <a:r>
              <a:rPr lang="en-US" dirty="0">
                <a:solidFill>
                  <a:schemeClr val="bg1">
                    <a:lumMod val="75000"/>
                  </a:schemeClr>
                </a:solidFill>
              </a:rPr>
              <a:t>I</a:t>
            </a:r>
            <a:r>
              <a:rPr lang="en-US" dirty="0" smtClean="0">
                <a:solidFill>
                  <a:schemeClr val="bg1">
                    <a:lumMod val="75000"/>
                  </a:schemeClr>
                </a:solidFill>
              </a:rPr>
              <a:t>ntroduction </a:t>
            </a:r>
            <a:r>
              <a:rPr lang="en-US" dirty="0">
                <a:solidFill>
                  <a:schemeClr val="bg1">
                    <a:lumMod val="75000"/>
                  </a:schemeClr>
                </a:solidFill>
              </a:rPr>
              <a:t>to </a:t>
            </a:r>
            <a:r>
              <a:rPr lang="en-US" dirty="0" smtClean="0">
                <a:solidFill>
                  <a:schemeClr val="bg1">
                    <a:lumMod val="75000"/>
                  </a:schemeClr>
                </a:solidFill>
              </a:rPr>
              <a:t>NCL</a:t>
            </a:r>
          </a:p>
          <a:p>
            <a:pPr marL="800100" lvl="1" indent="-342900">
              <a:lnSpc>
                <a:spcPct val="130000"/>
              </a:lnSpc>
              <a:buFont typeface="Arial"/>
              <a:buChar char="•"/>
            </a:pPr>
            <a:r>
              <a:rPr lang="en-US" dirty="0" smtClean="0">
                <a:solidFill>
                  <a:schemeClr val="bg1">
                    <a:lumMod val="75000"/>
                  </a:schemeClr>
                </a:solidFill>
              </a:rPr>
              <a:t>File input/output – demo</a:t>
            </a:r>
          </a:p>
          <a:p>
            <a:pPr marL="800100" lvl="1" indent="-342900">
              <a:lnSpc>
                <a:spcPct val="130000"/>
              </a:lnSpc>
              <a:buFont typeface="Arial"/>
              <a:buChar char="•"/>
            </a:pPr>
            <a:r>
              <a:rPr lang="en-US" dirty="0" smtClean="0">
                <a:solidFill>
                  <a:schemeClr val="bg1">
                    <a:lumMod val="75000"/>
                  </a:schemeClr>
                </a:solidFill>
              </a:rPr>
              <a:t>Computations – demo</a:t>
            </a:r>
          </a:p>
          <a:p>
            <a:pPr marL="800100" lvl="1" indent="-342900">
              <a:lnSpc>
                <a:spcPct val="130000"/>
              </a:lnSpc>
              <a:buFont typeface="Arial"/>
              <a:buChar char="•"/>
            </a:pPr>
            <a:r>
              <a:rPr lang="en-US" dirty="0" smtClean="0">
                <a:solidFill>
                  <a:schemeClr val="bg1">
                    <a:lumMod val="75000"/>
                  </a:schemeClr>
                </a:solidFill>
              </a:rPr>
              <a:t>Visualizations – demo</a:t>
            </a:r>
          </a:p>
          <a:p>
            <a:pPr marL="342900" indent="-342900">
              <a:lnSpc>
                <a:spcPct val="130000"/>
              </a:lnSpc>
              <a:buFont typeface="Arial"/>
              <a:buChar char="•"/>
            </a:pPr>
            <a:r>
              <a:rPr lang="en-US" dirty="0" smtClean="0">
                <a:solidFill>
                  <a:schemeClr val="bg1">
                    <a:lumMod val="75000"/>
                  </a:schemeClr>
                </a:solidFill>
              </a:rPr>
              <a:t>NCL </a:t>
            </a:r>
            <a:r>
              <a:rPr lang="en-US" dirty="0">
                <a:solidFill>
                  <a:schemeClr val="bg1">
                    <a:lumMod val="75000"/>
                  </a:schemeClr>
                </a:solidFill>
              </a:rPr>
              <a:t>visualization </a:t>
            </a:r>
            <a:r>
              <a:rPr lang="en-US" dirty="0" smtClean="0">
                <a:solidFill>
                  <a:schemeClr val="bg1">
                    <a:lumMod val="75000"/>
                  </a:schemeClr>
                </a:solidFill>
              </a:rPr>
              <a:t>gallery</a:t>
            </a:r>
          </a:p>
          <a:p>
            <a:pPr marL="342900" indent="-342900">
              <a:lnSpc>
                <a:spcPct val="130000"/>
              </a:lnSpc>
              <a:buFont typeface="Arial"/>
              <a:buChar char="•"/>
            </a:pPr>
            <a:r>
              <a:rPr lang="en-US" dirty="0" smtClean="0">
                <a:solidFill>
                  <a:schemeClr val="bg1">
                    <a:lumMod val="75000"/>
                  </a:schemeClr>
                </a:solidFill>
              </a:rPr>
              <a:t>Other </a:t>
            </a:r>
            <a:r>
              <a:rPr lang="en-US" dirty="0">
                <a:solidFill>
                  <a:schemeClr val="bg1">
                    <a:lumMod val="75000"/>
                  </a:schemeClr>
                </a:solidFill>
              </a:rPr>
              <a:t>projects and collaborations we are part </a:t>
            </a:r>
            <a:r>
              <a:rPr lang="en-US" dirty="0" smtClean="0">
                <a:solidFill>
                  <a:schemeClr val="bg1">
                    <a:lumMod val="75000"/>
                  </a:schemeClr>
                </a:solidFill>
              </a:rPr>
              <a:t>of</a:t>
            </a:r>
          </a:p>
          <a:p>
            <a:pPr marL="342900" indent="-342900">
              <a:lnSpc>
                <a:spcPct val="130000"/>
              </a:lnSpc>
              <a:buFont typeface="Arial"/>
              <a:buChar char="•"/>
            </a:pPr>
            <a:r>
              <a:rPr lang="en-US" dirty="0" smtClean="0">
                <a:solidFill>
                  <a:schemeClr val="bg1">
                    <a:lumMod val="75000"/>
                  </a:schemeClr>
                </a:solidFill>
              </a:rPr>
              <a:t>User </a:t>
            </a:r>
            <a:r>
              <a:rPr lang="en-US" dirty="0">
                <a:solidFill>
                  <a:schemeClr val="bg1">
                    <a:lumMod val="75000"/>
                  </a:schemeClr>
                </a:solidFill>
              </a:rPr>
              <a:t>contributed </a:t>
            </a:r>
            <a:r>
              <a:rPr lang="en-US" dirty="0" smtClean="0">
                <a:solidFill>
                  <a:schemeClr val="bg1">
                    <a:lumMod val="75000"/>
                  </a:schemeClr>
                </a:solidFill>
              </a:rPr>
              <a:t>software and projects</a:t>
            </a:r>
          </a:p>
          <a:p>
            <a:pPr marL="342900" indent="-342900">
              <a:lnSpc>
                <a:spcPct val="130000"/>
              </a:lnSpc>
              <a:buFont typeface="Arial"/>
              <a:buChar char="•"/>
            </a:pPr>
            <a:r>
              <a:rPr lang="en-US" dirty="0" smtClean="0">
                <a:solidFill>
                  <a:schemeClr val="bg1">
                    <a:lumMod val="75000"/>
                  </a:schemeClr>
                </a:solidFill>
              </a:rPr>
              <a:t>“No one tool does it all”</a:t>
            </a:r>
          </a:p>
          <a:p>
            <a:pPr marL="342900" indent="-342900">
              <a:lnSpc>
                <a:spcPct val="130000"/>
              </a:lnSpc>
              <a:buFont typeface="Arial"/>
              <a:buChar char="•"/>
            </a:pPr>
            <a:r>
              <a:rPr lang="en-US" dirty="0"/>
              <a:t>Challenges</a:t>
            </a:r>
          </a:p>
        </p:txBody>
      </p:sp>
    </p:spTree>
    <p:extLst>
      <p:ext uri="{BB962C8B-B14F-4D97-AF65-F5344CB8AC3E}">
        <p14:creationId xmlns:p14="http://schemas.microsoft.com/office/powerpoint/2010/main" val="3868271222"/>
      </p:ext>
    </p:extLst>
  </p:cSld>
  <p:clrMapOvr>
    <a:masterClrMapping/>
  </p:clrMapOvr>
  <p:timing>
    <p:tnLst>
      <p:par>
        <p:cTn xmlns:p14="http://schemas.microsoft.com/office/powerpoint/2010/mai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228600"/>
            <a:ext cx="5943600" cy="609600"/>
          </a:xfrm>
        </p:spPr>
        <p:txBody>
          <a:bodyPr/>
          <a:lstStyle/>
          <a:p>
            <a:r>
              <a:rPr lang="en-US" sz="3200" dirty="0" smtClean="0">
                <a:solidFill>
                  <a:schemeClr val="tx1"/>
                </a:solidFill>
              </a:rPr>
              <a:t>BIG (HAIRY) DATA</a:t>
            </a:r>
            <a:endParaRPr lang="en-US" sz="3200" dirty="0">
              <a:solidFill>
                <a:schemeClr val="tx1"/>
              </a:solidFill>
            </a:endParaRPr>
          </a:p>
        </p:txBody>
      </p:sp>
      <p:pic>
        <p:nvPicPr>
          <p:cNvPr id="4" name="Picture 3"/>
          <p:cNvPicPr>
            <a:picLocks noChangeAspect="1"/>
          </p:cNvPicPr>
          <p:nvPr/>
        </p:nvPicPr>
        <p:blipFill>
          <a:blip r:embed="rId2"/>
          <a:stretch>
            <a:fillRect/>
          </a:stretch>
        </p:blipFill>
        <p:spPr>
          <a:xfrm>
            <a:off x="685800" y="838200"/>
            <a:ext cx="7620000" cy="5700748"/>
          </a:xfrm>
          <a:prstGeom prst="rect">
            <a:avLst/>
          </a:prstGeom>
        </p:spPr>
      </p:pic>
    </p:spTree>
    <p:extLst>
      <p:ext uri="{BB962C8B-B14F-4D97-AF65-F5344CB8AC3E}">
        <p14:creationId xmlns:p14="http://schemas.microsoft.com/office/powerpoint/2010/main" val="17282543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p:cNvSpPr txBox="1">
            <a:spLocks/>
          </p:cNvSpPr>
          <p:nvPr/>
        </p:nvSpPr>
        <p:spPr bwMode="auto">
          <a:xfrm>
            <a:off x="457200" y="76200"/>
            <a:ext cx="8229600" cy="762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i="0" u="none" strike="noStrike" kern="0" cap="none" spc="0" normalizeH="0" baseline="0" noProof="0" dirty="0" smtClean="0">
                <a:ln w="15875" cap="flat" cmpd="sng" algn="ctr">
                  <a:noFill/>
                  <a:prstDash val="solid"/>
                  <a:round/>
                  <a:headEnd type="none" w="med" len="med"/>
                  <a:tailEnd type="none" w="med" len="med"/>
                </a:ln>
                <a:solidFill>
                  <a:srgbClr val="000000"/>
                </a:solidFill>
                <a:effectLst/>
                <a:uLnTx/>
                <a:uFillTx/>
                <a:latin typeface="Arial"/>
                <a:ea typeface="ＭＳ Ｐゴシック" charset="-128"/>
                <a:cs typeface="Arial"/>
              </a:rPr>
              <a:t>Challenges</a:t>
            </a:r>
          </a:p>
        </p:txBody>
      </p:sp>
      <p:sp>
        <p:nvSpPr>
          <p:cNvPr id="6" name="Content Placeholder 4"/>
          <p:cNvSpPr txBox="1">
            <a:spLocks/>
          </p:cNvSpPr>
          <p:nvPr/>
        </p:nvSpPr>
        <p:spPr bwMode="auto">
          <a:xfrm>
            <a:off x="685800" y="762000"/>
            <a:ext cx="7772400" cy="5791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indent="-342900">
              <a:lnSpc>
                <a:spcPct val="130000"/>
              </a:lnSpc>
              <a:buFont typeface="Arial"/>
              <a:buChar char="•"/>
            </a:pPr>
            <a:r>
              <a:rPr lang="en-US" dirty="0" smtClean="0">
                <a:solidFill>
                  <a:srgbClr val="000000"/>
                </a:solidFill>
              </a:rPr>
              <a:t>Data is becoming far more complex, requires special understanding of new structures</a:t>
            </a:r>
            <a:endParaRPr lang="en-US" dirty="0">
              <a:solidFill>
                <a:srgbClr val="000000"/>
              </a:solidFill>
            </a:endParaRPr>
          </a:p>
          <a:p>
            <a:pPr marL="342900" indent="-342900">
              <a:lnSpc>
                <a:spcPct val="130000"/>
              </a:lnSpc>
              <a:buFont typeface="Arial"/>
              <a:buChar char="•"/>
            </a:pPr>
            <a:r>
              <a:rPr lang="en-US" dirty="0" smtClean="0">
                <a:solidFill>
                  <a:srgbClr val="000000"/>
                </a:solidFill>
              </a:rPr>
              <a:t>Data is large and being generated quickly. Current tools cannot keep up with demand.</a:t>
            </a:r>
          </a:p>
          <a:p>
            <a:pPr marL="342900" indent="-342900">
              <a:lnSpc>
                <a:spcPct val="130000"/>
              </a:lnSpc>
              <a:buFont typeface="Arial"/>
              <a:buChar char="•"/>
            </a:pPr>
            <a:r>
              <a:rPr lang="en-US" dirty="0" smtClean="0">
                <a:solidFill>
                  <a:srgbClr val="000000"/>
                </a:solidFill>
              </a:rPr>
              <a:t>Systems that we program on are more complicated, more than one way to do “parallelism”. Requires team of experts!</a:t>
            </a:r>
          </a:p>
          <a:p>
            <a:pPr marL="342900" indent="-342900">
              <a:lnSpc>
                <a:spcPct val="130000"/>
              </a:lnSpc>
              <a:buFont typeface="Arial"/>
              <a:buChar char="•"/>
            </a:pPr>
            <a:r>
              <a:rPr lang="en-US" dirty="0" smtClean="0">
                <a:solidFill>
                  <a:srgbClr val="000000"/>
                </a:solidFill>
              </a:rPr>
              <a:t>These special cases are requiring software to be specialized. Less focus on “general” software</a:t>
            </a:r>
          </a:p>
          <a:p>
            <a:pPr marL="342900" indent="-342900">
              <a:lnSpc>
                <a:spcPct val="130000"/>
              </a:lnSpc>
              <a:buFont typeface="Arial"/>
              <a:buChar char="•"/>
            </a:pPr>
            <a:r>
              <a:rPr lang="en-US" dirty="0" smtClean="0">
                <a:solidFill>
                  <a:srgbClr val="000000"/>
                </a:solidFill>
              </a:rPr>
              <a:t>People need to compare data one same grids: requires special regridding software.</a:t>
            </a:r>
            <a:endParaRPr lang="en-US" dirty="0"/>
          </a:p>
        </p:txBody>
      </p:sp>
    </p:spTree>
    <p:extLst>
      <p:ext uri="{BB962C8B-B14F-4D97-AF65-F5344CB8AC3E}">
        <p14:creationId xmlns:p14="http://schemas.microsoft.com/office/powerpoint/2010/main" val="3307685303"/>
      </p:ext>
    </p:extLst>
  </p:cSld>
  <p:clrMapOvr>
    <a:masterClrMapping/>
  </p:clrMapOvr>
  <p:timing>
    <p:tnLst>
      <p:par>
        <p:cTn xmlns:p14="http://schemas.microsoft.com/office/powerpoint/2010/mai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G_0118.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6933"/>
            <a:ext cx="9144000" cy="6858000"/>
          </a:xfrm>
          <a:prstGeom prst="rect">
            <a:avLst/>
          </a:prstGeom>
        </p:spPr>
      </p:pic>
      <p:sp>
        <p:nvSpPr>
          <p:cNvPr id="2" name="Title 1"/>
          <p:cNvSpPr>
            <a:spLocks noGrp="1"/>
          </p:cNvSpPr>
          <p:nvPr>
            <p:ph type="title"/>
          </p:nvPr>
        </p:nvSpPr>
        <p:spPr>
          <a:xfrm>
            <a:off x="0" y="0"/>
            <a:ext cx="6705600" cy="914400"/>
          </a:xfrm>
        </p:spPr>
        <p:txBody>
          <a:bodyPr/>
          <a:lstStyle/>
          <a:p>
            <a:r>
              <a:rPr lang="en-US" sz="3200" b="1" dirty="0"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rPr>
              <a:t>Thank you. . .any questions?</a:t>
            </a:r>
            <a:br>
              <a:rPr lang="en-US" sz="3200" b="1" dirty="0"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rPr>
            </a:br>
            <a:r>
              <a:rPr lang="en-US" sz="2400" b="1" dirty="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rPr>
              <a:t>Mary Haley, </a:t>
            </a:r>
            <a:r>
              <a:rPr lang="en-US" sz="2400" b="1" dirty="0" err="1">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rPr>
              <a:t>haley</a:t>
            </a:r>
            <a:r>
              <a:rPr lang="en-US" sz="2400" b="1" dirty="0" err="1"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rPr>
              <a:t>@ucar.edu</a:t>
            </a:r>
            <a:endParaRPr lang="en-US" sz="2400" b="1" dirty="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endParaRPr>
          </a:p>
        </p:txBody>
      </p:sp>
      <p:sp>
        <p:nvSpPr>
          <p:cNvPr id="5" name="Title 1"/>
          <p:cNvSpPr txBox="1">
            <a:spLocks/>
          </p:cNvSpPr>
          <p:nvPr/>
        </p:nvSpPr>
        <p:spPr bwMode="auto">
          <a:xfrm>
            <a:off x="4114800" y="6324600"/>
            <a:ext cx="4953000" cy="457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000090"/>
                </a:solidFill>
                <a:latin typeface="Arial" pitchFamily="-112" charset="0"/>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52" charset="0"/>
                <a:ea typeface="ＭＳ Ｐゴシック" pitchFamily="52" charset="-128"/>
                <a:cs typeface="ＭＳ Ｐゴシック" pitchFamily="52" charset="-128"/>
              </a:defRPr>
            </a:lvl2pPr>
            <a:lvl3pPr algn="ctr" rtl="0" eaLnBrk="0" fontAlgn="base" hangingPunct="0">
              <a:spcBef>
                <a:spcPct val="0"/>
              </a:spcBef>
              <a:spcAft>
                <a:spcPct val="0"/>
              </a:spcAft>
              <a:defRPr sz="4400">
                <a:solidFill>
                  <a:schemeClr val="tx2"/>
                </a:solidFill>
                <a:latin typeface="Arial" pitchFamily="52" charset="0"/>
                <a:ea typeface="ＭＳ Ｐゴシック" pitchFamily="52" charset="-128"/>
                <a:cs typeface="ＭＳ Ｐゴシック" pitchFamily="52" charset="-128"/>
              </a:defRPr>
            </a:lvl3pPr>
            <a:lvl4pPr algn="ctr" rtl="0" eaLnBrk="0" fontAlgn="base" hangingPunct="0">
              <a:spcBef>
                <a:spcPct val="0"/>
              </a:spcBef>
              <a:spcAft>
                <a:spcPct val="0"/>
              </a:spcAft>
              <a:defRPr sz="4400">
                <a:solidFill>
                  <a:schemeClr val="tx2"/>
                </a:solidFill>
                <a:latin typeface="Arial" pitchFamily="52" charset="0"/>
                <a:ea typeface="ＭＳ Ｐゴシック" pitchFamily="52" charset="-128"/>
                <a:cs typeface="ＭＳ Ｐゴシック" pitchFamily="52" charset="-128"/>
              </a:defRPr>
            </a:lvl4pPr>
            <a:lvl5pPr algn="ctr" rtl="0" eaLnBrk="0" fontAlgn="base" hangingPunct="0">
              <a:spcBef>
                <a:spcPct val="0"/>
              </a:spcBef>
              <a:spcAft>
                <a:spcPct val="0"/>
              </a:spcAft>
              <a:defRPr sz="4400">
                <a:solidFill>
                  <a:schemeClr val="tx2"/>
                </a:solidFill>
                <a:latin typeface="Arial" pitchFamily="52" charset="0"/>
                <a:ea typeface="ＭＳ Ｐゴシック" pitchFamily="52" charset="-128"/>
                <a:cs typeface="ＭＳ Ｐゴシック" pitchFamily="52" charset="-128"/>
              </a:defRPr>
            </a:lvl5pPr>
            <a:lvl6pPr marL="457200" algn="ctr" rtl="0" fontAlgn="base">
              <a:spcBef>
                <a:spcPct val="0"/>
              </a:spcBef>
              <a:spcAft>
                <a:spcPct val="0"/>
              </a:spcAft>
              <a:defRPr sz="4400">
                <a:solidFill>
                  <a:schemeClr val="tx2"/>
                </a:solidFill>
                <a:latin typeface="Arial" pitchFamily="52" charset="0"/>
                <a:ea typeface="ＭＳ Ｐゴシック" pitchFamily="52" charset="-128"/>
                <a:cs typeface="ＭＳ Ｐゴシック" pitchFamily="52" charset="-128"/>
              </a:defRPr>
            </a:lvl6pPr>
            <a:lvl7pPr marL="914400" algn="ctr" rtl="0" fontAlgn="base">
              <a:spcBef>
                <a:spcPct val="0"/>
              </a:spcBef>
              <a:spcAft>
                <a:spcPct val="0"/>
              </a:spcAft>
              <a:defRPr sz="4400">
                <a:solidFill>
                  <a:schemeClr val="tx2"/>
                </a:solidFill>
                <a:latin typeface="Arial" pitchFamily="52" charset="0"/>
                <a:ea typeface="ＭＳ Ｐゴシック" pitchFamily="52" charset="-128"/>
                <a:cs typeface="ＭＳ Ｐゴシック" pitchFamily="52" charset="-128"/>
              </a:defRPr>
            </a:lvl7pPr>
            <a:lvl8pPr marL="1371600" algn="ctr" rtl="0" fontAlgn="base">
              <a:spcBef>
                <a:spcPct val="0"/>
              </a:spcBef>
              <a:spcAft>
                <a:spcPct val="0"/>
              </a:spcAft>
              <a:defRPr sz="4400">
                <a:solidFill>
                  <a:schemeClr val="tx2"/>
                </a:solidFill>
                <a:latin typeface="Arial" pitchFamily="52" charset="0"/>
                <a:ea typeface="ＭＳ Ｐゴシック" pitchFamily="52" charset="-128"/>
                <a:cs typeface="ＭＳ Ｐゴシック" pitchFamily="52" charset="-128"/>
              </a:defRPr>
            </a:lvl8pPr>
            <a:lvl9pPr marL="1828800" algn="ctr" rtl="0" fontAlgn="base">
              <a:spcBef>
                <a:spcPct val="0"/>
              </a:spcBef>
              <a:spcAft>
                <a:spcPct val="0"/>
              </a:spcAft>
              <a:defRPr sz="4400">
                <a:solidFill>
                  <a:schemeClr val="tx2"/>
                </a:solidFill>
                <a:latin typeface="Arial" pitchFamily="52" charset="0"/>
                <a:ea typeface="ＭＳ Ｐゴシック" pitchFamily="52" charset="-128"/>
                <a:cs typeface="ＭＳ Ｐゴシック" pitchFamily="52" charset="-128"/>
              </a:defRPr>
            </a:lvl9pPr>
          </a:lstStyle>
          <a:p>
            <a:r>
              <a:rPr lang="en-US" sz="2400" b="1" dirty="0"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rPr>
              <a:t>NCAR Mesa Lab in Boulder, CO</a:t>
            </a:r>
            <a:endParaRPr lang="en-US" sz="1800" b="1" dirty="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endParaRPr>
          </a:p>
        </p:txBody>
      </p:sp>
      <p:sp>
        <p:nvSpPr>
          <p:cNvPr id="4" name="Rectangle 3"/>
          <p:cNvSpPr/>
          <p:nvPr/>
        </p:nvSpPr>
        <p:spPr>
          <a:xfrm>
            <a:off x="930174" y="1361182"/>
            <a:ext cx="4861026" cy="1077218"/>
          </a:xfrm>
          <a:prstGeom prst="rect">
            <a:avLst/>
          </a:prstGeom>
          <a:noFill/>
        </p:spPr>
        <p:txBody>
          <a:bodyPr wrap="none" lIns="91440" tIns="45720" rIns="91440" bIns="45720">
            <a:spAutoFit/>
          </a:bodyPr>
          <a:lstStyle/>
          <a:p>
            <a:r>
              <a:rPr lang="en-US" sz="3200" u="sng" cap="none" spc="0" dirty="0"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rPr>
              <a:t>http://www.ncl.ucar.edu</a:t>
            </a:r>
          </a:p>
          <a:p>
            <a:r>
              <a:rPr lang="en-US" sz="3200" u="sng" dirty="0"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rPr>
              <a:t>http://www.pyngl.ucar.edu</a:t>
            </a:r>
            <a:endParaRPr lang="en-US" sz="3200" u="sng" cap="none" spc="0" dirty="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endParaRPr>
          </a:p>
        </p:txBody>
      </p:sp>
    </p:spTree>
  </p:cSld>
  <p:clrMapOvr>
    <a:masterClrMapping/>
  </p:clrMapOvr>
  <p:timing>
    <p:tnLst>
      <p:par>
        <p:cTn xmlns:p14="http://schemas.microsoft.com/office/powerpoint/2010/mai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descr="NCLAppPage.tif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62000" y="76200"/>
            <a:ext cx="7857246" cy="7092032"/>
          </a:xfrm>
          <a:prstGeom prst="rect">
            <a:avLst/>
          </a:prstGeom>
        </p:spPr>
      </p:pic>
      <p:sp>
        <p:nvSpPr>
          <p:cNvPr id="4" name="TextBox 2"/>
          <p:cNvSpPr txBox="1">
            <a:spLocks noChangeArrowheads="1"/>
          </p:cNvSpPr>
          <p:nvPr/>
        </p:nvSpPr>
        <p:spPr bwMode="auto">
          <a:xfrm>
            <a:off x="76200" y="76200"/>
            <a:ext cx="5410200" cy="461665"/>
          </a:xfrm>
          <a:prstGeom prst="rect">
            <a:avLst/>
          </a:prstGeom>
          <a:solidFill>
            <a:srgbClr val="FFFF00"/>
          </a:solidFill>
          <a:ln w="9525">
            <a:solidFill>
              <a:srgbClr val="000000"/>
            </a:solidFill>
            <a:miter lim="800000"/>
            <a:headEnd/>
            <a:tailEnd/>
          </a:ln>
        </p:spPr>
        <p:txBody>
          <a:bodyPr wrap="square">
            <a:prstTxWarp prst="textNoShape">
              <a:avLst/>
            </a:prstTxWarp>
            <a:spAutoFit/>
          </a:bodyPr>
          <a:lstStyle/>
          <a:p>
            <a:pPr algn="ctr"/>
            <a:r>
              <a:rPr lang="en-US" dirty="0"/>
              <a:t>Hundreds of application examples</a:t>
            </a:r>
          </a:p>
        </p:txBody>
      </p:sp>
      <p:grpSp>
        <p:nvGrpSpPr>
          <p:cNvPr id="11" name="Group 10"/>
          <p:cNvGrpSpPr/>
          <p:nvPr/>
        </p:nvGrpSpPr>
        <p:grpSpPr>
          <a:xfrm>
            <a:off x="5029200" y="2464713"/>
            <a:ext cx="3657600" cy="3428999"/>
            <a:chOff x="5029200" y="2769513"/>
            <a:chExt cx="4114800" cy="3428999"/>
          </a:xfrm>
        </p:grpSpPr>
        <p:sp>
          <p:nvSpPr>
            <p:cNvPr id="6" name="TextBox 5"/>
            <p:cNvSpPr txBox="1">
              <a:spLocks noChangeArrowheads="1"/>
            </p:cNvSpPr>
            <p:nvPr/>
          </p:nvSpPr>
          <p:spPr bwMode="auto">
            <a:xfrm>
              <a:off x="5029200" y="2769513"/>
              <a:ext cx="4114800" cy="430887"/>
            </a:xfrm>
            <a:prstGeom prst="rect">
              <a:avLst/>
            </a:prstGeom>
            <a:solidFill>
              <a:srgbClr val="FCF218"/>
            </a:solidFill>
            <a:ln w="12700">
              <a:solidFill>
                <a:schemeClr val="tx1"/>
              </a:solidFill>
              <a:miter lim="800000"/>
              <a:headEnd/>
              <a:tailEnd/>
            </a:ln>
          </p:spPr>
          <p:txBody>
            <a:bodyPr wrap="square">
              <a:prstTxWarp prst="textNoShape">
                <a:avLst/>
              </a:prstTxWarp>
              <a:spAutoFit/>
            </a:bodyPr>
            <a:lstStyle/>
            <a:p>
              <a:pPr algn="ctr"/>
              <a:r>
                <a:rPr lang="en-US" sz="2200" dirty="0"/>
                <a:t>Click on</a:t>
              </a:r>
              <a:r>
                <a:rPr lang="en-US" sz="2200" dirty="0" smtClean="0"/>
                <a:t> category of interest</a:t>
              </a:r>
              <a:endParaRPr lang="en-US" sz="2200" dirty="0"/>
            </a:p>
          </p:txBody>
        </p:sp>
        <p:cxnSp>
          <p:nvCxnSpPr>
            <p:cNvPr id="7" name="Straight Arrow Connector 6"/>
            <p:cNvCxnSpPr>
              <a:cxnSpLocks noChangeShapeType="1"/>
              <a:stCxn id="6" idx="2"/>
            </p:cNvCxnSpPr>
            <p:nvPr/>
          </p:nvCxnSpPr>
          <p:spPr bwMode="auto">
            <a:xfrm rot="5400000">
              <a:off x="5320844" y="4432756"/>
              <a:ext cx="2998113" cy="533400"/>
            </a:xfrm>
            <a:prstGeom prst="straightConnector1">
              <a:avLst/>
            </a:prstGeom>
            <a:noFill/>
            <a:ln w="28575">
              <a:solidFill>
                <a:schemeClr val="tx1"/>
              </a:solidFill>
              <a:round/>
              <a:headEnd/>
              <a:tailEnd type="triangle" w="med" len="med"/>
            </a:ln>
          </p:spPr>
        </p:cxnSp>
      </p:grpSp>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descr="MJOExamplesPage.tiff"/>
          <p:cNvPicPr>
            <a:picLocks noChangeAspect="1"/>
          </p:cNvPicPr>
          <p:nvPr/>
        </p:nvPicPr>
        <p:blipFill>
          <a:blip r:embed="rId2"/>
          <a:stretch>
            <a:fillRect/>
          </a:stretch>
        </p:blipFill>
        <p:spPr>
          <a:xfrm>
            <a:off x="0" y="14307"/>
            <a:ext cx="9144000" cy="6829385"/>
          </a:xfrm>
          <a:prstGeom prst="rect">
            <a:avLst/>
          </a:prstGeom>
        </p:spPr>
      </p:pic>
      <p:grpSp>
        <p:nvGrpSpPr>
          <p:cNvPr id="4" name="Group 8"/>
          <p:cNvGrpSpPr>
            <a:grpSpLocks/>
          </p:cNvGrpSpPr>
          <p:nvPr/>
        </p:nvGrpSpPr>
        <p:grpSpPr bwMode="auto">
          <a:xfrm>
            <a:off x="1600200" y="1143007"/>
            <a:ext cx="7162800" cy="735401"/>
            <a:chOff x="838200" y="685807"/>
            <a:chExt cx="7162800" cy="736075"/>
          </a:xfrm>
        </p:grpSpPr>
        <p:cxnSp>
          <p:nvCxnSpPr>
            <p:cNvPr id="5" name="Straight Arrow Connector 4"/>
            <p:cNvCxnSpPr>
              <a:cxnSpLocks noChangeShapeType="1"/>
              <a:stCxn id="6" idx="1"/>
            </p:cNvCxnSpPr>
            <p:nvPr/>
          </p:nvCxnSpPr>
          <p:spPr bwMode="auto">
            <a:xfrm rot="10800000">
              <a:off x="838200" y="685807"/>
              <a:ext cx="2057400" cy="520435"/>
            </a:xfrm>
            <a:prstGeom prst="straightConnector1">
              <a:avLst/>
            </a:prstGeom>
            <a:noFill/>
            <a:ln w="28575">
              <a:solidFill>
                <a:schemeClr val="tx1"/>
              </a:solidFill>
              <a:round/>
              <a:headEnd/>
              <a:tailEnd type="triangle" w="med" len="med"/>
            </a:ln>
          </p:spPr>
        </p:cxnSp>
        <p:sp>
          <p:nvSpPr>
            <p:cNvPr id="6" name="TextBox 5"/>
            <p:cNvSpPr txBox="1">
              <a:spLocks noChangeArrowheads="1"/>
            </p:cNvSpPr>
            <p:nvPr/>
          </p:nvSpPr>
          <p:spPr bwMode="auto">
            <a:xfrm>
              <a:off x="2895600" y="990600"/>
              <a:ext cx="5105400" cy="431282"/>
            </a:xfrm>
            <a:prstGeom prst="rect">
              <a:avLst/>
            </a:prstGeom>
            <a:solidFill>
              <a:srgbClr val="FCF218"/>
            </a:solidFill>
            <a:ln w="12700">
              <a:solidFill>
                <a:schemeClr val="tx1"/>
              </a:solidFill>
              <a:miter lim="800000"/>
              <a:headEnd/>
              <a:tailEnd/>
            </a:ln>
          </p:spPr>
          <p:txBody>
            <a:bodyPr wrap="square">
              <a:prstTxWarp prst="textNoShape">
                <a:avLst/>
              </a:prstTxWarp>
              <a:spAutoFit/>
            </a:bodyPr>
            <a:lstStyle/>
            <a:p>
              <a:pPr algn="ctr"/>
              <a:r>
                <a:rPr lang="en-US" sz="2200" dirty="0"/>
                <a:t>Click on thumbnail to see</a:t>
              </a:r>
              <a:r>
                <a:rPr lang="en-US" sz="2200" dirty="0" smtClean="0"/>
                <a:t> larger image</a:t>
              </a:r>
              <a:endParaRPr lang="en-US" sz="2200" dirty="0"/>
            </a:p>
          </p:txBody>
        </p:sp>
      </p:grpSp>
      <p:grpSp>
        <p:nvGrpSpPr>
          <p:cNvPr id="14" name="Group 13"/>
          <p:cNvGrpSpPr/>
          <p:nvPr/>
        </p:nvGrpSpPr>
        <p:grpSpPr>
          <a:xfrm>
            <a:off x="2514600" y="3352805"/>
            <a:ext cx="5486400" cy="2107003"/>
            <a:chOff x="2514600" y="3352805"/>
            <a:chExt cx="5486400" cy="2107003"/>
          </a:xfrm>
        </p:grpSpPr>
        <p:cxnSp>
          <p:nvCxnSpPr>
            <p:cNvPr id="8" name="Straight Arrow Connector 7"/>
            <p:cNvCxnSpPr>
              <a:cxnSpLocks noChangeShapeType="1"/>
              <a:stCxn id="9" idx="1"/>
            </p:cNvCxnSpPr>
            <p:nvPr/>
          </p:nvCxnSpPr>
          <p:spPr bwMode="auto">
            <a:xfrm rot="10800000">
              <a:off x="2514600" y="3352805"/>
              <a:ext cx="1066800" cy="1891561"/>
            </a:xfrm>
            <a:prstGeom prst="straightConnector1">
              <a:avLst/>
            </a:prstGeom>
            <a:noFill/>
            <a:ln w="28575">
              <a:solidFill>
                <a:schemeClr val="tx1"/>
              </a:solidFill>
              <a:round/>
              <a:headEnd/>
              <a:tailEnd type="triangle" w="med" len="med"/>
            </a:ln>
          </p:spPr>
        </p:cxnSp>
        <p:sp>
          <p:nvSpPr>
            <p:cNvPr id="9" name="TextBox 8"/>
            <p:cNvSpPr txBox="1">
              <a:spLocks noChangeArrowheads="1"/>
            </p:cNvSpPr>
            <p:nvPr/>
          </p:nvSpPr>
          <p:spPr bwMode="auto">
            <a:xfrm>
              <a:off x="3581400" y="5028921"/>
              <a:ext cx="4419600" cy="430887"/>
            </a:xfrm>
            <a:prstGeom prst="rect">
              <a:avLst/>
            </a:prstGeom>
            <a:solidFill>
              <a:srgbClr val="FCF218"/>
            </a:solidFill>
            <a:ln w="12700">
              <a:solidFill>
                <a:schemeClr val="tx1"/>
              </a:solidFill>
              <a:miter lim="800000"/>
              <a:headEnd/>
              <a:tailEnd/>
            </a:ln>
          </p:spPr>
          <p:txBody>
            <a:bodyPr wrap="square">
              <a:prstTxWarp prst="textNoShape">
                <a:avLst/>
              </a:prstTxWarp>
              <a:spAutoFit/>
            </a:bodyPr>
            <a:lstStyle/>
            <a:p>
              <a:pPr algn="ctr"/>
              <a:r>
                <a:rPr lang="en-US" sz="2200" dirty="0"/>
                <a:t>Click on</a:t>
              </a:r>
              <a:r>
                <a:rPr lang="en-US" sz="2200" dirty="0" smtClean="0"/>
                <a:t> script name to </a:t>
              </a:r>
              <a:r>
                <a:rPr lang="en-US" sz="2200" dirty="0"/>
                <a:t>see</a:t>
              </a:r>
              <a:r>
                <a:rPr lang="en-US" sz="2200" dirty="0" smtClean="0"/>
                <a:t> code</a:t>
              </a:r>
              <a:endParaRPr lang="en-US" sz="2200" dirty="0"/>
            </a:p>
          </p:txBody>
        </p:sp>
      </p:grpSp>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accel="50000" decel="5000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p:cNvSpPr txBox="1">
            <a:spLocks/>
          </p:cNvSpPr>
          <p:nvPr/>
        </p:nvSpPr>
        <p:spPr bwMode="auto">
          <a:xfrm>
            <a:off x="457200" y="228600"/>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i="0" u="none" strike="noStrike" kern="0" cap="none" spc="0" normalizeH="0" baseline="0" noProof="0" dirty="0" smtClean="0">
                <a:ln w="15875" cap="flat" cmpd="sng" algn="ctr">
                  <a:noFill/>
                  <a:prstDash val="solid"/>
                  <a:round/>
                  <a:headEnd type="none" w="med" len="med"/>
                  <a:tailEnd type="none" w="med" len="med"/>
                </a:ln>
                <a:solidFill>
                  <a:srgbClr val="000000"/>
                </a:solidFill>
                <a:effectLst/>
                <a:uLnTx/>
                <a:uFillTx/>
                <a:latin typeface="Arial"/>
                <a:ea typeface="ＭＳ Ｐゴシック" charset="-128"/>
                <a:cs typeface="Arial"/>
              </a:rPr>
              <a:t>Data </a:t>
            </a:r>
            <a:r>
              <a:rPr kumimoji="0" lang="en-US" sz="4000" i="0" u="none" strike="noStrike" kern="0" cap="none" spc="0" normalizeH="0" noProof="0" dirty="0" smtClean="0">
                <a:ln w="15875" cap="flat" cmpd="sng" algn="ctr">
                  <a:noFill/>
                  <a:prstDash val="solid"/>
                  <a:round/>
                  <a:headEnd type="none" w="med" len="med"/>
                  <a:tailEnd type="none" w="med" len="med"/>
                </a:ln>
                <a:solidFill>
                  <a:srgbClr val="000000"/>
                </a:solidFill>
                <a:effectLst/>
                <a:uLnTx/>
                <a:uFillTx/>
                <a:latin typeface="Arial"/>
                <a:ea typeface="ＭＳ Ｐゴシック" charset="-128"/>
                <a:cs typeface="Arial"/>
              </a:rPr>
              <a:t>formats</a:t>
            </a:r>
            <a:endParaRPr kumimoji="0" lang="en-US" sz="4000" i="0" u="none" strike="noStrike" kern="0" cap="none" spc="0" normalizeH="0" baseline="0" noProof="0" dirty="0" smtClean="0">
              <a:ln w="15875" cap="flat" cmpd="sng" algn="ctr">
                <a:noFill/>
                <a:prstDash val="solid"/>
                <a:round/>
                <a:headEnd type="none" w="med" len="med"/>
                <a:tailEnd type="none" w="med" len="med"/>
              </a:ln>
              <a:solidFill>
                <a:srgbClr val="000000"/>
              </a:solidFill>
              <a:effectLst/>
              <a:uLnTx/>
              <a:uFillTx/>
              <a:latin typeface="Arial"/>
              <a:ea typeface="ＭＳ Ｐゴシック" charset="-128"/>
              <a:cs typeface="Arial"/>
            </a:endParaRPr>
          </a:p>
        </p:txBody>
      </p:sp>
      <p:sp>
        <p:nvSpPr>
          <p:cNvPr id="4" name="Content Placeholder 4"/>
          <p:cNvSpPr txBox="1">
            <a:spLocks/>
          </p:cNvSpPr>
          <p:nvPr/>
        </p:nvSpPr>
        <p:spPr bwMode="auto">
          <a:xfrm>
            <a:off x="685800" y="1447800"/>
            <a:ext cx="7924800" cy="4648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lvl="0" indent="-342900" eaLnBrk="1" hangingPunct="1">
              <a:lnSpc>
                <a:spcPct val="110000"/>
              </a:lnSpc>
              <a:spcBef>
                <a:spcPct val="20000"/>
              </a:spcBef>
              <a:buClr>
                <a:schemeClr val="tx1"/>
              </a:buClr>
              <a:buFont typeface="Times" charset="0"/>
              <a:buChar char="•"/>
              <a:defRPr/>
            </a:pPr>
            <a:r>
              <a:rPr lang="en-US" sz="3200" kern="0" dirty="0" smtClean="0">
                <a:solidFill>
                  <a:srgbClr val="000000"/>
                </a:solidFill>
              </a:rPr>
              <a:t>A data format is just a description of the type of a file</a:t>
            </a:r>
          </a:p>
          <a:p>
            <a:pPr marL="342900" lvl="0" indent="-342900" eaLnBrk="1" hangingPunct="1">
              <a:lnSpc>
                <a:spcPct val="110000"/>
              </a:lnSpc>
              <a:spcBef>
                <a:spcPct val="20000"/>
              </a:spcBef>
              <a:buClr>
                <a:schemeClr val="tx1"/>
              </a:buClr>
              <a:buFont typeface="Times" charset="0"/>
              <a:buChar char="•"/>
              <a:defRPr/>
            </a:pPr>
            <a:r>
              <a:rPr lang="en-US" sz="3200" kern="0" dirty="0" smtClean="0">
                <a:solidFill>
                  <a:srgbClr val="000000"/>
                </a:solidFill>
              </a:rPr>
              <a:t>Types of data formats we mostly use:</a:t>
            </a:r>
          </a:p>
          <a:p>
            <a:pPr marL="800100" lvl="1" indent="-342900" eaLnBrk="1" hangingPunct="1">
              <a:lnSpc>
                <a:spcPct val="110000"/>
              </a:lnSpc>
              <a:spcBef>
                <a:spcPct val="20000"/>
              </a:spcBef>
              <a:buClr>
                <a:schemeClr val="tx1"/>
              </a:buClr>
              <a:buFont typeface="Times" charset="0"/>
              <a:buChar char="•"/>
              <a:defRPr/>
            </a:pPr>
            <a:r>
              <a:rPr lang="en-US" sz="3200" kern="0" dirty="0" smtClean="0">
                <a:solidFill>
                  <a:srgbClr val="000000"/>
                </a:solidFill>
              </a:rPr>
              <a:t>ASCII</a:t>
            </a:r>
            <a:endParaRPr lang="en-US" sz="3200" kern="0" dirty="0">
              <a:solidFill>
                <a:srgbClr val="000000"/>
              </a:solidFill>
            </a:endParaRPr>
          </a:p>
          <a:p>
            <a:pPr marL="800100" lvl="1" indent="-342900" eaLnBrk="1" hangingPunct="1">
              <a:lnSpc>
                <a:spcPct val="110000"/>
              </a:lnSpc>
              <a:spcBef>
                <a:spcPct val="20000"/>
              </a:spcBef>
              <a:buClr>
                <a:schemeClr val="tx1"/>
              </a:buClr>
              <a:buFont typeface="Times" charset="0"/>
              <a:buChar char="•"/>
              <a:defRPr/>
            </a:pPr>
            <a:r>
              <a:rPr lang="en-US" sz="3200" kern="0" dirty="0">
                <a:solidFill>
                  <a:srgbClr val="000000"/>
                </a:solidFill>
              </a:rPr>
              <a:t>Binary</a:t>
            </a:r>
          </a:p>
          <a:p>
            <a:pPr marL="800100" lvl="1" indent="-342900" eaLnBrk="1" hangingPunct="1">
              <a:lnSpc>
                <a:spcPct val="110000"/>
              </a:lnSpc>
              <a:spcBef>
                <a:spcPct val="20000"/>
              </a:spcBef>
              <a:buClr>
                <a:schemeClr val="tx1"/>
              </a:buClr>
              <a:buFont typeface="Times" charset="0"/>
              <a:buChar char="•"/>
              <a:defRPr/>
            </a:pPr>
            <a:r>
              <a:rPr lang="en-US" sz="3200" kern="0" dirty="0" smtClean="0">
                <a:solidFill>
                  <a:srgbClr val="000000"/>
                </a:solidFill>
              </a:rPr>
              <a:t>Self-describing formats</a:t>
            </a:r>
          </a:p>
          <a:p>
            <a:pPr marL="800100" lvl="1" indent="-342900" eaLnBrk="1" hangingPunct="1">
              <a:lnSpc>
                <a:spcPct val="110000"/>
              </a:lnSpc>
              <a:spcBef>
                <a:spcPct val="20000"/>
              </a:spcBef>
              <a:buClr>
                <a:schemeClr val="tx1"/>
              </a:buClr>
              <a:buFont typeface="Times" charset="0"/>
              <a:buChar char="•"/>
              <a:defRPr/>
            </a:pPr>
            <a:endParaRPr lang="en-US" sz="1800" kern="0" dirty="0">
              <a:solidFill>
                <a:srgbClr val="000000"/>
              </a:solidFill>
            </a:endParaRPr>
          </a:p>
        </p:txBody>
      </p:sp>
    </p:spTree>
    <p:extLst>
      <p:ext uri="{BB962C8B-B14F-4D97-AF65-F5344CB8AC3E}">
        <p14:creationId xmlns:p14="http://schemas.microsoft.com/office/powerpoint/2010/main" val="3394529132"/>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p:cNvSpPr txBox="1">
            <a:spLocks/>
          </p:cNvSpPr>
          <p:nvPr/>
        </p:nvSpPr>
        <p:spPr bwMode="auto">
          <a:xfrm>
            <a:off x="457200" y="228600"/>
            <a:ext cx="8229600" cy="609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i="0" u="none" strike="noStrike" kern="0" cap="none" spc="0" normalizeH="0" baseline="0" noProof="0" dirty="0" smtClean="0">
                <a:ln w="15875" cap="flat" cmpd="sng" algn="ctr">
                  <a:noFill/>
                  <a:prstDash val="solid"/>
                  <a:round/>
                  <a:headEnd type="none" w="med" len="med"/>
                  <a:tailEnd type="none" w="med" len="med"/>
                </a:ln>
                <a:solidFill>
                  <a:srgbClr val="000000"/>
                </a:solidFill>
                <a:effectLst/>
                <a:uLnTx/>
                <a:uFillTx/>
                <a:latin typeface="Arial"/>
                <a:ea typeface="ＭＳ Ｐゴシック" charset="-128"/>
                <a:cs typeface="Arial"/>
              </a:rPr>
              <a:t>Data formats:</a:t>
            </a:r>
            <a:r>
              <a:rPr kumimoji="0" lang="en-US" sz="3600" i="0" u="none" strike="noStrike" kern="0" cap="none" spc="0" normalizeH="0" noProof="0" dirty="0" smtClean="0">
                <a:ln w="15875" cap="flat" cmpd="sng" algn="ctr">
                  <a:noFill/>
                  <a:prstDash val="solid"/>
                  <a:round/>
                  <a:headEnd type="none" w="med" len="med"/>
                  <a:tailEnd type="none" w="med" len="med"/>
                </a:ln>
                <a:solidFill>
                  <a:srgbClr val="000000"/>
                </a:solidFill>
                <a:effectLst/>
                <a:uLnTx/>
                <a:uFillTx/>
                <a:latin typeface="Arial"/>
                <a:ea typeface="ＭＳ Ｐゴシック" charset="-128"/>
                <a:cs typeface="Arial"/>
              </a:rPr>
              <a:t> </a:t>
            </a:r>
            <a:r>
              <a:rPr kumimoji="0" lang="en-US" sz="3600" i="0" u="none" strike="noStrike" kern="0" cap="none" spc="0" normalizeH="0" noProof="0" dirty="0" smtClean="0">
                <a:ln w="15875" cap="flat" cmpd="sng" algn="ctr">
                  <a:noFill/>
                  <a:prstDash val="solid"/>
                  <a:round/>
                  <a:headEnd type="none" w="med" len="med"/>
                  <a:tailEnd type="none" w="med" len="med"/>
                </a:ln>
                <a:solidFill>
                  <a:srgbClr val="0000FF"/>
                </a:solidFill>
                <a:effectLst/>
                <a:uLnTx/>
                <a:uFillTx/>
                <a:latin typeface="Arial"/>
                <a:ea typeface="ＭＳ Ｐゴシック" charset="-128"/>
                <a:cs typeface="Arial"/>
              </a:rPr>
              <a:t>ASCII</a:t>
            </a:r>
            <a:endParaRPr kumimoji="0" lang="en-US" sz="3600" i="0" u="none" strike="noStrike" kern="0" cap="none" spc="0" normalizeH="0" baseline="0" noProof="0" dirty="0" smtClean="0">
              <a:ln w="15875" cap="flat" cmpd="sng" algn="ctr">
                <a:noFill/>
                <a:prstDash val="solid"/>
                <a:round/>
                <a:headEnd type="none" w="med" len="med"/>
                <a:tailEnd type="none" w="med" len="med"/>
              </a:ln>
              <a:solidFill>
                <a:srgbClr val="0000FF"/>
              </a:solidFill>
              <a:effectLst/>
              <a:uLnTx/>
              <a:uFillTx/>
              <a:latin typeface="Arial"/>
              <a:ea typeface="ＭＳ Ｐゴシック" charset="-128"/>
              <a:cs typeface="Arial"/>
            </a:endParaRPr>
          </a:p>
        </p:txBody>
      </p:sp>
      <p:sp>
        <p:nvSpPr>
          <p:cNvPr id="4" name="Content Placeholder 4"/>
          <p:cNvSpPr txBox="1">
            <a:spLocks/>
          </p:cNvSpPr>
          <p:nvPr/>
        </p:nvSpPr>
        <p:spPr bwMode="auto">
          <a:xfrm>
            <a:off x="685800" y="990600"/>
            <a:ext cx="7772400" cy="5715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indent="-342900" eaLnBrk="1" hangingPunct="1">
              <a:lnSpc>
                <a:spcPct val="120000"/>
              </a:lnSpc>
              <a:spcBef>
                <a:spcPct val="20000"/>
              </a:spcBef>
              <a:buClr>
                <a:schemeClr val="tx1"/>
              </a:buClr>
              <a:buFont typeface="Times" charset="0"/>
              <a:buChar char="•"/>
              <a:defRPr/>
            </a:pPr>
            <a:r>
              <a:rPr lang="en-US" sz="2200" kern="0" dirty="0">
                <a:solidFill>
                  <a:srgbClr val="000000"/>
                </a:solidFill>
              </a:rPr>
              <a:t>Data usually organized in rows and columns</a:t>
            </a:r>
          </a:p>
          <a:p>
            <a:pPr marL="342900" indent="-342900" eaLnBrk="1" hangingPunct="1">
              <a:lnSpc>
                <a:spcPct val="120000"/>
              </a:lnSpc>
              <a:spcBef>
                <a:spcPct val="20000"/>
              </a:spcBef>
              <a:buClr>
                <a:schemeClr val="tx1"/>
              </a:buClr>
              <a:buFont typeface="Times" charset="0"/>
              <a:buChar char="•"/>
              <a:defRPr/>
            </a:pPr>
            <a:r>
              <a:rPr lang="en-US" sz="2200" b="1" kern="0" dirty="0" smtClean="0">
                <a:solidFill>
                  <a:srgbClr val="000000"/>
                </a:solidFill>
              </a:rPr>
              <a:t>Pros</a:t>
            </a:r>
            <a:endParaRPr lang="en-US" sz="2200" b="1" kern="0" dirty="0">
              <a:solidFill>
                <a:srgbClr val="000000"/>
              </a:solidFill>
            </a:endParaRPr>
          </a:p>
          <a:p>
            <a:pPr marL="800100" lvl="1" indent="-342900" eaLnBrk="1" hangingPunct="1">
              <a:lnSpc>
                <a:spcPct val="120000"/>
              </a:lnSpc>
              <a:spcBef>
                <a:spcPct val="20000"/>
              </a:spcBef>
              <a:buClr>
                <a:schemeClr val="tx1"/>
              </a:buClr>
              <a:buFont typeface="Times" charset="0"/>
              <a:buChar char="•"/>
              <a:defRPr/>
            </a:pPr>
            <a:r>
              <a:rPr lang="en-US" sz="2200" i="1" kern="0" dirty="0">
                <a:solidFill>
                  <a:srgbClr val="000000"/>
                </a:solidFill>
              </a:rPr>
              <a:t>Easy to </a:t>
            </a:r>
            <a:r>
              <a:rPr lang="en-US" sz="2200" i="1" kern="0" dirty="0" smtClean="0">
                <a:solidFill>
                  <a:srgbClr val="000000"/>
                </a:solidFill>
              </a:rPr>
              <a:t>look at</a:t>
            </a:r>
            <a:r>
              <a:rPr lang="en-US" sz="2200" kern="0" dirty="0" smtClean="0">
                <a:solidFill>
                  <a:srgbClr val="000000"/>
                </a:solidFill>
              </a:rPr>
              <a:t>: </a:t>
            </a:r>
            <a:r>
              <a:rPr lang="en-US" sz="2200" kern="0" dirty="0">
                <a:solidFill>
                  <a:srgbClr val="000000"/>
                </a:solidFill>
              </a:rPr>
              <a:t>can use tools like Excel, Notepad, or any UNIX editor to look at files</a:t>
            </a:r>
          </a:p>
          <a:p>
            <a:pPr marL="800100" lvl="1" indent="-342900" eaLnBrk="1" hangingPunct="1">
              <a:lnSpc>
                <a:spcPct val="120000"/>
              </a:lnSpc>
              <a:spcBef>
                <a:spcPct val="20000"/>
              </a:spcBef>
              <a:buClr>
                <a:schemeClr val="tx1"/>
              </a:buClr>
              <a:buFont typeface="Times" charset="0"/>
              <a:buChar char="•"/>
              <a:defRPr/>
            </a:pPr>
            <a:r>
              <a:rPr lang="en-US" sz="2200" kern="0" dirty="0">
                <a:solidFill>
                  <a:srgbClr val="000000"/>
                </a:solidFill>
              </a:rPr>
              <a:t>Can print it out</a:t>
            </a:r>
          </a:p>
          <a:p>
            <a:pPr marL="342900" indent="-342900" eaLnBrk="1" hangingPunct="1">
              <a:lnSpc>
                <a:spcPct val="120000"/>
              </a:lnSpc>
              <a:spcBef>
                <a:spcPct val="20000"/>
              </a:spcBef>
              <a:buClr>
                <a:schemeClr val="tx1"/>
              </a:buClr>
              <a:buFont typeface="Times" charset="0"/>
              <a:buChar char="•"/>
              <a:defRPr/>
            </a:pPr>
            <a:r>
              <a:rPr lang="en-US" sz="2200" b="1" kern="0" dirty="0">
                <a:solidFill>
                  <a:srgbClr val="000000"/>
                </a:solidFill>
              </a:rPr>
              <a:t>Cons</a:t>
            </a:r>
          </a:p>
          <a:p>
            <a:pPr marL="800100" lvl="1" indent="-342900" eaLnBrk="1" hangingPunct="1">
              <a:lnSpc>
                <a:spcPct val="120000"/>
              </a:lnSpc>
              <a:spcBef>
                <a:spcPct val="20000"/>
              </a:spcBef>
              <a:buClr>
                <a:schemeClr val="tx1"/>
              </a:buClr>
              <a:buFont typeface="Times" charset="0"/>
              <a:buChar char="•"/>
              <a:defRPr/>
            </a:pPr>
            <a:r>
              <a:rPr lang="en-US" sz="2200" kern="0" dirty="0">
                <a:solidFill>
                  <a:srgbClr val="000000"/>
                </a:solidFill>
              </a:rPr>
              <a:t>Rather inefficient way to store data</a:t>
            </a:r>
          </a:p>
          <a:p>
            <a:pPr marL="800100" lvl="1" indent="-342900" eaLnBrk="1" hangingPunct="1">
              <a:lnSpc>
                <a:spcPct val="120000"/>
              </a:lnSpc>
              <a:spcBef>
                <a:spcPct val="20000"/>
              </a:spcBef>
              <a:buClr>
                <a:schemeClr val="tx1"/>
              </a:buClr>
              <a:buFont typeface="Times" charset="0"/>
              <a:buChar char="•"/>
              <a:defRPr/>
            </a:pPr>
            <a:r>
              <a:rPr lang="en-US" sz="2200" kern="0" dirty="0">
                <a:solidFill>
                  <a:srgbClr val="000000"/>
                </a:solidFill>
              </a:rPr>
              <a:t>Hard to tell what kind of grid the data is on</a:t>
            </a:r>
          </a:p>
          <a:p>
            <a:pPr marL="800100" lvl="1" indent="-342900" eaLnBrk="1" hangingPunct="1">
              <a:lnSpc>
                <a:spcPct val="120000"/>
              </a:lnSpc>
              <a:spcBef>
                <a:spcPct val="20000"/>
              </a:spcBef>
              <a:buClr>
                <a:schemeClr val="tx1"/>
              </a:buClr>
              <a:buFont typeface="Times" charset="0"/>
              <a:buChar char="•"/>
              <a:defRPr/>
            </a:pPr>
            <a:r>
              <a:rPr lang="en-US" sz="2200" kern="0" dirty="0">
                <a:solidFill>
                  <a:srgbClr val="000000"/>
                </a:solidFill>
              </a:rPr>
              <a:t>Can get unwieldy very quickly</a:t>
            </a:r>
          </a:p>
          <a:p>
            <a:pPr marL="800100" lvl="1" indent="-342900" eaLnBrk="1" hangingPunct="1">
              <a:lnSpc>
                <a:spcPct val="120000"/>
              </a:lnSpc>
              <a:spcBef>
                <a:spcPct val="20000"/>
              </a:spcBef>
              <a:buClr>
                <a:schemeClr val="tx1"/>
              </a:buClr>
              <a:buFont typeface="Times" charset="0"/>
              <a:buChar char="•"/>
              <a:defRPr/>
            </a:pPr>
            <a:r>
              <a:rPr lang="en-US" sz="2200" kern="0" dirty="0">
                <a:solidFill>
                  <a:srgbClr val="000000"/>
                </a:solidFill>
              </a:rPr>
              <a:t>No one tool can read all ASCII </a:t>
            </a:r>
            <a:r>
              <a:rPr lang="en-US" sz="2200" kern="0" dirty="0" smtClean="0">
                <a:solidFill>
                  <a:srgbClr val="000000"/>
                </a:solidFill>
              </a:rPr>
              <a:t>files</a:t>
            </a:r>
          </a:p>
          <a:p>
            <a:pPr marL="800100" lvl="1" indent="-342900" eaLnBrk="1" hangingPunct="1">
              <a:lnSpc>
                <a:spcPct val="120000"/>
              </a:lnSpc>
              <a:spcBef>
                <a:spcPct val="20000"/>
              </a:spcBef>
              <a:buClr>
                <a:schemeClr val="tx1"/>
              </a:buClr>
              <a:buFont typeface="Times" charset="0"/>
              <a:buChar char="•"/>
              <a:defRPr/>
            </a:pPr>
            <a:r>
              <a:rPr lang="en-US" sz="2200" kern="0" dirty="0" smtClean="0">
                <a:solidFill>
                  <a:srgbClr val="000000"/>
                </a:solidFill>
              </a:rPr>
              <a:t>No standards</a:t>
            </a:r>
          </a:p>
          <a:p>
            <a:pPr marL="800100" lvl="1" indent="-342900" eaLnBrk="1" hangingPunct="1">
              <a:lnSpc>
                <a:spcPct val="120000"/>
              </a:lnSpc>
              <a:spcBef>
                <a:spcPct val="20000"/>
              </a:spcBef>
              <a:buClr>
                <a:schemeClr val="tx1"/>
              </a:buClr>
              <a:buFont typeface="Times" charset="0"/>
              <a:buChar char="•"/>
              <a:defRPr/>
            </a:pPr>
            <a:r>
              <a:rPr lang="en-US" sz="2200" kern="0" dirty="0" smtClean="0">
                <a:solidFill>
                  <a:srgbClr val="000000"/>
                </a:solidFill>
              </a:rPr>
              <a:t>Potential lack of descriptive info</a:t>
            </a:r>
            <a:endParaRPr lang="en-US" sz="2200" kern="0" dirty="0">
              <a:solidFill>
                <a:srgbClr val="000000"/>
              </a:solidFill>
            </a:endParaRPr>
          </a:p>
          <a:p>
            <a:pPr marL="342900" indent="-342900" eaLnBrk="1" hangingPunct="1">
              <a:lnSpc>
                <a:spcPct val="130000"/>
              </a:lnSpc>
              <a:spcBef>
                <a:spcPct val="20000"/>
              </a:spcBef>
              <a:buClr>
                <a:schemeClr val="tx1"/>
              </a:buClr>
              <a:buFont typeface="Times" charset="0"/>
              <a:buChar char="•"/>
              <a:defRPr/>
            </a:pPr>
            <a:endParaRPr lang="en-US" sz="2200" kern="0" dirty="0" smtClean="0">
              <a:solidFill>
                <a:srgbClr val="000000"/>
              </a:solidFill>
            </a:endParaRPr>
          </a:p>
        </p:txBody>
      </p:sp>
    </p:spTree>
    <p:extLst>
      <p:ext uri="{BB962C8B-B14F-4D97-AF65-F5344CB8AC3E}">
        <p14:creationId xmlns:p14="http://schemas.microsoft.com/office/powerpoint/2010/main" val="2117107627"/>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762000"/>
            <a:ext cx="8763000" cy="5586144"/>
          </a:xfrm>
          <a:prstGeom prst="rect">
            <a:avLst/>
          </a:prstGeom>
          <a:noFill/>
        </p:spPr>
        <p:txBody>
          <a:bodyPr wrap="square" rtlCol="0">
            <a:spAutoFit/>
          </a:bodyPr>
          <a:lstStyle/>
          <a:p>
            <a:r>
              <a:rPr lang="en-US" sz="1700" dirty="0">
                <a:latin typeface="Courier"/>
                <a:cs typeface="Courier"/>
              </a:rPr>
              <a:t>-----------------------------------------</a:t>
            </a:r>
            <a:r>
              <a:rPr lang="en-US" sz="1700" dirty="0" smtClean="0">
                <a:latin typeface="Courier"/>
                <a:cs typeface="Courier"/>
              </a:rPr>
              <a:t>--</a:t>
            </a:r>
            <a:r>
              <a:rPr lang="en-US" sz="1700" dirty="0">
                <a:latin typeface="Courier"/>
                <a:cs typeface="Courier"/>
              </a:rPr>
              <a:t>------------------</a:t>
            </a:r>
            <a:r>
              <a:rPr lang="en-US" sz="1700" dirty="0" smtClean="0">
                <a:latin typeface="Courier"/>
                <a:cs typeface="Courier"/>
              </a:rPr>
              <a:t>-</a:t>
            </a:r>
            <a:r>
              <a:rPr lang="en-US" sz="1700" dirty="0">
                <a:latin typeface="Courier"/>
                <a:cs typeface="Courier"/>
              </a:rPr>
              <a:t>-</a:t>
            </a:r>
            <a:r>
              <a:rPr lang="en-US" sz="1700" dirty="0" smtClean="0">
                <a:latin typeface="Courier"/>
                <a:cs typeface="Courier"/>
              </a:rPr>
              <a:t>-</a:t>
            </a:r>
            <a:r>
              <a:rPr lang="en-US" sz="1700" dirty="0">
                <a:latin typeface="Courier"/>
                <a:cs typeface="Courier"/>
              </a:rPr>
              <a:t>--</a:t>
            </a:r>
          </a:p>
          <a:p>
            <a:r>
              <a:rPr lang="en-US" sz="1700" dirty="0">
                <a:latin typeface="Courier"/>
                <a:cs typeface="Courier"/>
              </a:rPr>
              <a:t>The 15 most populous nations. Data taken from Wikipedia</a:t>
            </a:r>
          </a:p>
          <a:p>
            <a:r>
              <a:rPr lang="en-US" sz="1700" dirty="0">
                <a:latin typeface="Courier"/>
                <a:cs typeface="Courier"/>
              </a:rPr>
              <a:t>----------------------------------------</a:t>
            </a:r>
            <a:r>
              <a:rPr lang="en-US" sz="1700" dirty="0" smtClean="0">
                <a:latin typeface="Courier"/>
                <a:cs typeface="Courier"/>
              </a:rPr>
              <a:t>--</a:t>
            </a:r>
            <a:r>
              <a:rPr lang="en-US" sz="1700" dirty="0">
                <a:latin typeface="Courier"/>
                <a:cs typeface="Courier"/>
              </a:rPr>
              <a:t>--------------------</a:t>
            </a:r>
            <a:r>
              <a:rPr lang="en-US" sz="1700" dirty="0" smtClean="0">
                <a:latin typeface="Courier"/>
                <a:cs typeface="Courier"/>
              </a:rPr>
              <a:t>---</a:t>
            </a:r>
            <a:r>
              <a:rPr lang="en-US" sz="1700" dirty="0">
                <a:latin typeface="Courier"/>
                <a:cs typeface="Courier"/>
              </a:rPr>
              <a:t>-</a:t>
            </a:r>
          </a:p>
          <a:p>
            <a:r>
              <a:rPr lang="en-US" sz="1700" dirty="0">
                <a:latin typeface="Courier"/>
                <a:cs typeface="Courier"/>
              </a:rPr>
              <a:t>Location         Population         Date        </a:t>
            </a:r>
            <a:r>
              <a:rPr lang="en-US" sz="1700" dirty="0" smtClean="0">
                <a:latin typeface="Courier"/>
                <a:cs typeface="Courier"/>
              </a:rPr>
              <a:t>       </a:t>
            </a:r>
            <a:r>
              <a:rPr lang="en-US" sz="1700" dirty="0">
                <a:latin typeface="Courier"/>
                <a:cs typeface="Courier"/>
              </a:rPr>
              <a:t>% of World </a:t>
            </a:r>
            <a:endParaRPr lang="en-US" sz="1700" dirty="0" smtClean="0">
              <a:latin typeface="Courier"/>
              <a:cs typeface="Courier"/>
            </a:endParaRPr>
          </a:p>
          <a:p>
            <a:r>
              <a:rPr lang="en-US" sz="1700" dirty="0">
                <a:latin typeface="Courier"/>
                <a:cs typeface="Courier"/>
              </a:rPr>
              <a:t> </a:t>
            </a:r>
            <a:r>
              <a:rPr lang="en-US" sz="1700" dirty="0" smtClean="0">
                <a:latin typeface="Courier"/>
                <a:cs typeface="Courier"/>
              </a:rPr>
              <a:t>                                                      Population</a:t>
            </a:r>
            <a:endParaRPr lang="en-US" sz="1700" dirty="0">
              <a:latin typeface="Courier"/>
              <a:cs typeface="Courier"/>
            </a:endParaRPr>
          </a:p>
          <a:p>
            <a:r>
              <a:rPr lang="en-US" sz="1700" dirty="0">
                <a:latin typeface="Courier"/>
                <a:cs typeface="Courier"/>
              </a:rPr>
              <a:t>World            7,103,500,000  August 9, 2013          100.00%</a:t>
            </a:r>
          </a:p>
          <a:p>
            <a:r>
              <a:rPr lang="en-US" sz="1700" dirty="0">
                <a:latin typeface="Courier"/>
                <a:cs typeface="Courier"/>
              </a:rPr>
              <a:t>China            1,359,250,000  August 9, 2013           </a:t>
            </a:r>
            <a:r>
              <a:rPr lang="en-US" sz="1700" dirty="0" smtClean="0">
                <a:latin typeface="Courier"/>
                <a:cs typeface="Courier"/>
              </a:rPr>
              <a:t>19.10%</a:t>
            </a:r>
            <a:endParaRPr lang="en-US" sz="1700" dirty="0">
              <a:latin typeface="Courier"/>
              <a:cs typeface="Courier"/>
            </a:endParaRPr>
          </a:p>
          <a:p>
            <a:r>
              <a:rPr lang="en-US" sz="1700" dirty="0">
                <a:latin typeface="Courier"/>
                <a:cs typeface="Courier"/>
              </a:rPr>
              <a:t>India            1,232,320,000  August 9, 2013           </a:t>
            </a:r>
            <a:r>
              <a:rPr lang="en-US" sz="1700" dirty="0" smtClean="0">
                <a:latin typeface="Courier"/>
                <a:cs typeface="Courier"/>
              </a:rPr>
              <a:t>17.30%</a:t>
            </a:r>
            <a:endParaRPr lang="en-US" sz="1700" dirty="0">
              <a:latin typeface="Courier"/>
              <a:cs typeface="Courier"/>
            </a:endParaRPr>
          </a:p>
          <a:p>
            <a:r>
              <a:rPr lang="en-US" sz="1700" dirty="0">
                <a:latin typeface="Courier"/>
                <a:cs typeface="Courier"/>
              </a:rPr>
              <a:t>United States      316,418,000  August 9, 2013            4.45%</a:t>
            </a:r>
          </a:p>
          <a:p>
            <a:r>
              <a:rPr lang="en-US" sz="1700" dirty="0">
                <a:latin typeface="Courier"/>
                <a:cs typeface="Courier"/>
              </a:rPr>
              <a:t>Indonesia          237,641,326  May 1, 2010               3.35%</a:t>
            </a:r>
          </a:p>
          <a:p>
            <a:r>
              <a:rPr lang="en-US" sz="1700" dirty="0">
                <a:latin typeface="Courier"/>
                <a:cs typeface="Courier"/>
              </a:rPr>
              <a:t>Brazil             193,946,886  July 1, 2012              2.73%</a:t>
            </a:r>
          </a:p>
          <a:p>
            <a:r>
              <a:rPr lang="en-US" sz="1700" dirty="0">
                <a:latin typeface="Courier"/>
                <a:cs typeface="Courier"/>
              </a:rPr>
              <a:t>Pakistan           183,903,000  August 9, 2013            2.59%</a:t>
            </a:r>
          </a:p>
          <a:p>
            <a:r>
              <a:rPr lang="en-US" sz="1700" dirty="0">
                <a:latin typeface="Courier"/>
                <a:cs typeface="Courier"/>
              </a:rPr>
              <a:t>Nigeria            173,615,000  July 1, 2013              2.44%</a:t>
            </a:r>
          </a:p>
          <a:p>
            <a:r>
              <a:rPr lang="en-US" sz="1700" dirty="0">
                <a:latin typeface="Courier"/>
                <a:cs typeface="Courier"/>
              </a:rPr>
              <a:t>Bangladesh         152,518,015  July 16, 2012             2.15%</a:t>
            </a:r>
          </a:p>
          <a:p>
            <a:r>
              <a:rPr lang="en-US" sz="1700" dirty="0">
                <a:latin typeface="Courier"/>
                <a:cs typeface="Courier"/>
              </a:rPr>
              <a:t>Russia             143,400,000  April 1, 2013             2.02%</a:t>
            </a:r>
          </a:p>
          <a:p>
            <a:r>
              <a:rPr lang="en-US" sz="1700" dirty="0">
                <a:latin typeface="Courier"/>
                <a:cs typeface="Courier"/>
              </a:rPr>
              <a:t>Japan              127,350,000  July 1, 2013              1.79%</a:t>
            </a:r>
          </a:p>
          <a:p>
            <a:r>
              <a:rPr lang="en-US" sz="1700" dirty="0">
                <a:latin typeface="Courier"/>
                <a:cs typeface="Courier"/>
              </a:rPr>
              <a:t>Mexico             117,409,830  January 1, 2013           1.65%</a:t>
            </a:r>
          </a:p>
          <a:p>
            <a:r>
              <a:rPr lang="en-US" sz="1700" dirty="0">
                <a:latin typeface="Courier"/>
                <a:cs typeface="Courier"/>
              </a:rPr>
              <a:t>Philippines         98,176,000  August 9, 2013            1.38%</a:t>
            </a:r>
          </a:p>
          <a:p>
            <a:r>
              <a:rPr lang="en-US" sz="1700" dirty="0">
                <a:latin typeface="Courier"/>
                <a:cs typeface="Courier"/>
              </a:rPr>
              <a:t>Vietnam             88,780,000  July 1, 2012              1.25%</a:t>
            </a:r>
          </a:p>
          <a:p>
            <a:r>
              <a:rPr lang="en-US" sz="1700" dirty="0">
                <a:latin typeface="Courier"/>
                <a:cs typeface="Courier"/>
              </a:rPr>
              <a:t>Ethiopia            86,613,986  July 1, 2013              1.22%</a:t>
            </a:r>
          </a:p>
          <a:p>
            <a:r>
              <a:rPr lang="en-US" sz="1700" dirty="0">
                <a:latin typeface="Courier"/>
                <a:cs typeface="Courier"/>
              </a:rPr>
              <a:t>Egypt               83,661,000  January 1, 2013           1.18%</a:t>
            </a:r>
          </a:p>
        </p:txBody>
      </p:sp>
      <p:sp>
        <p:nvSpPr>
          <p:cNvPr id="3" name="Title 1"/>
          <p:cNvSpPr txBox="1">
            <a:spLocks/>
          </p:cNvSpPr>
          <p:nvPr/>
        </p:nvSpPr>
        <p:spPr bwMode="auto">
          <a:xfrm>
            <a:off x="228600" y="152400"/>
            <a:ext cx="8686800" cy="609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i="0" u="none" strike="noStrike" kern="0" cap="none" spc="0" normalizeH="0" baseline="0" noProof="0" dirty="0" smtClean="0">
                <a:ln>
                  <a:noFill/>
                </a:ln>
                <a:solidFill>
                  <a:srgbClr val="000000"/>
                </a:solidFill>
                <a:effectLst/>
                <a:uLnTx/>
                <a:uFillTx/>
                <a:latin typeface="Arial" charset="0"/>
                <a:ea typeface="ＭＳ Ｐゴシック" charset="-128"/>
                <a:cs typeface="ＭＳ Ｐゴシック" charset="-128"/>
              </a:rPr>
              <a:t>Basic ASCII</a:t>
            </a:r>
            <a:r>
              <a:rPr kumimoji="0" lang="en-US" sz="3600" i="0" u="none" strike="noStrike" kern="0" cap="none" spc="0" normalizeH="0" noProof="0" dirty="0" smtClean="0">
                <a:ln>
                  <a:noFill/>
                </a:ln>
                <a:solidFill>
                  <a:srgbClr val="000000"/>
                </a:solidFill>
                <a:effectLst/>
                <a:uLnTx/>
                <a:uFillTx/>
                <a:latin typeface="Arial" charset="0"/>
                <a:ea typeface="ＭＳ Ｐゴシック" charset="-128"/>
                <a:cs typeface="ＭＳ Ｐゴシック" charset="-128"/>
              </a:rPr>
              <a:t> file</a:t>
            </a:r>
            <a:endParaRPr kumimoji="0" lang="en-US" sz="3600" i="0" u="none" strike="noStrike" kern="0" cap="none" spc="0" normalizeH="0" baseline="0" noProof="0" dirty="0" smtClean="0">
              <a:ln>
                <a:noFill/>
              </a:ln>
              <a:solidFill>
                <a:srgbClr val="000000"/>
              </a:solidFill>
              <a:effectLst/>
              <a:uLnTx/>
              <a:uFillTx/>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502114123"/>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1178777"/>
            <a:ext cx="8686800" cy="5755423"/>
          </a:xfrm>
          <a:prstGeom prst="rect">
            <a:avLst/>
          </a:prstGeom>
          <a:noFill/>
        </p:spPr>
        <p:txBody>
          <a:bodyPr wrap="square" rtlCol="0">
            <a:spAutoFit/>
          </a:bodyPr>
          <a:lstStyle/>
          <a:p>
            <a:r>
              <a:rPr lang="en-US" sz="1600" dirty="0" err="1">
                <a:latin typeface="Courier"/>
                <a:cs typeface="Courier"/>
              </a:rPr>
              <a:t>IBTrACS</a:t>
            </a:r>
            <a:r>
              <a:rPr lang="en-US" sz="1600" dirty="0">
                <a:latin typeface="Courier"/>
                <a:cs typeface="Courier"/>
              </a:rPr>
              <a:t> WMO: International Best Tracks Archive for Climate Stewardship -- WMO DATA ONLY -- Version: v03r04</a:t>
            </a:r>
          </a:p>
          <a:p>
            <a:r>
              <a:rPr lang="en-US" sz="1600" dirty="0">
                <a:latin typeface="Courier"/>
                <a:cs typeface="Courier"/>
              </a:rPr>
              <a:t>Serial_Num,Season,Num,Basin,Sub_basin,Name,ISO_time,Nature,Latitude,Longitude,Wind(WMO),</a:t>
            </a:r>
            <a:r>
              <a:rPr lang="en-US" sz="1600" dirty="0" err="1">
                <a:latin typeface="Courier"/>
                <a:cs typeface="Courier"/>
              </a:rPr>
              <a:t>Pres</a:t>
            </a:r>
            <a:r>
              <a:rPr lang="en-US" sz="1600" dirty="0">
                <a:latin typeface="Courier"/>
                <a:cs typeface="Courier"/>
              </a:rPr>
              <a:t>(WMO),</a:t>
            </a:r>
            <a:r>
              <a:rPr lang="en-US" sz="1600" dirty="0" err="1">
                <a:latin typeface="Courier"/>
                <a:cs typeface="Courier"/>
              </a:rPr>
              <a:t>Center,Wind</a:t>
            </a:r>
            <a:r>
              <a:rPr lang="en-US" sz="1600" dirty="0">
                <a:latin typeface="Courier"/>
                <a:cs typeface="Courier"/>
              </a:rPr>
              <a:t>(WMO) </a:t>
            </a:r>
            <a:r>
              <a:rPr lang="en-US" sz="1600" dirty="0" err="1">
                <a:latin typeface="Courier"/>
                <a:cs typeface="Courier"/>
              </a:rPr>
              <a:t>Percentile,Pres</a:t>
            </a:r>
            <a:r>
              <a:rPr lang="en-US" sz="1600" dirty="0">
                <a:latin typeface="Courier"/>
                <a:cs typeface="Courier"/>
              </a:rPr>
              <a:t>(WMO) </a:t>
            </a:r>
            <a:r>
              <a:rPr lang="en-US" sz="1600" dirty="0" err="1">
                <a:latin typeface="Courier"/>
                <a:cs typeface="Courier"/>
              </a:rPr>
              <a:t>Percentile,Track_type</a:t>
            </a:r>
            <a:endParaRPr lang="en-US" sz="1600" dirty="0">
              <a:latin typeface="Courier"/>
              <a:cs typeface="Courier"/>
            </a:endParaRPr>
          </a:p>
          <a:p>
            <a:r>
              <a:rPr lang="en-US" sz="1600" dirty="0">
                <a:latin typeface="Courier"/>
                <a:cs typeface="Courier"/>
              </a:rPr>
              <a:t>N/</a:t>
            </a:r>
            <a:r>
              <a:rPr lang="en-US" sz="1600" dirty="0" err="1">
                <a:latin typeface="Courier"/>
                <a:cs typeface="Courier"/>
              </a:rPr>
              <a:t>A,Year,#,BB,BB,N</a:t>
            </a:r>
            <a:r>
              <a:rPr lang="en-US" sz="1600" dirty="0">
                <a:latin typeface="Courier"/>
                <a:cs typeface="Courier"/>
              </a:rPr>
              <a:t>/A,YYYY-MM-DD HH:MM:SS,N/</a:t>
            </a:r>
            <a:r>
              <a:rPr lang="en-US" sz="1600" dirty="0" err="1">
                <a:latin typeface="Courier"/>
                <a:cs typeface="Courier"/>
              </a:rPr>
              <a:t>A,deg_north,deg_east,kt,mb,N</a:t>
            </a:r>
            <a:r>
              <a:rPr lang="en-US" sz="1600" dirty="0">
                <a:latin typeface="Courier"/>
                <a:cs typeface="Courier"/>
              </a:rPr>
              <a:t>/A,%,%,N/A</a:t>
            </a:r>
          </a:p>
          <a:p>
            <a:r>
              <a:rPr lang="en-US" sz="1600" dirty="0">
                <a:latin typeface="Courier"/>
                <a:cs typeface="Courier"/>
              </a:rPr>
              <a:t>1848011S09080,1848,02, SI, MM,XXXX848003,1848-01-11 06:00:00, NR, -8.60,  79.80,  0.0,    0.0,reunion,-100.000,-100.000,main</a:t>
            </a:r>
          </a:p>
          <a:p>
            <a:r>
              <a:rPr lang="en-US" sz="1600" dirty="0">
                <a:latin typeface="Courier"/>
                <a:cs typeface="Courier"/>
              </a:rPr>
              <a:t>1848011S09080,1848,02, SI, MM,XXXX848003,1848-01-12 06:00:00, NR, -9.00,  78.90,  0.0,    0.0,reunion,-100.000,-100.000,main</a:t>
            </a:r>
          </a:p>
          <a:p>
            <a:r>
              <a:rPr lang="en-US" sz="1600" dirty="0">
                <a:latin typeface="Courier"/>
                <a:cs typeface="Courier"/>
              </a:rPr>
              <a:t>1848011S09080,1848,02, SI, MM,XXXX848003,1848-01-13 06:00:00, NR,-10.40,  73.20,  0.0,    0.0,reunion,-100.000,-100.000,main</a:t>
            </a:r>
          </a:p>
          <a:p>
            <a:r>
              <a:rPr lang="en-US" sz="1600" dirty="0">
                <a:latin typeface="Courier"/>
                <a:cs typeface="Courier"/>
              </a:rPr>
              <a:t>1848011S09080,1848,02, SI, MM,XXXX848003,1848-01-14 06:00:00, NR,-12.80,  69.90,  0.0,    0.0,reunion,-100.000,-100.000,main</a:t>
            </a:r>
          </a:p>
          <a:p>
            <a:r>
              <a:rPr lang="en-US" sz="1600" dirty="0">
                <a:latin typeface="Courier"/>
                <a:cs typeface="Courier"/>
              </a:rPr>
              <a:t>1848011S09080,1848,02, SI, MM,XXXX848003,1848-01-15 06:00:00, NR,-13.90,  68.90,  0.0,    0.0,reunion,-100.000,-100.000,main</a:t>
            </a:r>
          </a:p>
          <a:p>
            <a:r>
              <a:rPr lang="en-US" sz="1600" dirty="0">
                <a:latin typeface="Courier"/>
                <a:cs typeface="Courier"/>
              </a:rPr>
              <a:t>1848011S09080,1848,02, SI, MM,XXXX848003,1848-01-16 06:00:00, NR,-15.30,  67.70,  0.0,    0.0,reunion,-100.000,-100.000,main</a:t>
            </a:r>
          </a:p>
          <a:p>
            <a:r>
              <a:rPr lang="en-US" sz="1600" dirty="0">
                <a:latin typeface="Courier"/>
                <a:cs typeface="Courier"/>
              </a:rPr>
              <a:t>1848011S09080,1848,02, SI, MM,XXXX848003,1848-01-17 06:00:00, NR,-16.50,  67.00,  0.0,    0.0,reunion,-100.000,-100.000,main</a:t>
            </a:r>
          </a:p>
          <a:p>
            <a:r>
              <a:rPr lang="en-US" sz="1600" dirty="0">
                <a:latin typeface="Courier"/>
                <a:cs typeface="Courier"/>
              </a:rPr>
              <a:t>1848011S09080,1848,02, SI, MM,XXXX848003,1848-01-18 06:00:00, NR,-18.00,  67.40,  0.0,    0.0,reunion,-100.000,-100.000,main</a:t>
            </a:r>
          </a:p>
        </p:txBody>
      </p:sp>
      <p:sp>
        <p:nvSpPr>
          <p:cNvPr id="3" name="Title 1"/>
          <p:cNvSpPr txBox="1">
            <a:spLocks/>
          </p:cNvSpPr>
          <p:nvPr/>
        </p:nvSpPr>
        <p:spPr bwMode="auto">
          <a:xfrm>
            <a:off x="228600" y="152400"/>
            <a:ext cx="8686800" cy="990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lgn="ctr">
              <a:defRPr/>
            </a:pPr>
            <a:r>
              <a:rPr kumimoji="0" lang="en-US" sz="2800" i="0" u="none" strike="noStrike" kern="0" cap="none" spc="0" normalizeH="0" baseline="0" noProof="0" dirty="0" smtClean="0">
                <a:ln>
                  <a:noFill/>
                </a:ln>
                <a:solidFill>
                  <a:srgbClr val="000000"/>
                </a:solidFill>
                <a:effectLst/>
                <a:uLnTx/>
                <a:uFillTx/>
                <a:latin typeface="Arial" charset="0"/>
                <a:ea typeface="ＭＳ Ｐゴシック" charset="-128"/>
                <a:cs typeface="ＭＳ Ｐゴシック" charset="-128"/>
              </a:rPr>
              <a:t>Sample CSV file</a:t>
            </a:r>
            <a:r>
              <a:rPr kumimoji="0" lang="en-US" sz="2800" i="0" u="none" strike="noStrike" kern="0" cap="none" spc="0" normalizeH="0" noProof="0" dirty="0" smtClean="0">
                <a:ln>
                  <a:noFill/>
                </a:ln>
                <a:solidFill>
                  <a:srgbClr val="000000"/>
                </a:solidFill>
                <a:effectLst/>
                <a:uLnTx/>
                <a:uFillTx/>
                <a:latin typeface="Arial" charset="0"/>
                <a:ea typeface="ＭＳ Ｐゴシック" charset="-128"/>
                <a:cs typeface="ＭＳ Ｐゴシック" charset="-128"/>
              </a:rPr>
              <a:t> (over 181,000 lines)</a:t>
            </a:r>
            <a:r>
              <a:rPr lang="en-US" sz="2800" kern="0" noProof="0" dirty="0" smtClean="0">
                <a:solidFill>
                  <a:srgbClr val="000000"/>
                </a:solidFill>
              </a:rPr>
              <a:t/>
            </a:r>
            <a:br>
              <a:rPr lang="en-US" sz="2800" kern="0" noProof="0" dirty="0" smtClean="0">
                <a:solidFill>
                  <a:srgbClr val="000000"/>
                </a:solidFill>
              </a:rPr>
            </a:br>
            <a:r>
              <a:rPr lang="en-US" sz="2800" kern="0" dirty="0" smtClean="0">
                <a:solidFill>
                  <a:srgbClr val="000000"/>
                </a:solidFill>
              </a:rPr>
              <a:t> </a:t>
            </a:r>
            <a:r>
              <a:rPr lang="en-US" sz="2000" u="sng" kern="0" dirty="0" smtClean="0">
                <a:solidFill>
                  <a:srgbClr val="000000"/>
                </a:solidFill>
              </a:rPr>
              <a:t>http</a:t>
            </a:r>
            <a:r>
              <a:rPr lang="en-US" sz="2000" u="sng" kern="0" dirty="0">
                <a:solidFill>
                  <a:srgbClr val="000000"/>
                </a:solidFill>
              </a:rPr>
              <a:t>://</a:t>
            </a:r>
            <a:r>
              <a:rPr lang="en-US" sz="2000" u="sng" kern="0" dirty="0" err="1">
                <a:solidFill>
                  <a:srgbClr val="000000"/>
                </a:solidFill>
              </a:rPr>
              <a:t>www.ncdc.noaa.gov</a:t>
            </a:r>
            <a:r>
              <a:rPr lang="en-US" sz="2000" u="sng" kern="0" dirty="0">
                <a:solidFill>
                  <a:srgbClr val="000000"/>
                </a:solidFill>
              </a:rPr>
              <a:t>/</a:t>
            </a:r>
            <a:r>
              <a:rPr lang="en-US" sz="2000" u="sng" kern="0" dirty="0" err="1">
                <a:solidFill>
                  <a:srgbClr val="000000"/>
                </a:solidFill>
              </a:rPr>
              <a:t>oa</a:t>
            </a:r>
            <a:r>
              <a:rPr lang="en-US" sz="2000" u="sng" kern="0" dirty="0">
                <a:solidFill>
                  <a:srgbClr val="000000"/>
                </a:solidFill>
              </a:rPr>
              <a:t>/</a:t>
            </a:r>
            <a:r>
              <a:rPr lang="en-US" sz="2000" u="sng" kern="0" dirty="0" err="1">
                <a:solidFill>
                  <a:srgbClr val="000000"/>
                </a:solidFill>
              </a:rPr>
              <a:t>ibtracs</a:t>
            </a:r>
            <a:r>
              <a:rPr lang="en-US" sz="2000" u="sng" kern="0" dirty="0" smtClean="0">
                <a:solidFill>
                  <a:srgbClr val="000000"/>
                </a:solidFill>
              </a:rPr>
              <a:t>/</a:t>
            </a:r>
            <a:endParaRPr kumimoji="0" lang="en-US" sz="2000" i="0" u="sng" strike="noStrike" kern="0" cap="none" spc="0" normalizeH="0" baseline="0" noProof="0" dirty="0" smtClean="0">
              <a:ln>
                <a:noFill/>
              </a:ln>
              <a:solidFill>
                <a:srgbClr val="000000"/>
              </a:solidFill>
              <a:effectLst/>
              <a:uLnTx/>
              <a:uFillTx/>
            </a:endParaRPr>
          </a:p>
        </p:txBody>
      </p:sp>
    </p:spTree>
    <p:extLst>
      <p:ext uri="{BB962C8B-B14F-4D97-AF65-F5344CB8AC3E}">
        <p14:creationId xmlns:p14="http://schemas.microsoft.com/office/powerpoint/2010/main" val="261238368"/>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txBox="1">
            <a:spLocks/>
          </p:cNvSpPr>
          <p:nvPr/>
        </p:nvSpPr>
        <p:spPr bwMode="auto">
          <a:xfrm>
            <a:off x="457200" y="76200"/>
            <a:ext cx="8229600" cy="762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i="0" u="none" strike="noStrike" kern="0" cap="none" spc="0" normalizeH="0" baseline="0" noProof="0" dirty="0" smtClean="0">
                <a:ln w="15875" cap="flat" cmpd="sng" algn="ctr">
                  <a:noFill/>
                  <a:prstDash val="solid"/>
                  <a:round/>
                  <a:headEnd type="none" w="med" len="med"/>
                  <a:tailEnd type="none" w="med" len="med"/>
                </a:ln>
                <a:solidFill>
                  <a:srgbClr val="000000"/>
                </a:solidFill>
                <a:effectLst/>
                <a:uLnTx/>
                <a:uFillTx/>
                <a:latin typeface="Arial"/>
                <a:ea typeface="ＭＳ Ｐゴシック" charset="-128"/>
                <a:cs typeface="Arial"/>
              </a:rPr>
              <a:t>Overview</a:t>
            </a:r>
          </a:p>
        </p:txBody>
      </p:sp>
      <p:sp>
        <p:nvSpPr>
          <p:cNvPr id="5" name="Content Placeholder 4"/>
          <p:cNvSpPr txBox="1">
            <a:spLocks/>
          </p:cNvSpPr>
          <p:nvPr/>
        </p:nvSpPr>
        <p:spPr bwMode="auto">
          <a:xfrm>
            <a:off x="685800" y="762000"/>
            <a:ext cx="7772400" cy="5791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indent="-342900">
              <a:lnSpc>
                <a:spcPct val="130000"/>
              </a:lnSpc>
              <a:buFont typeface="Arial"/>
              <a:buChar char="•"/>
            </a:pPr>
            <a:r>
              <a:rPr lang="en-US" dirty="0" smtClean="0"/>
              <a:t>Introductions</a:t>
            </a:r>
          </a:p>
          <a:p>
            <a:pPr marL="342900" indent="-342900">
              <a:lnSpc>
                <a:spcPct val="130000"/>
              </a:lnSpc>
              <a:buFont typeface="Arial"/>
              <a:buChar char="•"/>
            </a:pPr>
            <a:r>
              <a:rPr lang="en-US" dirty="0" smtClean="0"/>
              <a:t>Audience survey</a:t>
            </a:r>
          </a:p>
          <a:p>
            <a:pPr marL="342900" indent="-342900">
              <a:lnSpc>
                <a:spcPct val="130000"/>
              </a:lnSpc>
              <a:buFont typeface="Arial"/>
              <a:buChar char="•"/>
            </a:pPr>
            <a:r>
              <a:rPr lang="en-US" dirty="0" smtClean="0"/>
              <a:t>Introduction </a:t>
            </a:r>
            <a:r>
              <a:rPr lang="en-US" dirty="0"/>
              <a:t>to data formats and </a:t>
            </a:r>
            <a:r>
              <a:rPr lang="en-US" dirty="0" smtClean="0"/>
              <a:t>metadata</a:t>
            </a:r>
          </a:p>
          <a:p>
            <a:pPr marL="342900" indent="-342900">
              <a:lnSpc>
                <a:spcPct val="130000"/>
              </a:lnSpc>
              <a:buFont typeface="Arial"/>
              <a:buChar char="•"/>
            </a:pPr>
            <a:r>
              <a:rPr lang="en-US" dirty="0"/>
              <a:t>I</a:t>
            </a:r>
            <a:r>
              <a:rPr lang="en-US" dirty="0" smtClean="0"/>
              <a:t>ntroduction </a:t>
            </a:r>
            <a:r>
              <a:rPr lang="en-US" dirty="0"/>
              <a:t>to </a:t>
            </a:r>
            <a:r>
              <a:rPr lang="en-US" dirty="0" smtClean="0"/>
              <a:t>NCL</a:t>
            </a:r>
          </a:p>
          <a:p>
            <a:pPr marL="800100" lvl="1" indent="-342900">
              <a:lnSpc>
                <a:spcPct val="130000"/>
              </a:lnSpc>
              <a:buFont typeface="Arial"/>
              <a:buChar char="•"/>
            </a:pPr>
            <a:r>
              <a:rPr lang="en-US" dirty="0" smtClean="0"/>
              <a:t>File input/output – demo</a:t>
            </a:r>
          </a:p>
          <a:p>
            <a:pPr marL="800100" lvl="1" indent="-342900">
              <a:lnSpc>
                <a:spcPct val="130000"/>
              </a:lnSpc>
              <a:buFont typeface="Arial"/>
              <a:buChar char="•"/>
            </a:pPr>
            <a:r>
              <a:rPr lang="en-US" dirty="0" smtClean="0"/>
              <a:t>Computations – demo</a:t>
            </a:r>
          </a:p>
          <a:p>
            <a:pPr marL="800100" lvl="1" indent="-342900">
              <a:lnSpc>
                <a:spcPct val="130000"/>
              </a:lnSpc>
              <a:buFont typeface="Arial"/>
              <a:buChar char="•"/>
            </a:pPr>
            <a:r>
              <a:rPr lang="en-US" dirty="0" smtClean="0"/>
              <a:t>Visualizations – demo</a:t>
            </a:r>
          </a:p>
          <a:p>
            <a:pPr marL="342900" indent="-342900">
              <a:lnSpc>
                <a:spcPct val="130000"/>
              </a:lnSpc>
              <a:buFont typeface="Arial"/>
              <a:buChar char="•"/>
            </a:pPr>
            <a:r>
              <a:rPr lang="en-US" dirty="0" smtClean="0"/>
              <a:t>NCL </a:t>
            </a:r>
            <a:r>
              <a:rPr lang="en-US" dirty="0"/>
              <a:t>visualization </a:t>
            </a:r>
            <a:r>
              <a:rPr lang="en-US" dirty="0" smtClean="0"/>
              <a:t>gallery</a:t>
            </a:r>
          </a:p>
          <a:p>
            <a:pPr marL="342900" indent="-342900">
              <a:lnSpc>
                <a:spcPct val="130000"/>
              </a:lnSpc>
              <a:buFont typeface="Arial"/>
              <a:buChar char="•"/>
            </a:pPr>
            <a:r>
              <a:rPr lang="en-US" dirty="0" smtClean="0"/>
              <a:t>Other </a:t>
            </a:r>
            <a:r>
              <a:rPr lang="en-US" dirty="0"/>
              <a:t>projects and collaborations we are part </a:t>
            </a:r>
            <a:r>
              <a:rPr lang="en-US" dirty="0" smtClean="0"/>
              <a:t>of</a:t>
            </a:r>
          </a:p>
          <a:p>
            <a:pPr marL="342900" indent="-342900">
              <a:lnSpc>
                <a:spcPct val="130000"/>
              </a:lnSpc>
              <a:buFont typeface="Arial"/>
              <a:buChar char="•"/>
            </a:pPr>
            <a:r>
              <a:rPr lang="en-US" dirty="0" smtClean="0"/>
              <a:t>User </a:t>
            </a:r>
            <a:r>
              <a:rPr lang="en-US" dirty="0"/>
              <a:t>contributed </a:t>
            </a:r>
            <a:r>
              <a:rPr lang="en-US" dirty="0" smtClean="0"/>
              <a:t>software and projects</a:t>
            </a:r>
          </a:p>
          <a:p>
            <a:pPr marL="342900" indent="-342900">
              <a:lnSpc>
                <a:spcPct val="130000"/>
              </a:lnSpc>
              <a:buFont typeface="Arial"/>
              <a:buChar char="•"/>
            </a:pPr>
            <a:r>
              <a:rPr lang="en-US" dirty="0" smtClean="0"/>
              <a:t>“No one tool does it all”</a:t>
            </a:r>
          </a:p>
          <a:p>
            <a:pPr marL="342900" indent="-342900">
              <a:lnSpc>
                <a:spcPct val="130000"/>
              </a:lnSpc>
              <a:buFont typeface="Arial"/>
              <a:buChar char="•"/>
            </a:pPr>
            <a:r>
              <a:rPr lang="en-US" dirty="0" smtClean="0"/>
              <a:t>Challenges</a:t>
            </a:r>
            <a:endParaRPr lang="en-US" sz="1400" kern="0" dirty="0">
              <a:solidFill>
                <a:srgbClr val="000000"/>
              </a:solidFill>
            </a:endParaRPr>
          </a:p>
        </p:txBody>
      </p:sp>
    </p:spTree>
    <p:extLst>
      <p:ext uri="{BB962C8B-B14F-4D97-AF65-F5344CB8AC3E}">
        <p14:creationId xmlns:p14="http://schemas.microsoft.com/office/powerpoint/2010/main" val="3242396274"/>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p:cNvSpPr txBox="1">
            <a:spLocks/>
          </p:cNvSpPr>
          <p:nvPr/>
        </p:nvSpPr>
        <p:spPr bwMode="auto">
          <a:xfrm>
            <a:off x="457200" y="228600"/>
            <a:ext cx="8229600" cy="609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i="0" u="none" strike="noStrike" kern="0" cap="none" spc="0" normalizeH="0" baseline="0" noProof="0" dirty="0" smtClean="0">
                <a:ln w="15875" cap="flat" cmpd="sng" algn="ctr">
                  <a:noFill/>
                  <a:prstDash val="solid"/>
                  <a:round/>
                  <a:headEnd type="none" w="med" len="med"/>
                  <a:tailEnd type="none" w="med" len="med"/>
                </a:ln>
                <a:solidFill>
                  <a:srgbClr val="000000"/>
                </a:solidFill>
                <a:effectLst/>
                <a:uLnTx/>
                <a:uFillTx/>
                <a:latin typeface="Arial"/>
                <a:ea typeface="ＭＳ Ｐゴシック" charset="-128"/>
                <a:cs typeface="Arial"/>
              </a:rPr>
              <a:t>Data formats:</a:t>
            </a:r>
            <a:r>
              <a:rPr kumimoji="0" lang="en-US" sz="3600" i="0" u="none" strike="noStrike" kern="0" cap="none" spc="0" normalizeH="0" noProof="0" dirty="0" smtClean="0">
                <a:ln w="15875" cap="flat" cmpd="sng" algn="ctr">
                  <a:noFill/>
                  <a:prstDash val="solid"/>
                  <a:round/>
                  <a:headEnd type="none" w="med" len="med"/>
                  <a:tailEnd type="none" w="med" len="med"/>
                </a:ln>
                <a:solidFill>
                  <a:srgbClr val="000000"/>
                </a:solidFill>
                <a:effectLst/>
                <a:uLnTx/>
                <a:uFillTx/>
                <a:latin typeface="Arial"/>
                <a:ea typeface="ＭＳ Ｐゴシック" charset="-128"/>
                <a:cs typeface="Arial"/>
              </a:rPr>
              <a:t> </a:t>
            </a:r>
            <a:r>
              <a:rPr lang="en-US" sz="3600" kern="0" dirty="0">
                <a:ln w="15875" cap="flat" cmpd="sng" algn="ctr">
                  <a:noFill/>
                  <a:prstDash val="solid"/>
                  <a:round/>
                  <a:headEnd type="none" w="med" len="med"/>
                  <a:tailEnd type="none" w="med" len="med"/>
                </a:ln>
                <a:solidFill>
                  <a:srgbClr val="0000FF"/>
                </a:solidFill>
                <a:latin typeface="Arial"/>
                <a:cs typeface="Arial"/>
              </a:rPr>
              <a:t>binary</a:t>
            </a:r>
          </a:p>
        </p:txBody>
      </p:sp>
      <p:sp>
        <p:nvSpPr>
          <p:cNvPr id="4" name="Content Placeholder 4"/>
          <p:cNvSpPr txBox="1">
            <a:spLocks/>
          </p:cNvSpPr>
          <p:nvPr/>
        </p:nvSpPr>
        <p:spPr bwMode="auto">
          <a:xfrm>
            <a:off x="685800" y="990600"/>
            <a:ext cx="8077200" cy="5562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indent="-342900" eaLnBrk="1" hangingPunct="1">
              <a:lnSpc>
                <a:spcPct val="130000"/>
              </a:lnSpc>
              <a:spcBef>
                <a:spcPct val="20000"/>
              </a:spcBef>
              <a:buClr>
                <a:schemeClr val="tx1"/>
              </a:buClr>
              <a:buFont typeface="Times" charset="0"/>
              <a:buChar char="•"/>
              <a:defRPr/>
            </a:pPr>
            <a:r>
              <a:rPr lang="en-US" sz="2600" kern="0" dirty="0" smtClean="0">
                <a:solidFill>
                  <a:srgbClr val="000000"/>
                </a:solidFill>
              </a:rPr>
              <a:t>Examples: “Fortran sequential”, “Fortran direct”</a:t>
            </a:r>
          </a:p>
          <a:p>
            <a:pPr marL="342900" indent="-342900" eaLnBrk="1" hangingPunct="1">
              <a:lnSpc>
                <a:spcPct val="130000"/>
              </a:lnSpc>
              <a:spcBef>
                <a:spcPct val="20000"/>
              </a:spcBef>
              <a:buClr>
                <a:schemeClr val="tx1"/>
              </a:buClr>
              <a:buFont typeface="Times" charset="0"/>
              <a:buChar char="•"/>
              <a:defRPr/>
            </a:pPr>
            <a:r>
              <a:rPr lang="en-US" sz="2600" b="1" kern="0" dirty="0" smtClean="0">
                <a:solidFill>
                  <a:srgbClr val="000000"/>
                </a:solidFill>
              </a:rPr>
              <a:t>Pros</a:t>
            </a:r>
          </a:p>
          <a:p>
            <a:pPr marL="800100" lvl="1" indent="-342900" eaLnBrk="1" hangingPunct="1">
              <a:lnSpc>
                <a:spcPct val="130000"/>
              </a:lnSpc>
              <a:spcBef>
                <a:spcPct val="20000"/>
              </a:spcBef>
              <a:buClr>
                <a:schemeClr val="tx1"/>
              </a:buClr>
              <a:buFont typeface="Times" charset="0"/>
              <a:buChar char="•"/>
              <a:defRPr/>
            </a:pPr>
            <a:r>
              <a:rPr lang="en-US" kern="0" dirty="0">
                <a:solidFill>
                  <a:srgbClr val="000000"/>
                </a:solidFill>
              </a:rPr>
              <a:t>Usually smaller file sizes than ASCII</a:t>
            </a:r>
          </a:p>
          <a:p>
            <a:pPr marL="342900" indent="-342900" eaLnBrk="1" hangingPunct="1">
              <a:lnSpc>
                <a:spcPct val="130000"/>
              </a:lnSpc>
              <a:spcBef>
                <a:spcPct val="20000"/>
              </a:spcBef>
              <a:buClr>
                <a:schemeClr val="tx1"/>
              </a:buClr>
              <a:buFont typeface="Times" charset="0"/>
              <a:buChar char="•"/>
              <a:defRPr/>
            </a:pPr>
            <a:r>
              <a:rPr lang="en-US" sz="2600" b="1" kern="0" dirty="0" smtClean="0">
                <a:solidFill>
                  <a:srgbClr val="000000"/>
                </a:solidFill>
              </a:rPr>
              <a:t>Cons</a:t>
            </a:r>
          </a:p>
          <a:p>
            <a:pPr marL="800100" lvl="1" indent="-342900" eaLnBrk="1" hangingPunct="1">
              <a:lnSpc>
                <a:spcPct val="130000"/>
              </a:lnSpc>
              <a:spcBef>
                <a:spcPct val="20000"/>
              </a:spcBef>
              <a:buClr>
                <a:schemeClr val="tx1"/>
              </a:buClr>
              <a:buFont typeface="Times" charset="0"/>
              <a:buChar char="•"/>
              <a:defRPr/>
            </a:pPr>
            <a:r>
              <a:rPr lang="en-US" i="1" kern="0" dirty="0">
                <a:solidFill>
                  <a:srgbClr val="000000"/>
                </a:solidFill>
              </a:rPr>
              <a:t>N</a:t>
            </a:r>
            <a:r>
              <a:rPr lang="en-US" i="1" kern="0" dirty="0" smtClean="0">
                <a:solidFill>
                  <a:srgbClr val="000000"/>
                </a:solidFill>
              </a:rPr>
              <a:t>ot </a:t>
            </a:r>
            <a:r>
              <a:rPr lang="en-US" i="1" kern="0" dirty="0">
                <a:solidFill>
                  <a:srgbClr val="000000"/>
                </a:solidFill>
              </a:rPr>
              <a:t>easily portable across </a:t>
            </a:r>
            <a:r>
              <a:rPr lang="en-US" i="1" kern="0" dirty="0" smtClean="0">
                <a:solidFill>
                  <a:srgbClr val="000000"/>
                </a:solidFill>
              </a:rPr>
              <a:t>computers – need to know “big endian” versus “little endian”</a:t>
            </a:r>
            <a:endParaRPr lang="en-US" i="1" kern="0" dirty="0">
              <a:solidFill>
                <a:srgbClr val="000000"/>
              </a:solidFill>
            </a:endParaRPr>
          </a:p>
          <a:p>
            <a:pPr marL="800100" lvl="1" indent="-342900" eaLnBrk="1" hangingPunct="1">
              <a:lnSpc>
                <a:spcPct val="130000"/>
              </a:lnSpc>
              <a:spcBef>
                <a:spcPct val="20000"/>
              </a:spcBef>
              <a:buClr>
                <a:schemeClr val="tx1"/>
              </a:buClr>
              <a:buFont typeface="Times" charset="0"/>
              <a:buChar char="•"/>
              <a:defRPr/>
            </a:pPr>
            <a:r>
              <a:rPr lang="en-US" kern="0" dirty="0" smtClean="0">
                <a:solidFill>
                  <a:srgbClr val="000000"/>
                </a:solidFill>
              </a:rPr>
              <a:t>Need special program to look at binary data</a:t>
            </a:r>
          </a:p>
          <a:p>
            <a:pPr marL="800100" lvl="1" indent="-342900" eaLnBrk="1" hangingPunct="1">
              <a:lnSpc>
                <a:spcPct val="130000"/>
              </a:lnSpc>
              <a:spcBef>
                <a:spcPct val="20000"/>
              </a:spcBef>
              <a:buClr>
                <a:schemeClr val="tx1"/>
              </a:buClr>
              <a:buFont typeface="Times" charset="0"/>
              <a:buChar char="•"/>
              <a:defRPr/>
            </a:pPr>
            <a:r>
              <a:rPr lang="en-US" kern="0" dirty="0" smtClean="0">
                <a:solidFill>
                  <a:srgbClr val="000000"/>
                </a:solidFill>
              </a:rPr>
              <a:t>What happens if you lose description of what’s on the file? You won’t know how to read it.</a:t>
            </a:r>
          </a:p>
          <a:p>
            <a:pPr marL="800100" lvl="1" indent="-342900" eaLnBrk="1" hangingPunct="1">
              <a:lnSpc>
                <a:spcPct val="130000"/>
              </a:lnSpc>
              <a:spcBef>
                <a:spcPct val="20000"/>
              </a:spcBef>
              <a:buClr>
                <a:schemeClr val="tx1"/>
              </a:buClr>
              <a:buFont typeface="Times" charset="0"/>
              <a:buChar char="•"/>
              <a:defRPr/>
            </a:pPr>
            <a:r>
              <a:rPr lang="en-US" kern="0" dirty="0" smtClean="0">
                <a:solidFill>
                  <a:srgbClr val="000000"/>
                </a:solidFill>
              </a:rPr>
              <a:t>No standards</a:t>
            </a:r>
          </a:p>
        </p:txBody>
      </p:sp>
    </p:spTree>
    <p:extLst>
      <p:ext uri="{BB962C8B-B14F-4D97-AF65-F5344CB8AC3E}">
        <p14:creationId xmlns:p14="http://schemas.microsoft.com/office/powerpoint/2010/main" val="3202128148"/>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p:cNvSpPr txBox="1">
            <a:spLocks/>
          </p:cNvSpPr>
          <p:nvPr/>
        </p:nvSpPr>
        <p:spPr bwMode="auto">
          <a:xfrm>
            <a:off x="457200" y="228600"/>
            <a:ext cx="8229600" cy="609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3600" kern="0" dirty="0" smtClean="0">
                <a:ln w="15875" cap="flat" cmpd="sng" algn="ctr">
                  <a:noFill/>
                  <a:prstDash val="solid"/>
                  <a:round/>
                  <a:headEnd type="none" w="med" len="med"/>
                  <a:tailEnd type="none" w="med" len="med"/>
                </a:ln>
                <a:solidFill>
                  <a:srgbClr val="000000"/>
                </a:solidFill>
                <a:latin typeface="Arial"/>
                <a:cs typeface="Arial"/>
              </a:rPr>
              <a:t>Data formats: </a:t>
            </a:r>
            <a:r>
              <a:rPr lang="en-US" sz="3600" kern="0" dirty="0" smtClean="0">
                <a:ln w="15875" cap="flat" cmpd="sng" algn="ctr">
                  <a:noFill/>
                  <a:prstDash val="solid"/>
                  <a:round/>
                  <a:headEnd type="none" w="med" len="med"/>
                  <a:tailEnd type="none" w="med" len="med"/>
                </a:ln>
                <a:solidFill>
                  <a:srgbClr val="0000FF"/>
                </a:solidFill>
                <a:latin typeface="Arial"/>
                <a:cs typeface="Arial"/>
              </a:rPr>
              <a:t>self-describing</a:t>
            </a:r>
            <a:endParaRPr kumimoji="0" lang="en-US" sz="3600" i="0" u="none" strike="noStrike" kern="0" cap="none" spc="0" normalizeH="0" baseline="0" noProof="0" dirty="0" smtClean="0">
              <a:ln w="15875" cap="flat" cmpd="sng" algn="ctr">
                <a:noFill/>
                <a:prstDash val="solid"/>
                <a:round/>
                <a:headEnd type="none" w="med" len="med"/>
                <a:tailEnd type="none" w="med" len="med"/>
              </a:ln>
              <a:solidFill>
                <a:srgbClr val="0000FF"/>
              </a:solidFill>
              <a:effectLst/>
              <a:uLnTx/>
              <a:uFillTx/>
              <a:latin typeface="Arial"/>
              <a:cs typeface="Arial"/>
            </a:endParaRPr>
          </a:p>
        </p:txBody>
      </p:sp>
      <p:sp>
        <p:nvSpPr>
          <p:cNvPr id="7" name="Content Placeholder 4"/>
          <p:cNvSpPr txBox="1">
            <a:spLocks/>
          </p:cNvSpPr>
          <p:nvPr/>
        </p:nvSpPr>
        <p:spPr bwMode="auto">
          <a:xfrm>
            <a:off x="685800" y="1219200"/>
            <a:ext cx="8077200" cy="5029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20000"/>
              </a:lnSpc>
              <a:spcBef>
                <a:spcPct val="20000"/>
              </a:spcBef>
              <a:spcAft>
                <a:spcPct val="0"/>
              </a:spcAft>
              <a:buClrTx/>
              <a:buSzTx/>
              <a:buFont typeface="Times" charset="0"/>
              <a:buChar char="•"/>
              <a:tabLst/>
              <a:defRPr/>
            </a:pPr>
            <a:r>
              <a:rPr kumimoji="0" lang="en-US" u="none" strike="noStrike" kern="0" cap="none" spc="0" normalizeH="0" baseline="0" noProof="0" dirty="0" smtClean="0">
                <a:ln>
                  <a:noFill/>
                </a:ln>
                <a:solidFill>
                  <a:schemeClr val="tx1"/>
                </a:solidFill>
                <a:effectLst/>
                <a:uLnTx/>
                <a:uFillTx/>
              </a:rPr>
              <a:t>Self-describing data is data that has descriptive data (“</a:t>
            </a:r>
            <a:r>
              <a:rPr lang="en-US" kern="0" dirty="0" smtClean="0">
                <a:solidFill>
                  <a:srgbClr val="800000"/>
                </a:solidFill>
              </a:rPr>
              <a:t>metadata</a:t>
            </a:r>
            <a:r>
              <a:rPr lang="en-US" kern="0" dirty="0" smtClean="0"/>
              <a:t>”) </a:t>
            </a:r>
            <a:r>
              <a:rPr kumimoji="0" lang="en-US" u="none" strike="noStrike" kern="0" cap="none" spc="0" normalizeH="0" baseline="0" noProof="0" dirty="0" smtClean="0">
                <a:ln>
                  <a:noFill/>
                </a:ln>
                <a:solidFill>
                  <a:schemeClr val="tx1"/>
                </a:solidFill>
                <a:effectLst/>
                <a:uLnTx/>
                <a:uFillTx/>
              </a:rPr>
              <a:t>associated with it</a:t>
            </a:r>
          </a:p>
          <a:p>
            <a:pPr marL="342900" indent="-342900" eaLnBrk="1" hangingPunct="1">
              <a:lnSpc>
                <a:spcPct val="120000"/>
              </a:lnSpc>
              <a:spcBef>
                <a:spcPct val="20000"/>
              </a:spcBef>
              <a:buFont typeface="Times" charset="0"/>
              <a:buChar char="•"/>
              <a:defRPr/>
            </a:pPr>
            <a:r>
              <a:rPr lang="en-US" dirty="0"/>
              <a:t>Metadata is optional, but highly </a:t>
            </a:r>
            <a:r>
              <a:rPr lang="en-US" dirty="0" smtClean="0"/>
              <a:t>useful</a:t>
            </a:r>
          </a:p>
          <a:p>
            <a:pPr marL="342900" indent="-342900" eaLnBrk="1" hangingPunct="1">
              <a:lnSpc>
                <a:spcPct val="120000"/>
              </a:lnSpc>
              <a:spcBef>
                <a:spcPct val="20000"/>
              </a:spcBef>
              <a:buFont typeface="Times" charset="0"/>
              <a:buChar char="•"/>
              <a:defRPr/>
            </a:pPr>
            <a:r>
              <a:rPr lang="en-US" dirty="0" smtClean="0"/>
              <a:t>Metadata can include </a:t>
            </a:r>
            <a:r>
              <a:rPr lang="en-US" dirty="0"/>
              <a:t>information about the file </a:t>
            </a:r>
            <a:r>
              <a:rPr lang="en-US" dirty="0" smtClean="0"/>
              <a:t>itself and about the variables on the file</a:t>
            </a:r>
          </a:p>
          <a:p>
            <a:pPr marL="342900" indent="-342900" eaLnBrk="1" hangingPunct="1">
              <a:lnSpc>
                <a:spcPct val="120000"/>
              </a:lnSpc>
              <a:spcBef>
                <a:spcPct val="20000"/>
              </a:spcBef>
              <a:buFont typeface="Times" charset="0"/>
              <a:buChar char="•"/>
              <a:defRPr/>
            </a:pPr>
            <a:r>
              <a:rPr lang="en-US" dirty="0" smtClean="0"/>
              <a:t>Metadata generally consists of three features:</a:t>
            </a:r>
          </a:p>
          <a:p>
            <a:pPr marL="914400" lvl="1" indent="-457200" eaLnBrk="1" hangingPunct="1">
              <a:lnSpc>
                <a:spcPct val="120000"/>
              </a:lnSpc>
              <a:spcBef>
                <a:spcPct val="20000"/>
              </a:spcBef>
              <a:buClr>
                <a:schemeClr val="tx1"/>
              </a:buClr>
              <a:buFont typeface="+mj-lt"/>
              <a:buAutoNum type="arabicPeriod"/>
              <a:defRPr/>
            </a:pPr>
            <a:r>
              <a:rPr lang="en-US" sz="2200" i="1" kern="0" dirty="0">
                <a:solidFill>
                  <a:srgbClr val="800000"/>
                </a:solidFill>
              </a:rPr>
              <a:t>Attributes</a:t>
            </a:r>
            <a:r>
              <a:rPr lang="en-US" sz="2200" kern="0" dirty="0">
                <a:solidFill>
                  <a:srgbClr val="800000"/>
                </a:solidFill>
              </a:rPr>
              <a:t> </a:t>
            </a:r>
            <a:r>
              <a:rPr lang="en-US" sz="2200" kern="0" dirty="0" smtClean="0"/>
              <a:t>(descriptive information about file or variables)</a:t>
            </a:r>
          </a:p>
          <a:p>
            <a:pPr marL="914400" lvl="1" indent="-457200" eaLnBrk="1" hangingPunct="1">
              <a:lnSpc>
                <a:spcPct val="120000"/>
              </a:lnSpc>
              <a:spcBef>
                <a:spcPct val="20000"/>
              </a:spcBef>
              <a:buClr>
                <a:schemeClr val="tx1"/>
              </a:buClr>
              <a:buFont typeface="+mj-lt"/>
              <a:buAutoNum type="arabicPeriod"/>
              <a:defRPr/>
            </a:pPr>
            <a:r>
              <a:rPr lang="en-US" sz="2200" i="1" kern="0" dirty="0" smtClean="0">
                <a:solidFill>
                  <a:srgbClr val="800000"/>
                </a:solidFill>
              </a:rPr>
              <a:t>Named dimensions </a:t>
            </a:r>
            <a:r>
              <a:rPr lang="en-US" sz="2200" kern="0" dirty="0" smtClean="0"/>
              <a:t>(names for dimensions in arrays)</a:t>
            </a:r>
          </a:p>
          <a:p>
            <a:pPr marL="914400" lvl="1" indent="-457200" eaLnBrk="1" hangingPunct="1">
              <a:lnSpc>
                <a:spcPct val="120000"/>
              </a:lnSpc>
              <a:spcBef>
                <a:spcPct val="20000"/>
              </a:spcBef>
              <a:buClr>
                <a:schemeClr val="tx1"/>
              </a:buClr>
              <a:buFont typeface="+mj-lt"/>
              <a:buAutoNum type="arabicPeriod"/>
              <a:defRPr/>
            </a:pPr>
            <a:r>
              <a:rPr lang="en-US" sz="2200" i="1" kern="0" dirty="0" smtClean="0">
                <a:solidFill>
                  <a:srgbClr val="800000"/>
                </a:solidFill>
              </a:rPr>
              <a:t>Coordinate arrays </a:t>
            </a:r>
            <a:r>
              <a:rPr lang="en-US" sz="2200" kern="0" dirty="0" smtClean="0"/>
              <a:t>(one-dimensional arrays that indicate </a:t>
            </a:r>
            <a:r>
              <a:rPr lang="en-US" sz="2200" kern="0" dirty="0" err="1" smtClean="0"/>
              <a:t>lat</a:t>
            </a:r>
            <a:r>
              <a:rPr lang="en-US" sz="2200" kern="0" dirty="0" smtClean="0"/>
              <a:t>/</a:t>
            </a:r>
            <a:r>
              <a:rPr lang="en-US" sz="2200" kern="0" dirty="0" err="1" smtClean="0"/>
              <a:t>lon</a:t>
            </a:r>
            <a:r>
              <a:rPr lang="en-US" sz="2200" kern="0" dirty="0" smtClean="0"/>
              <a:t> locations, levels, time, </a:t>
            </a:r>
            <a:r>
              <a:rPr lang="en-US" sz="2200" kern="0" dirty="0" err="1" smtClean="0"/>
              <a:t>etc</a:t>
            </a:r>
            <a:r>
              <a:rPr lang="en-US" sz="2200" kern="0" dirty="0" smtClean="0"/>
              <a:t>, of data points)</a:t>
            </a:r>
            <a:endParaRPr lang="en-US" sz="2200" kern="0" dirty="0"/>
          </a:p>
        </p:txBody>
      </p:sp>
    </p:spTree>
    <p:extLst>
      <p:ext uri="{BB962C8B-B14F-4D97-AF65-F5344CB8AC3E}">
        <p14:creationId xmlns:p14="http://schemas.microsoft.com/office/powerpoint/2010/main" val="2775548804"/>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p:cNvSpPr txBox="1">
            <a:spLocks/>
          </p:cNvSpPr>
          <p:nvPr/>
        </p:nvSpPr>
        <p:spPr bwMode="auto">
          <a:xfrm>
            <a:off x="457200" y="228600"/>
            <a:ext cx="8229600" cy="609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3600" kern="0" dirty="0" smtClean="0">
                <a:ln w="15875" cap="flat" cmpd="sng" algn="ctr">
                  <a:noFill/>
                  <a:prstDash val="solid"/>
                  <a:round/>
                  <a:headEnd type="none" w="med" len="med"/>
                  <a:tailEnd type="none" w="med" len="med"/>
                </a:ln>
                <a:solidFill>
                  <a:srgbClr val="000000"/>
                </a:solidFill>
                <a:latin typeface="Arial"/>
                <a:cs typeface="Arial"/>
              </a:rPr>
              <a:t>Data </a:t>
            </a:r>
            <a:r>
              <a:rPr lang="en-US" sz="3600" kern="0" dirty="0">
                <a:ln w="15875" cap="flat" cmpd="sng" algn="ctr">
                  <a:noFill/>
                  <a:prstDash val="solid"/>
                  <a:round/>
                  <a:headEnd type="none" w="med" len="med"/>
                  <a:tailEnd type="none" w="med" len="med"/>
                </a:ln>
                <a:solidFill>
                  <a:srgbClr val="000000"/>
                </a:solidFill>
                <a:latin typeface="Arial"/>
                <a:cs typeface="Arial"/>
              </a:rPr>
              <a:t>formats</a:t>
            </a:r>
            <a:r>
              <a:rPr lang="en-US" sz="3600" kern="0" dirty="0" smtClean="0">
                <a:ln w="15875" cap="flat" cmpd="sng" algn="ctr">
                  <a:noFill/>
                  <a:prstDash val="solid"/>
                  <a:round/>
                  <a:headEnd type="none" w="med" len="med"/>
                  <a:tailEnd type="none" w="med" len="med"/>
                </a:ln>
                <a:solidFill>
                  <a:srgbClr val="000000"/>
                </a:solidFill>
                <a:latin typeface="Arial"/>
                <a:cs typeface="Arial"/>
              </a:rPr>
              <a:t>: </a:t>
            </a:r>
            <a:r>
              <a:rPr lang="en-US" sz="3600" kern="0" dirty="0">
                <a:ln w="15875" cap="flat" cmpd="sng" algn="ctr">
                  <a:noFill/>
                  <a:prstDash val="solid"/>
                  <a:round/>
                  <a:headEnd type="none" w="med" len="med"/>
                  <a:tailEnd type="none" w="med" len="med"/>
                </a:ln>
                <a:solidFill>
                  <a:srgbClr val="0000FF"/>
                </a:solidFill>
                <a:latin typeface="Arial"/>
                <a:cs typeface="Arial"/>
              </a:rPr>
              <a:t>self-describing</a:t>
            </a:r>
          </a:p>
        </p:txBody>
      </p:sp>
      <p:sp>
        <p:nvSpPr>
          <p:cNvPr id="7" name="Content Placeholder 4"/>
          <p:cNvSpPr txBox="1">
            <a:spLocks/>
          </p:cNvSpPr>
          <p:nvPr/>
        </p:nvSpPr>
        <p:spPr bwMode="auto">
          <a:xfrm>
            <a:off x="685800" y="1066800"/>
            <a:ext cx="7772400" cy="6172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20000"/>
              </a:lnSpc>
              <a:spcBef>
                <a:spcPct val="20000"/>
              </a:spcBef>
              <a:spcAft>
                <a:spcPct val="0"/>
              </a:spcAft>
              <a:buClrTx/>
              <a:buSzTx/>
              <a:buFont typeface="Times" charset="0"/>
              <a:buChar char="•"/>
              <a:tabLst/>
              <a:defRPr/>
            </a:pPr>
            <a:r>
              <a:rPr lang="en-US" b="1" kern="0" dirty="0" smtClean="0"/>
              <a:t>Pros</a:t>
            </a:r>
          </a:p>
          <a:p>
            <a:pPr marL="800100" lvl="1" indent="-342900" eaLnBrk="1" hangingPunct="1">
              <a:lnSpc>
                <a:spcPct val="120000"/>
              </a:lnSpc>
              <a:spcBef>
                <a:spcPct val="20000"/>
              </a:spcBef>
              <a:buFont typeface="Times" charset="0"/>
              <a:buChar char="•"/>
              <a:defRPr/>
            </a:pPr>
            <a:r>
              <a:rPr lang="en-US" i="1" kern="0" dirty="0" smtClean="0"/>
              <a:t>Well-written files have all the information you need, hence easier to share with others</a:t>
            </a:r>
          </a:p>
          <a:p>
            <a:pPr marL="800100" lvl="1" indent="-342900" eaLnBrk="1" hangingPunct="1">
              <a:lnSpc>
                <a:spcPct val="120000"/>
              </a:lnSpc>
              <a:spcBef>
                <a:spcPct val="20000"/>
              </a:spcBef>
              <a:buFont typeface="Times" charset="0"/>
              <a:buChar char="•"/>
              <a:defRPr/>
            </a:pPr>
            <a:r>
              <a:rPr lang="en-US" kern="0" dirty="0" smtClean="0"/>
              <a:t>You can query what’s on the file before reading the whole file</a:t>
            </a:r>
          </a:p>
          <a:p>
            <a:pPr marL="800100" lvl="1" indent="-342900" eaLnBrk="1" hangingPunct="1">
              <a:lnSpc>
                <a:spcPct val="120000"/>
              </a:lnSpc>
              <a:spcBef>
                <a:spcPct val="20000"/>
              </a:spcBef>
              <a:buFont typeface="Times" charset="0"/>
              <a:buChar char="•"/>
              <a:defRPr/>
            </a:pPr>
            <a:r>
              <a:rPr lang="en-US" kern="0" dirty="0" smtClean="0"/>
              <a:t>You can easily ask for subsets of data:</a:t>
            </a:r>
          </a:p>
          <a:p>
            <a:pPr lvl="2" eaLnBrk="1" hangingPunct="1">
              <a:lnSpc>
                <a:spcPct val="120000"/>
              </a:lnSpc>
              <a:spcBef>
                <a:spcPct val="20000"/>
              </a:spcBef>
              <a:defRPr/>
            </a:pPr>
            <a:r>
              <a:rPr lang="en-US" sz="2000" kern="0" dirty="0" smtClean="0"/>
              <a:t>“</a:t>
            </a:r>
            <a:r>
              <a:rPr lang="en-US" sz="2000" kern="0" dirty="0">
                <a:solidFill>
                  <a:srgbClr val="800000"/>
                </a:solidFill>
              </a:rPr>
              <a:t>G</a:t>
            </a:r>
            <a:r>
              <a:rPr lang="en-US" sz="2000" kern="0" dirty="0" smtClean="0">
                <a:solidFill>
                  <a:srgbClr val="800000"/>
                </a:solidFill>
              </a:rPr>
              <a:t>ive me all the temperature values for this </a:t>
            </a:r>
            <a:r>
              <a:rPr lang="en-US" sz="2000" kern="0" dirty="0" err="1" smtClean="0">
                <a:solidFill>
                  <a:srgbClr val="800000"/>
                </a:solidFill>
              </a:rPr>
              <a:t>lat</a:t>
            </a:r>
            <a:r>
              <a:rPr lang="en-US" sz="2000" kern="0" dirty="0" smtClean="0">
                <a:solidFill>
                  <a:srgbClr val="800000"/>
                </a:solidFill>
              </a:rPr>
              <a:t>/</a:t>
            </a:r>
            <a:r>
              <a:rPr lang="en-US" sz="2000" kern="0" dirty="0" err="1" smtClean="0">
                <a:solidFill>
                  <a:srgbClr val="800000"/>
                </a:solidFill>
              </a:rPr>
              <a:t>lon</a:t>
            </a:r>
            <a:r>
              <a:rPr lang="en-US" sz="2000" kern="0" dirty="0" smtClean="0">
                <a:solidFill>
                  <a:srgbClr val="800000"/>
                </a:solidFill>
              </a:rPr>
              <a:t> range</a:t>
            </a:r>
            <a:r>
              <a:rPr lang="en-US" sz="2000" kern="0" dirty="0" smtClean="0"/>
              <a:t>”</a:t>
            </a:r>
          </a:p>
          <a:p>
            <a:pPr marL="342900" indent="-342900" eaLnBrk="1" hangingPunct="1">
              <a:lnSpc>
                <a:spcPct val="120000"/>
              </a:lnSpc>
              <a:spcBef>
                <a:spcPct val="20000"/>
              </a:spcBef>
              <a:buFont typeface="Times" charset="0"/>
              <a:buChar char="•"/>
              <a:defRPr/>
            </a:pPr>
            <a:r>
              <a:rPr lang="en-US" b="1" kern="0" dirty="0" smtClean="0"/>
              <a:t>Cons</a:t>
            </a:r>
          </a:p>
          <a:p>
            <a:pPr marL="800100" lvl="1" indent="-342900" eaLnBrk="1" hangingPunct="1">
              <a:lnSpc>
                <a:spcPct val="120000"/>
              </a:lnSpc>
              <a:spcBef>
                <a:spcPct val="20000"/>
              </a:spcBef>
              <a:buFont typeface="Times" charset="0"/>
              <a:buChar char="•"/>
              <a:defRPr/>
            </a:pPr>
            <a:r>
              <a:rPr lang="en-US" kern="0" dirty="0" smtClean="0"/>
              <a:t>Files can get large if you have lots of variables and/or lots of metadata</a:t>
            </a:r>
          </a:p>
          <a:p>
            <a:pPr marL="800100" lvl="1" indent="-342900" eaLnBrk="1" hangingPunct="1">
              <a:lnSpc>
                <a:spcPct val="120000"/>
              </a:lnSpc>
              <a:spcBef>
                <a:spcPct val="20000"/>
              </a:spcBef>
              <a:buFont typeface="Times" charset="0"/>
              <a:buChar char="•"/>
              <a:defRPr/>
            </a:pPr>
            <a:r>
              <a:rPr lang="en-US" kern="0" dirty="0" smtClean="0"/>
              <a:t>Some standards, but not always adopted</a:t>
            </a:r>
          </a:p>
        </p:txBody>
      </p:sp>
    </p:spTree>
    <p:extLst>
      <p:ext uri="{BB962C8B-B14F-4D97-AF65-F5344CB8AC3E}">
        <p14:creationId xmlns:p14="http://schemas.microsoft.com/office/powerpoint/2010/main" val="2229862994"/>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04800" y="228600"/>
            <a:ext cx="8686800" cy="1143000"/>
          </a:xfrm>
        </p:spPr>
        <p:txBody>
          <a:bodyPr/>
          <a:lstStyle/>
          <a:p>
            <a:pPr lvl="1"/>
            <a:r>
              <a:rPr lang="en-US" sz="2800" dirty="0" smtClean="0">
                <a:solidFill>
                  <a:srgbClr val="000000"/>
                </a:solidFill>
              </a:rPr>
              <a:t>CF </a:t>
            </a:r>
            <a:r>
              <a:rPr lang="en-US" sz="2800" dirty="0">
                <a:solidFill>
                  <a:srgbClr val="000000"/>
                </a:solidFill>
              </a:rPr>
              <a:t>(“Climate and Forecast</a:t>
            </a:r>
            <a:r>
              <a:rPr lang="en-US" sz="2800" dirty="0" smtClean="0">
                <a:solidFill>
                  <a:srgbClr val="000000"/>
                </a:solidFill>
              </a:rPr>
              <a:t>”) Metadata Conventions</a:t>
            </a:r>
            <a:br>
              <a:rPr lang="en-US" sz="2800" dirty="0" smtClean="0">
                <a:solidFill>
                  <a:srgbClr val="000000"/>
                </a:solidFill>
              </a:rPr>
            </a:br>
            <a:r>
              <a:rPr lang="en-US" sz="2800" u="sng" dirty="0" smtClean="0">
                <a:latin typeface="Arial" pitchFamily="-112" charset="0"/>
                <a:ea typeface="ＭＳ Ｐゴシック" pitchFamily="-112" charset="-128"/>
              </a:rPr>
              <a:t>http</a:t>
            </a:r>
            <a:r>
              <a:rPr lang="en-US" sz="2800" u="sng" dirty="0">
                <a:latin typeface="Arial" pitchFamily="-112" charset="0"/>
                <a:ea typeface="ＭＳ Ｐゴシック" pitchFamily="-112" charset="-128"/>
              </a:rPr>
              <a:t>://</a:t>
            </a:r>
            <a:r>
              <a:rPr lang="en-US" sz="2800" u="sng" dirty="0" err="1">
                <a:latin typeface="Arial" pitchFamily="-112" charset="0"/>
                <a:ea typeface="ＭＳ Ｐゴシック" pitchFamily="-112" charset="-128"/>
              </a:rPr>
              <a:t>cf-</a:t>
            </a:r>
            <a:r>
              <a:rPr lang="en-US" sz="2800" u="sng" dirty="0" err="1" smtClean="0">
                <a:latin typeface="Arial" pitchFamily="-112" charset="0"/>
                <a:ea typeface="ＭＳ Ｐゴシック" pitchFamily="-112" charset="-128"/>
              </a:rPr>
              <a:t>pcmdi.llnl.gov</a:t>
            </a:r>
            <a:endParaRPr lang="en-US" sz="2800" dirty="0">
              <a:solidFill>
                <a:srgbClr val="000000"/>
              </a:solidFill>
            </a:endParaRPr>
          </a:p>
        </p:txBody>
      </p:sp>
      <p:sp>
        <p:nvSpPr>
          <p:cNvPr id="7" name="Content Placeholder 2"/>
          <p:cNvSpPr>
            <a:spLocks noGrp="1"/>
          </p:cNvSpPr>
          <p:nvPr>
            <p:ph idx="1"/>
          </p:nvPr>
        </p:nvSpPr>
        <p:spPr>
          <a:xfrm>
            <a:off x="533400" y="1524000"/>
            <a:ext cx="8229600" cy="5029200"/>
          </a:xfrm>
        </p:spPr>
        <p:txBody>
          <a:bodyPr/>
          <a:lstStyle/>
          <a:p>
            <a:pPr>
              <a:lnSpc>
                <a:spcPct val="130000"/>
              </a:lnSpc>
            </a:pPr>
            <a:r>
              <a:rPr lang="en-US" sz="2800" dirty="0" smtClean="0"/>
              <a:t>Mainly for climate and weather data</a:t>
            </a:r>
          </a:p>
          <a:p>
            <a:pPr>
              <a:lnSpc>
                <a:spcPct val="130000"/>
              </a:lnSpc>
            </a:pPr>
            <a:r>
              <a:rPr lang="en-US" sz="2800" dirty="0" smtClean="0"/>
              <a:t>Promotes sharing of files</a:t>
            </a:r>
          </a:p>
          <a:p>
            <a:pPr>
              <a:lnSpc>
                <a:spcPct val="130000"/>
              </a:lnSpc>
            </a:pPr>
            <a:r>
              <a:rPr lang="en-US" sz="2800" dirty="0" smtClean="0"/>
              <a:t>Metadata for spatial and temporal quantities</a:t>
            </a:r>
          </a:p>
          <a:p>
            <a:pPr>
              <a:lnSpc>
                <a:spcPct val="130000"/>
              </a:lnSpc>
            </a:pPr>
            <a:r>
              <a:rPr lang="en-US" sz="2800" dirty="0" smtClean="0"/>
              <a:t>Designed with NetCDF in mind</a:t>
            </a:r>
          </a:p>
          <a:p>
            <a:pPr>
              <a:lnSpc>
                <a:spcPct val="130000"/>
              </a:lnSpc>
            </a:pPr>
            <a:r>
              <a:rPr lang="en-US" sz="2800" dirty="0"/>
              <a:t>F</a:t>
            </a:r>
            <a:r>
              <a:rPr lang="en-US" sz="2800" dirty="0" smtClean="0"/>
              <a:t>acilitates </a:t>
            </a:r>
            <a:r>
              <a:rPr lang="en-US" sz="2800" dirty="0"/>
              <a:t>building applications with </a:t>
            </a:r>
            <a:r>
              <a:rPr lang="en-US" sz="2800" dirty="0" smtClean="0"/>
              <a:t>extraction</a:t>
            </a:r>
            <a:r>
              <a:rPr lang="en-US" sz="2800" dirty="0"/>
              <a:t>, </a:t>
            </a:r>
            <a:r>
              <a:rPr lang="en-US" sz="2800" dirty="0" smtClean="0"/>
              <a:t>analysis, </a:t>
            </a:r>
            <a:r>
              <a:rPr lang="en-US" sz="2800" dirty="0"/>
              <a:t>and display </a:t>
            </a:r>
            <a:r>
              <a:rPr lang="en-US" sz="2800" dirty="0" smtClean="0"/>
              <a:t>capabilities</a:t>
            </a:r>
          </a:p>
          <a:p>
            <a:pPr>
              <a:lnSpc>
                <a:spcPct val="130000"/>
              </a:lnSpc>
            </a:pPr>
            <a:r>
              <a:rPr lang="en-US" sz="2800" dirty="0" smtClean="0"/>
              <a:t>Wide variety of groups have adopted this standard</a:t>
            </a:r>
          </a:p>
        </p:txBody>
      </p:sp>
    </p:spTree>
    <p:extLst>
      <p:ext uri="{BB962C8B-B14F-4D97-AF65-F5344CB8AC3E}">
        <p14:creationId xmlns:p14="http://schemas.microsoft.com/office/powerpoint/2010/main" val="2556487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p:cNvSpPr txBox="1">
            <a:spLocks/>
          </p:cNvSpPr>
          <p:nvPr/>
        </p:nvSpPr>
        <p:spPr bwMode="auto">
          <a:xfrm>
            <a:off x="-6705600" y="685800"/>
            <a:ext cx="8229600" cy="609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600" i="0" u="none" strike="noStrike" kern="0" cap="none" spc="0" normalizeH="0" baseline="0" noProof="0" dirty="0" smtClean="0">
              <a:ln w="15875" cap="flat" cmpd="sng" algn="ctr">
                <a:noFill/>
                <a:prstDash val="solid"/>
                <a:round/>
                <a:headEnd type="none" w="med" len="med"/>
                <a:tailEnd type="none" w="med" len="med"/>
              </a:ln>
              <a:solidFill>
                <a:srgbClr val="000000"/>
              </a:solidFill>
              <a:effectLst/>
              <a:uLnTx/>
              <a:uFillTx/>
              <a:latin typeface="Arial"/>
              <a:ea typeface="ＭＳ Ｐゴシック" charset="-128"/>
              <a:cs typeface="Arial"/>
            </a:endParaRPr>
          </a:p>
        </p:txBody>
      </p:sp>
      <p:sp>
        <p:nvSpPr>
          <p:cNvPr id="2" name="Title 1"/>
          <p:cNvSpPr>
            <a:spLocks noGrp="1"/>
          </p:cNvSpPr>
          <p:nvPr>
            <p:ph type="title"/>
          </p:nvPr>
        </p:nvSpPr>
        <p:spPr>
          <a:xfrm>
            <a:off x="304800" y="25400"/>
            <a:ext cx="8458200" cy="990600"/>
          </a:xfrm>
        </p:spPr>
        <p:txBody>
          <a:bodyPr/>
          <a:lstStyle/>
          <a:p>
            <a:pPr lvl="0"/>
            <a:r>
              <a:rPr lang="en-US" sz="3600" dirty="0" smtClean="0">
                <a:ln w="15875" cap="flat" cmpd="sng" algn="ctr">
                  <a:noFill/>
                  <a:prstDash val="solid"/>
                  <a:round/>
                  <a:headEnd type="none" w="med" len="med"/>
                  <a:tailEnd type="none" w="med" len="med"/>
                </a:ln>
                <a:solidFill>
                  <a:srgbClr val="000000"/>
                </a:solidFill>
                <a:latin typeface="Arial"/>
                <a:cs typeface="Arial"/>
              </a:rPr>
              <a:t>Metadata: </a:t>
            </a:r>
            <a:r>
              <a:rPr lang="en-US" sz="3600" dirty="0" smtClean="0">
                <a:ln w="15875" cap="flat" cmpd="sng" algn="ctr">
                  <a:noFill/>
                  <a:prstDash val="solid"/>
                  <a:round/>
                  <a:headEnd type="none" w="med" len="med"/>
                  <a:tailEnd type="none" w="med" len="med"/>
                </a:ln>
                <a:solidFill>
                  <a:srgbClr val="800000"/>
                </a:solidFill>
                <a:latin typeface="Arial"/>
                <a:cs typeface="Arial"/>
              </a:rPr>
              <a:t>global attributes</a:t>
            </a:r>
            <a:endParaRPr lang="en-US" sz="3600" dirty="0">
              <a:solidFill>
                <a:srgbClr val="800000"/>
              </a:solidFill>
            </a:endParaRPr>
          </a:p>
        </p:txBody>
      </p:sp>
      <p:sp>
        <p:nvSpPr>
          <p:cNvPr id="3" name="Content Placeholder 2"/>
          <p:cNvSpPr>
            <a:spLocks noGrp="1"/>
          </p:cNvSpPr>
          <p:nvPr>
            <p:ph idx="1"/>
          </p:nvPr>
        </p:nvSpPr>
        <p:spPr>
          <a:xfrm>
            <a:off x="533400" y="990600"/>
            <a:ext cx="8229600" cy="4800600"/>
          </a:xfrm>
        </p:spPr>
        <p:txBody>
          <a:bodyPr/>
          <a:lstStyle/>
          <a:p>
            <a:pPr>
              <a:lnSpc>
                <a:spcPct val="130000"/>
              </a:lnSpc>
            </a:pPr>
            <a:r>
              <a:rPr lang="en-US" sz="2800" dirty="0" smtClean="0"/>
              <a:t>Information about </a:t>
            </a:r>
            <a:r>
              <a:rPr lang="en-US" sz="2800" dirty="0"/>
              <a:t>the file </a:t>
            </a:r>
            <a:r>
              <a:rPr lang="en-US" sz="2800" dirty="0" smtClean="0"/>
              <a:t>itself</a:t>
            </a:r>
          </a:p>
          <a:p>
            <a:pPr>
              <a:lnSpc>
                <a:spcPct val="130000"/>
              </a:lnSpc>
            </a:pPr>
            <a:r>
              <a:rPr lang="en-US" sz="2800" dirty="0" smtClean="0"/>
              <a:t>Some global attributes recommended by</a:t>
            </a:r>
            <a:br>
              <a:rPr lang="en-US" sz="2800" dirty="0" smtClean="0"/>
            </a:br>
            <a:r>
              <a:rPr lang="en-US" sz="2800" dirty="0" smtClean="0"/>
              <a:t>“CF conventions” document:</a:t>
            </a:r>
          </a:p>
          <a:p>
            <a:pPr lvl="1">
              <a:lnSpc>
                <a:spcPct val="130000"/>
              </a:lnSpc>
            </a:pPr>
            <a:r>
              <a:rPr lang="en-US" sz="2100" dirty="0" smtClean="0"/>
              <a:t>“</a:t>
            </a:r>
            <a:r>
              <a:rPr lang="en-US" sz="2100" dirty="0" smtClean="0">
                <a:solidFill>
                  <a:srgbClr val="800000"/>
                </a:solidFill>
              </a:rPr>
              <a:t>title</a:t>
            </a:r>
            <a:r>
              <a:rPr lang="en-US" sz="2100" dirty="0" smtClean="0"/>
              <a:t>”:</a:t>
            </a:r>
            <a:r>
              <a:rPr lang="en-US" sz="2100" dirty="0"/>
              <a:t> </a:t>
            </a:r>
            <a:r>
              <a:rPr lang="en-US" sz="2100" dirty="0" smtClean="0"/>
              <a:t>one-line description of what’s in the file</a:t>
            </a:r>
          </a:p>
          <a:p>
            <a:pPr lvl="1">
              <a:lnSpc>
                <a:spcPct val="130000"/>
              </a:lnSpc>
            </a:pPr>
            <a:r>
              <a:rPr lang="en-US" sz="2100" dirty="0" smtClean="0"/>
              <a:t>“</a:t>
            </a:r>
            <a:r>
              <a:rPr lang="en-US" sz="2100" dirty="0" smtClean="0">
                <a:solidFill>
                  <a:srgbClr val="800000"/>
                </a:solidFill>
              </a:rPr>
              <a:t>institution</a:t>
            </a:r>
            <a:r>
              <a:rPr lang="en-US" sz="2100" dirty="0" smtClean="0"/>
              <a:t>”: where original data file was created</a:t>
            </a:r>
          </a:p>
          <a:p>
            <a:pPr lvl="1">
              <a:lnSpc>
                <a:spcPct val="130000"/>
              </a:lnSpc>
            </a:pPr>
            <a:r>
              <a:rPr lang="en-US" sz="2100" dirty="0" smtClean="0"/>
              <a:t>“</a:t>
            </a:r>
            <a:r>
              <a:rPr lang="en-US" sz="2100" dirty="0" smtClean="0">
                <a:solidFill>
                  <a:srgbClr val="800000"/>
                </a:solidFill>
              </a:rPr>
              <a:t>source</a:t>
            </a:r>
            <a:r>
              <a:rPr lang="en-US" sz="2100" dirty="0" smtClean="0"/>
              <a:t>”: method used to produce the data file</a:t>
            </a:r>
          </a:p>
          <a:p>
            <a:pPr lvl="1">
              <a:lnSpc>
                <a:spcPct val="130000"/>
              </a:lnSpc>
            </a:pPr>
            <a:r>
              <a:rPr lang="en-US" sz="2100" dirty="0" smtClean="0"/>
              <a:t>“</a:t>
            </a:r>
            <a:r>
              <a:rPr lang="en-US" sz="2100" dirty="0" smtClean="0">
                <a:solidFill>
                  <a:srgbClr val="800000"/>
                </a:solidFill>
              </a:rPr>
              <a:t>history</a:t>
            </a:r>
            <a:r>
              <a:rPr lang="en-US" sz="2100" dirty="0" smtClean="0"/>
              <a:t>”: history of mods to the data, timestamps</a:t>
            </a:r>
          </a:p>
          <a:p>
            <a:pPr lvl="1">
              <a:lnSpc>
                <a:spcPct val="130000"/>
              </a:lnSpc>
            </a:pPr>
            <a:r>
              <a:rPr lang="en-US" sz="2100" dirty="0" smtClean="0"/>
              <a:t>“</a:t>
            </a:r>
            <a:r>
              <a:rPr lang="en-US" sz="2100" dirty="0" smtClean="0">
                <a:solidFill>
                  <a:srgbClr val="800000"/>
                </a:solidFill>
              </a:rPr>
              <a:t>references</a:t>
            </a:r>
            <a:r>
              <a:rPr lang="en-US" sz="2100" dirty="0" smtClean="0"/>
              <a:t>”: publications, web-based references for data</a:t>
            </a:r>
          </a:p>
          <a:p>
            <a:pPr lvl="1">
              <a:lnSpc>
                <a:spcPct val="130000"/>
              </a:lnSpc>
            </a:pPr>
            <a:r>
              <a:rPr lang="en-US" sz="2100" dirty="0" smtClean="0"/>
              <a:t>“</a:t>
            </a:r>
            <a:r>
              <a:rPr lang="en-US" sz="2100" dirty="0" smtClean="0">
                <a:solidFill>
                  <a:srgbClr val="800000"/>
                </a:solidFill>
              </a:rPr>
              <a:t>comment</a:t>
            </a:r>
            <a:r>
              <a:rPr lang="en-US" sz="2100" dirty="0" smtClean="0"/>
              <a:t>” – miscellaneous information</a:t>
            </a:r>
          </a:p>
        </p:txBody>
      </p:sp>
      <p:sp>
        <p:nvSpPr>
          <p:cNvPr id="4" name="TextBox 3"/>
          <p:cNvSpPr txBox="1"/>
          <p:nvPr/>
        </p:nvSpPr>
        <p:spPr>
          <a:xfrm>
            <a:off x="1028700" y="5791200"/>
            <a:ext cx="7086600" cy="707886"/>
          </a:xfrm>
          <a:prstGeom prst="rect">
            <a:avLst/>
          </a:prstGeom>
          <a:solidFill>
            <a:srgbClr val="FEFDA5"/>
          </a:solidFill>
          <a:ln>
            <a:solidFill>
              <a:srgbClr val="FEFDA5"/>
            </a:solidFill>
          </a:ln>
        </p:spPr>
        <p:txBody>
          <a:bodyPr wrap="square" rtlCol="0">
            <a:spAutoFit/>
          </a:bodyPr>
          <a:lstStyle/>
          <a:p>
            <a:pPr marL="0" lvl="1" algn="ctr"/>
            <a:r>
              <a:rPr lang="en-US" sz="2000" dirty="0" smtClean="0">
                <a:latin typeface="Arial" pitchFamily="-112" charset="0"/>
                <a:ea typeface="ＭＳ Ｐゴシック" pitchFamily="-112" charset="-128"/>
              </a:rPr>
              <a:t>“</a:t>
            </a:r>
            <a:r>
              <a:rPr lang="en-US" sz="2000" b="1" dirty="0" smtClean="0">
                <a:latin typeface="Arial" pitchFamily="-112" charset="0"/>
                <a:ea typeface="ＭＳ Ｐゴシック" pitchFamily="-112" charset="-128"/>
              </a:rPr>
              <a:t>Climate and Forecast” (CF)  Metadata conventions:</a:t>
            </a:r>
            <a:br>
              <a:rPr lang="en-US" sz="2000" b="1" dirty="0" smtClean="0">
                <a:latin typeface="Arial" pitchFamily="-112" charset="0"/>
                <a:ea typeface="ＭＳ Ｐゴシック" pitchFamily="-112" charset="-128"/>
              </a:rPr>
            </a:br>
            <a:r>
              <a:rPr lang="en-US" sz="2000" b="1" u="sng" dirty="0" smtClean="0">
                <a:latin typeface="Arial" pitchFamily="-112" charset="0"/>
                <a:ea typeface="ＭＳ Ｐゴシック" pitchFamily="-112" charset="-128"/>
              </a:rPr>
              <a:t>http</a:t>
            </a:r>
            <a:r>
              <a:rPr lang="en-US" sz="2000" b="1" u="sng" dirty="0">
                <a:latin typeface="Arial" pitchFamily="-112" charset="0"/>
                <a:ea typeface="ＭＳ Ｐゴシック" pitchFamily="-112" charset="-128"/>
              </a:rPr>
              <a:t>://</a:t>
            </a:r>
            <a:r>
              <a:rPr lang="en-US" sz="2000" b="1" u="sng" dirty="0" err="1">
                <a:latin typeface="Arial" pitchFamily="-112" charset="0"/>
                <a:ea typeface="ＭＳ Ｐゴシック" pitchFamily="-112" charset="-128"/>
              </a:rPr>
              <a:t>cf-</a:t>
            </a:r>
            <a:r>
              <a:rPr lang="en-US" sz="2000" b="1" u="sng" dirty="0" err="1" smtClean="0">
                <a:latin typeface="Arial" pitchFamily="-112" charset="0"/>
                <a:ea typeface="ＭＳ Ｐゴシック" pitchFamily="-112" charset="-128"/>
              </a:rPr>
              <a:t>pcmdi.llnl.gov</a:t>
            </a:r>
            <a:endParaRPr lang="en-US" sz="2000" b="1" dirty="0"/>
          </a:p>
        </p:txBody>
      </p:sp>
    </p:spTree>
    <p:extLst>
      <p:ext uri="{BB962C8B-B14F-4D97-AF65-F5344CB8AC3E}">
        <p14:creationId xmlns:p14="http://schemas.microsoft.com/office/powerpoint/2010/main" val="67117815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p:cNvSpPr txBox="1">
            <a:spLocks/>
          </p:cNvSpPr>
          <p:nvPr/>
        </p:nvSpPr>
        <p:spPr bwMode="auto">
          <a:xfrm>
            <a:off x="-6705600" y="685800"/>
            <a:ext cx="8229600" cy="609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600" i="0" u="none" strike="noStrike" kern="0" cap="none" spc="0" normalizeH="0" baseline="0" noProof="0" dirty="0" smtClean="0">
              <a:ln w="15875" cap="flat" cmpd="sng" algn="ctr">
                <a:noFill/>
                <a:prstDash val="solid"/>
                <a:round/>
                <a:headEnd type="none" w="med" len="med"/>
                <a:tailEnd type="none" w="med" len="med"/>
              </a:ln>
              <a:solidFill>
                <a:srgbClr val="000000"/>
              </a:solidFill>
              <a:effectLst/>
              <a:uLnTx/>
              <a:uFillTx/>
              <a:latin typeface="Arial"/>
              <a:ea typeface="ＭＳ Ｐゴシック" charset="-128"/>
              <a:cs typeface="Arial"/>
            </a:endParaRPr>
          </a:p>
        </p:txBody>
      </p:sp>
      <p:sp>
        <p:nvSpPr>
          <p:cNvPr id="3" name="Content Placeholder 2"/>
          <p:cNvSpPr>
            <a:spLocks noGrp="1"/>
          </p:cNvSpPr>
          <p:nvPr>
            <p:ph idx="1"/>
          </p:nvPr>
        </p:nvSpPr>
        <p:spPr>
          <a:xfrm>
            <a:off x="533400" y="1066800"/>
            <a:ext cx="8229600" cy="5105400"/>
          </a:xfrm>
        </p:spPr>
        <p:txBody>
          <a:bodyPr/>
          <a:lstStyle/>
          <a:p>
            <a:pPr>
              <a:lnSpc>
                <a:spcPct val="130000"/>
              </a:lnSpc>
            </a:pPr>
            <a:r>
              <a:rPr lang="en-US" sz="2800" dirty="0" smtClean="0"/>
              <a:t>Information about each variable</a:t>
            </a:r>
          </a:p>
          <a:p>
            <a:pPr>
              <a:lnSpc>
                <a:spcPct val="130000"/>
              </a:lnSpc>
            </a:pPr>
            <a:r>
              <a:rPr lang="en-US" sz="2800" dirty="0" smtClean="0"/>
              <a:t>Some variable attributes recommended by</a:t>
            </a:r>
            <a:br>
              <a:rPr lang="en-US" sz="2800" dirty="0" smtClean="0"/>
            </a:br>
            <a:r>
              <a:rPr lang="en-US" sz="2800" dirty="0" smtClean="0"/>
              <a:t>CF conventions:</a:t>
            </a:r>
          </a:p>
          <a:p>
            <a:pPr lvl="1">
              <a:lnSpc>
                <a:spcPct val="130000"/>
              </a:lnSpc>
            </a:pPr>
            <a:r>
              <a:rPr lang="en-US" sz="2100" dirty="0" smtClean="0"/>
              <a:t>“</a:t>
            </a:r>
            <a:r>
              <a:rPr lang="en-US" sz="2100" dirty="0" smtClean="0">
                <a:solidFill>
                  <a:srgbClr val="800000"/>
                </a:solidFill>
              </a:rPr>
              <a:t>units</a:t>
            </a:r>
            <a:r>
              <a:rPr lang="en-US" sz="2100" dirty="0" smtClean="0"/>
              <a:t>”:</a:t>
            </a:r>
            <a:r>
              <a:rPr lang="en-US" sz="2100" dirty="0"/>
              <a:t> </a:t>
            </a:r>
            <a:r>
              <a:rPr lang="en-US" sz="2100" dirty="0" smtClean="0"/>
              <a:t>one-line description of what’s in data</a:t>
            </a:r>
          </a:p>
          <a:p>
            <a:pPr lvl="1">
              <a:lnSpc>
                <a:spcPct val="130000"/>
              </a:lnSpc>
            </a:pPr>
            <a:r>
              <a:rPr lang="en-US" sz="2100" dirty="0" smtClean="0"/>
              <a:t>“</a:t>
            </a:r>
            <a:r>
              <a:rPr lang="en-US" sz="2100" dirty="0" err="1" smtClean="0">
                <a:solidFill>
                  <a:srgbClr val="800000"/>
                </a:solidFill>
              </a:rPr>
              <a:t>long_name</a:t>
            </a:r>
            <a:r>
              <a:rPr lang="en-US" sz="2100" dirty="0" smtClean="0"/>
              <a:t>”: a long descriptive name</a:t>
            </a:r>
          </a:p>
          <a:p>
            <a:pPr lvl="1">
              <a:lnSpc>
                <a:spcPct val="130000"/>
              </a:lnSpc>
            </a:pPr>
            <a:r>
              <a:rPr lang="en-US" sz="2100" dirty="0" smtClean="0"/>
              <a:t>“</a:t>
            </a:r>
            <a:r>
              <a:rPr lang="en-US" sz="2100" dirty="0" err="1" smtClean="0">
                <a:solidFill>
                  <a:srgbClr val="800000"/>
                </a:solidFill>
              </a:rPr>
              <a:t>standard_name</a:t>
            </a:r>
            <a:r>
              <a:rPr lang="en-US" sz="2100" dirty="0" smtClean="0"/>
              <a:t>”: shorter name with no spaces</a:t>
            </a:r>
          </a:p>
          <a:p>
            <a:pPr lvl="1">
              <a:lnSpc>
                <a:spcPct val="130000"/>
              </a:lnSpc>
            </a:pPr>
            <a:r>
              <a:rPr lang="en-US" sz="2100" dirty="0" smtClean="0"/>
              <a:t>“</a:t>
            </a:r>
            <a:r>
              <a:rPr lang="en-US" sz="2100" dirty="0" smtClean="0">
                <a:solidFill>
                  <a:srgbClr val="800000"/>
                </a:solidFill>
              </a:rPr>
              <a:t>_</a:t>
            </a:r>
            <a:r>
              <a:rPr lang="en-US" sz="2100" dirty="0" err="1" smtClean="0">
                <a:solidFill>
                  <a:srgbClr val="800000"/>
                </a:solidFill>
              </a:rPr>
              <a:t>FillValue</a:t>
            </a:r>
            <a:r>
              <a:rPr lang="en-US" sz="2100" dirty="0" smtClean="0"/>
              <a:t>”: special attribute containing value that represents missing values (-999, 1e30, </a:t>
            </a:r>
            <a:r>
              <a:rPr lang="en-US" sz="2100" dirty="0" err="1" smtClean="0"/>
              <a:t>etc</a:t>
            </a:r>
            <a:r>
              <a:rPr lang="en-US" sz="2100" dirty="0" smtClean="0"/>
              <a:t>)</a:t>
            </a:r>
          </a:p>
          <a:p>
            <a:pPr lvl="1">
              <a:lnSpc>
                <a:spcPct val="130000"/>
              </a:lnSpc>
            </a:pPr>
            <a:r>
              <a:rPr lang="en-US" sz="2100" dirty="0" smtClean="0"/>
              <a:t>“</a:t>
            </a:r>
            <a:r>
              <a:rPr lang="en-US" sz="2100" dirty="0" err="1" smtClean="0">
                <a:solidFill>
                  <a:srgbClr val="800000"/>
                </a:solidFill>
              </a:rPr>
              <a:t>scale_factor</a:t>
            </a:r>
            <a:r>
              <a:rPr lang="en-US" sz="2100" dirty="0" smtClean="0"/>
              <a:t>” and “</a:t>
            </a:r>
            <a:r>
              <a:rPr lang="en-US" sz="2100" dirty="0" err="1" smtClean="0">
                <a:solidFill>
                  <a:srgbClr val="800000"/>
                </a:solidFill>
              </a:rPr>
              <a:t>add_offset</a:t>
            </a:r>
            <a:r>
              <a:rPr lang="en-US" sz="2100" dirty="0" smtClean="0"/>
              <a:t>”: used for packing data, making it more compact</a:t>
            </a:r>
          </a:p>
        </p:txBody>
      </p:sp>
      <p:sp>
        <p:nvSpPr>
          <p:cNvPr id="7" name="Title 1"/>
          <p:cNvSpPr txBox="1">
            <a:spLocks/>
          </p:cNvSpPr>
          <p:nvPr/>
        </p:nvSpPr>
        <p:spPr bwMode="auto">
          <a:xfrm>
            <a:off x="304800" y="25400"/>
            <a:ext cx="8458200" cy="990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000090"/>
                </a:solidFill>
                <a:latin typeface="Arial" pitchFamily="-112" charset="0"/>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52" charset="0"/>
                <a:ea typeface="ＭＳ Ｐゴシック" pitchFamily="52" charset="-128"/>
                <a:cs typeface="ＭＳ Ｐゴシック" pitchFamily="52" charset="-128"/>
              </a:defRPr>
            </a:lvl2pPr>
            <a:lvl3pPr algn="ctr" rtl="0" eaLnBrk="0" fontAlgn="base" hangingPunct="0">
              <a:spcBef>
                <a:spcPct val="0"/>
              </a:spcBef>
              <a:spcAft>
                <a:spcPct val="0"/>
              </a:spcAft>
              <a:defRPr sz="4400">
                <a:solidFill>
                  <a:schemeClr val="tx2"/>
                </a:solidFill>
                <a:latin typeface="Arial" pitchFamily="52" charset="0"/>
                <a:ea typeface="ＭＳ Ｐゴシック" pitchFamily="52" charset="-128"/>
                <a:cs typeface="ＭＳ Ｐゴシック" pitchFamily="52" charset="-128"/>
              </a:defRPr>
            </a:lvl3pPr>
            <a:lvl4pPr algn="ctr" rtl="0" eaLnBrk="0" fontAlgn="base" hangingPunct="0">
              <a:spcBef>
                <a:spcPct val="0"/>
              </a:spcBef>
              <a:spcAft>
                <a:spcPct val="0"/>
              </a:spcAft>
              <a:defRPr sz="4400">
                <a:solidFill>
                  <a:schemeClr val="tx2"/>
                </a:solidFill>
                <a:latin typeface="Arial" pitchFamily="52" charset="0"/>
                <a:ea typeface="ＭＳ Ｐゴシック" pitchFamily="52" charset="-128"/>
                <a:cs typeface="ＭＳ Ｐゴシック" pitchFamily="52" charset="-128"/>
              </a:defRPr>
            </a:lvl4pPr>
            <a:lvl5pPr algn="ctr" rtl="0" eaLnBrk="0" fontAlgn="base" hangingPunct="0">
              <a:spcBef>
                <a:spcPct val="0"/>
              </a:spcBef>
              <a:spcAft>
                <a:spcPct val="0"/>
              </a:spcAft>
              <a:defRPr sz="4400">
                <a:solidFill>
                  <a:schemeClr val="tx2"/>
                </a:solidFill>
                <a:latin typeface="Arial" pitchFamily="52" charset="0"/>
                <a:ea typeface="ＭＳ Ｐゴシック" pitchFamily="52" charset="-128"/>
                <a:cs typeface="ＭＳ Ｐゴシック" pitchFamily="52" charset="-128"/>
              </a:defRPr>
            </a:lvl5pPr>
            <a:lvl6pPr marL="457200" algn="ctr" rtl="0" fontAlgn="base">
              <a:spcBef>
                <a:spcPct val="0"/>
              </a:spcBef>
              <a:spcAft>
                <a:spcPct val="0"/>
              </a:spcAft>
              <a:defRPr sz="4400">
                <a:solidFill>
                  <a:schemeClr val="tx2"/>
                </a:solidFill>
                <a:latin typeface="Arial" pitchFamily="52" charset="0"/>
                <a:ea typeface="ＭＳ Ｐゴシック" pitchFamily="52" charset="-128"/>
                <a:cs typeface="ＭＳ Ｐゴシック" pitchFamily="52" charset="-128"/>
              </a:defRPr>
            </a:lvl6pPr>
            <a:lvl7pPr marL="914400" algn="ctr" rtl="0" fontAlgn="base">
              <a:spcBef>
                <a:spcPct val="0"/>
              </a:spcBef>
              <a:spcAft>
                <a:spcPct val="0"/>
              </a:spcAft>
              <a:defRPr sz="4400">
                <a:solidFill>
                  <a:schemeClr val="tx2"/>
                </a:solidFill>
                <a:latin typeface="Arial" pitchFamily="52" charset="0"/>
                <a:ea typeface="ＭＳ Ｐゴシック" pitchFamily="52" charset="-128"/>
                <a:cs typeface="ＭＳ Ｐゴシック" pitchFamily="52" charset="-128"/>
              </a:defRPr>
            </a:lvl7pPr>
            <a:lvl8pPr marL="1371600" algn="ctr" rtl="0" fontAlgn="base">
              <a:spcBef>
                <a:spcPct val="0"/>
              </a:spcBef>
              <a:spcAft>
                <a:spcPct val="0"/>
              </a:spcAft>
              <a:defRPr sz="4400">
                <a:solidFill>
                  <a:schemeClr val="tx2"/>
                </a:solidFill>
                <a:latin typeface="Arial" pitchFamily="52" charset="0"/>
                <a:ea typeface="ＭＳ Ｐゴシック" pitchFamily="52" charset="-128"/>
                <a:cs typeface="ＭＳ Ｐゴシック" pitchFamily="52" charset="-128"/>
              </a:defRPr>
            </a:lvl8pPr>
            <a:lvl9pPr marL="1828800" algn="ctr" rtl="0" fontAlgn="base">
              <a:spcBef>
                <a:spcPct val="0"/>
              </a:spcBef>
              <a:spcAft>
                <a:spcPct val="0"/>
              </a:spcAft>
              <a:defRPr sz="4400">
                <a:solidFill>
                  <a:schemeClr val="tx2"/>
                </a:solidFill>
                <a:latin typeface="Arial" pitchFamily="52" charset="0"/>
                <a:ea typeface="ＭＳ Ｐゴシック" pitchFamily="52" charset="-128"/>
                <a:cs typeface="ＭＳ Ｐゴシック" pitchFamily="52" charset="-128"/>
              </a:defRPr>
            </a:lvl9pPr>
          </a:lstStyle>
          <a:p>
            <a:r>
              <a:rPr lang="en-US" sz="3600" dirty="0" smtClean="0">
                <a:ln w="15875" cap="flat" cmpd="sng" algn="ctr">
                  <a:noFill/>
                  <a:prstDash val="solid"/>
                  <a:round/>
                  <a:headEnd type="none" w="med" len="med"/>
                  <a:tailEnd type="none" w="med" len="med"/>
                </a:ln>
                <a:solidFill>
                  <a:srgbClr val="000000"/>
                </a:solidFill>
                <a:latin typeface="Arial"/>
                <a:cs typeface="Arial"/>
              </a:rPr>
              <a:t>Metadata: </a:t>
            </a:r>
            <a:r>
              <a:rPr lang="en-US" sz="3600" dirty="0" smtClean="0">
                <a:ln w="15875" cap="flat" cmpd="sng" algn="ctr">
                  <a:noFill/>
                  <a:prstDash val="solid"/>
                  <a:round/>
                  <a:headEnd type="none" w="med" len="med"/>
                  <a:tailEnd type="none" w="med" len="med"/>
                </a:ln>
                <a:solidFill>
                  <a:srgbClr val="800000"/>
                </a:solidFill>
                <a:latin typeface="Arial"/>
                <a:cs typeface="Arial"/>
              </a:rPr>
              <a:t>variable attributes</a:t>
            </a:r>
            <a:endParaRPr lang="en-US" sz="3600" dirty="0">
              <a:solidFill>
                <a:srgbClr val="800000"/>
              </a:solidFill>
            </a:endParaRPr>
          </a:p>
        </p:txBody>
      </p:sp>
    </p:spTree>
    <p:extLst>
      <p:ext uri="{BB962C8B-B14F-4D97-AF65-F5344CB8AC3E}">
        <p14:creationId xmlns:p14="http://schemas.microsoft.com/office/powerpoint/2010/main" val="3263108275"/>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p:cNvSpPr txBox="1">
            <a:spLocks/>
          </p:cNvSpPr>
          <p:nvPr/>
        </p:nvSpPr>
        <p:spPr bwMode="auto">
          <a:xfrm>
            <a:off x="-6705600" y="685800"/>
            <a:ext cx="8229600" cy="609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600" i="0" u="none" strike="noStrike" kern="0" cap="none" spc="0" normalizeH="0" baseline="0" noProof="0" dirty="0" smtClean="0">
              <a:ln w="15875" cap="flat" cmpd="sng" algn="ctr">
                <a:noFill/>
                <a:prstDash val="solid"/>
                <a:round/>
                <a:headEnd type="none" w="med" len="med"/>
                <a:tailEnd type="none" w="med" len="med"/>
              </a:ln>
              <a:solidFill>
                <a:srgbClr val="000000"/>
              </a:solidFill>
              <a:effectLst/>
              <a:uLnTx/>
              <a:uFillTx/>
              <a:latin typeface="Arial"/>
              <a:ea typeface="ＭＳ Ｐゴシック" charset="-128"/>
              <a:cs typeface="Arial"/>
            </a:endParaRPr>
          </a:p>
        </p:txBody>
      </p:sp>
      <p:sp>
        <p:nvSpPr>
          <p:cNvPr id="3" name="Content Placeholder 2"/>
          <p:cNvSpPr>
            <a:spLocks noGrp="1"/>
          </p:cNvSpPr>
          <p:nvPr>
            <p:ph idx="1"/>
          </p:nvPr>
        </p:nvSpPr>
        <p:spPr>
          <a:xfrm>
            <a:off x="533400" y="1066800"/>
            <a:ext cx="7543800" cy="5105400"/>
          </a:xfrm>
        </p:spPr>
        <p:txBody>
          <a:bodyPr/>
          <a:lstStyle/>
          <a:p>
            <a:pPr>
              <a:lnSpc>
                <a:spcPct val="130000"/>
              </a:lnSpc>
            </a:pPr>
            <a:r>
              <a:rPr lang="en-US" sz="2800" dirty="0" smtClean="0"/>
              <a:t>Naming each dimension of an array</a:t>
            </a:r>
          </a:p>
          <a:p>
            <a:pPr>
              <a:lnSpc>
                <a:spcPct val="130000"/>
              </a:lnSpc>
            </a:pPr>
            <a:r>
              <a:rPr lang="en-US" sz="2800" dirty="0" smtClean="0"/>
              <a:t>For example, for a 4-dimensional array, instead of:</a:t>
            </a:r>
            <a:br>
              <a:rPr lang="en-US" sz="2800" dirty="0" smtClean="0"/>
            </a:br>
            <a:r>
              <a:rPr lang="en-US" sz="2400" i="1" dirty="0" smtClean="0"/>
              <a:t>“This variable is dimensioned 1 x 30 x 96 x 144”</a:t>
            </a:r>
          </a:p>
          <a:p>
            <a:pPr>
              <a:lnSpc>
                <a:spcPct val="130000"/>
              </a:lnSpc>
            </a:pPr>
            <a:r>
              <a:rPr lang="en-US" sz="2800" dirty="0"/>
              <a:t>Use dimension names</a:t>
            </a:r>
            <a:r>
              <a:rPr lang="en-US" sz="2800" dirty="0" smtClean="0"/>
              <a:t>:</a:t>
            </a:r>
            <a:br>
              <a:rPr lang="en-US" sz="2800" dirty="0" smtClean="0"/>
            </a:br>
            <a:r>
              <a:rPr lang="en-US" sz="2400" i="1" dirty="0"/>
              <a:t>“This variable is dimensioned </a:t>
            </a:r>
            <a:r>
              <a:rPr lang="en-US" sz="2400" i="1" dirty="0">
                <a:solidFill>
                  <a:srgbClr val="800000"/>
                </a:solidFill>
              </a:rPr>
              <a:t>time</a:t>
            </a:r>
            <a:r>
              <a:rPr lang="en-US" sz="2400" i="1" dirty="0"/>
              <a:t> x </a:t>
            </a:r>
            <a:r>
              <a:rPr lang="en-US" sz="2400" i="1" dirty="0" err="1">
                <a:solidFill>
                  <a:srgbClr val="800000"/>
                </a:solidFill>
              </a:rPr>
              <a:t>lev</a:t>
            </a:r>
            <a:r>
              <a:rPr lang="en-US" sz="2400" i="1" dirty="0">
                <a:solidFill>
                  <a:srgbClr val="800000"/>
                </a:solidFill>
              </a:rPr>
              <a:t> </a:t>
            </a:r>
            <a:r>
              <a:rPr lang="en-US" sz="2400" i="1" dirty="0"/>
              <a:t>x </a:t>
            </a:r>
            <a:r>
              <a:rPr lang="en-US" sz="2400" i="1" dirty="0" err="1">
                <a:solidFill>
                  <a:srgbClr val="800000"/>
                </a:solidFill>
              </a:rPr>
              <a:t>lat</a:t>
            </a:r>
            <a:r>
              <a:rPr lang="en-US" sz="2400" i="1" dirty="0">
                <a:solidFill>
                  <a:srgbClr val="800000"/>
                </a:solidFill>
              </a:rPr>
              <a:t> </a:t>
            </a:r>
            <a:r>
              <a:rPr lang="en-US" sz="2400" i="1" dirty="0"/>
              <a:t>x </a:t>
            </a:r>
            <a:r>
              <a:rPr lang="en-US" sz="2400" i="1" dirty="0" err="1">
                <a:solidFill>
                  <a:srgbClr val="800000"/>
                </a:solidFill>
              </a:rPr>
              <a:t>lon</a:t>
            </a:r>
            <a:r>
              <a:rPr lang="en-US" sz="2400" i="1" dirty="0">
                <a:solidFill>
                  <a:srgbClr val="800000"/>
                </a:solidFill>
              </a:rPr>
              <a:t> </a:t>
            </a:r>
            <a:r>
              <a:rPr lang="en-US" sz="2400" i="1" dirty="0"/>
              <a:t>(1 x 30 x 96 x 144)</a:t>
            </a:r>
            <a:r>
              <a:rPr lang="en-US" sz="2400" i="1" dirty="0" smtClean="0"/>
              <a:t>”</a:t>
            </a:r>
          </a:p>
          <a:p>
            <a:pPr>
              <a:lnSpc>
                <a:spcPct val="130000"/>
              </a:lnSpc>
            </a:pPr>
            <a:r>
              <a:rPr lang="en-US" sz="2400" dirty="0" smtClean="0"/>
              <a:t>Not really any conventions for dimension names, but “time”, “</a:t>
            </a:r>
            <a:r>
              <a:rPr lang="en-US" sz="2400" dirty="0" err="1" smtClean="0"/>
              <a:t>lev</a:t>
            </a:r>
            <a:r>
              <a:rPr lang="en-US" sz="2400" dirty="0" smtClean="0"/>
              <a:t>”, “</a:t>
            </a:r>
            <a:r>
              <a:rPr lang="en-US" sz="2400" dirty="0" err="1" smtClean="0"/>
              <a:t>lat</a:t>
            </a:r>
            <a:r>
              <a:rPr lang="en-US" sz="2400" dirty="0" smtClean="0"/>
              <a:t>”, “</a:t>
            </a:r>
            <a:r>
              <a:rPr lang="en-US" sz="2400" dirty="0" err="1" smtClean="0"/>
              <a:t>lon</a:t>
            </a:r>
            <a:r>
              <a:rPr lang="en-US" sz="2400" dirty="0" smtClean="0"/>
              <a:t>” are very common</a:t>
            </a:r>
            <a:endParaRPr lang="en-US" sz="2400" dirty="0"/>
          </a:p>
        </p:txBody>
      </p:sp>
      <p:sp>
        <p:nvSpPr>
          <p:cNvPr id="7" name="Title 1"/>
          <p:cNvSpPr txBox="1">
            <a:spLocks/>
          </p:cNvSpPr>
          <p:nvPr/>
        </p:nvSpPr>
        <p:spPr bwMode="auto">
          <a:xfrm>
            <a:off x="304800" y="25400"/>
            <a:ext cx="8458200" cy="990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000090"/>
                </a:solidFill>
                <a:latin typeface="Arial" pitchFamily="-112" charset="0"/>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52" charset="0"/>
                <a:ea typeface="ＭＳ Ｐゴシック" pitchFamily="52" charset="-128"/>
                <a:cs typeface="ＭＳ Ｐゴシック" pitchFamily="52" charset="-128"/>
              </a:defRPr>
            </a:lvl2pPr>
            <a:lvl3pPr algn="ctr" rtl="0" eaLnBrk="0" fontAlgn="base" hangingPunct="0">
              <a:spcBef>
                <a:spcPct val="0"/>
              </a:spcBef>
              <a:spcAft>
                <a:spcPct val="0"/>
              </a:spcAft>
              <a:defRPr sz="4400">
                <a:solidFill>
                  <a:schemeClr val="tx2"/>
                </a:solidFill>
                <a:latin typeface="Arial" pitchFamily="52" charset="0"/>
                <a:ea typeface="ＭＳ Ｐゴシック" pitchFamily="52" charset="-128"/>
                <a:cs typeface="ＭＳ Ｐゴシック" pitchFamily="52" charset="-128"/>
              </a:defRPr>
            </a:lvl3pPr>
            <a:lvl4pPr algn="ctr" rtl="0" eaLnBrk="0" fontAlgn="base" hangingPunct="0">
              <a:spcBef>
                <a:spcPct val="0"/>
              </a:spcBef>
              <a:spcAft>
                <a:spcPct val="0"/>
              </a:spcAft>
              <a:defRPr sz="4400">
                <a:solidFill>
                  <a:schemeClr val="tx2"/>
                </a:solidFill>
                <a:latin typeface="Arial" pitchFamily="52" charset="0"/>
                <a:ea typeface="ＭＳ Ｐゴシック" pitchFamily="52" charset="-128"/>
                <a:cs typeface="ＭＳ Ｐゴシック" pitchFamily="52" charset="-128"/>
              </a:defRPr>
            </a:lvl4pPr>
            <a:lvl5pPr algn="ctr" rtl="0" eaLnBrk="0" fontAlgn="base" hangingPunct="0">
              <a:spcBef>
                <a:spcPct val="0"/>
              </a:spcBef>
              <a:spcAft>
                <a:spcPct val="0"/>
              </a:spcAft>
              <a:defRPr sz="4400">
                <a:solidFill>
                  <a:schemeClr val="tx2"/>
                </a:solidFill>
                <a:latin typeface="Arial" pitchFamily="52" charset="0"/>
                <a:ea typeface="ＭＳ Ｐゴシック" pitchFamily="52" charset="-128"/>
                <a:cs typeface="ＭＳ Ｐゴシック" pitchFamily="52" charset="-128"/>
              </a:defRPr>
            </a:lvl5pPr>
            <a:lvl6pPr marL="457200" algn="ctr" rtl="0" fontAlgn="base">
              <a:spcBef>
                <a:spcPct val="0"/>
              </a:spcBef>
              <a:spcAft>
                <a:spcPct val="0"/>
              </a:spcAft>
              <a:defRPr sz="4400">
                <a:solidFill>
                  <a:schemeClr val="tx2"/>
                </a:solidFill>
                <a:latin typeface="Arial" pitchFamily="52" charset="0"/>
                <a:ea typeface="ＭＳ Ｐゴシック" pitchFamily="52" charset="-128"/>
                <a:cs typeface="ＭＳ Ｐゴシック" pitchFamily="52" charset="-128"/>
              </a:defRPr>
            </a:lvl6pPr>
            <a:lvl7pPr marL="914400" algn="ctr" rtl="0" fontAlgn="base">
              <a:spcBef>
                <a:spcPct val="0"/>
              </a:spcBef>
              <a:spcAft>
                <a:spcPct val="0"/>
              </a:spcAft>
              <a:defRPr sz="4400">
                <a:solidFill>
                  <a:schemeClr val="tx2"/>
                </a:solidFill>
                <a:latin typeface="Arial" pitchFamily="52" charset="0"/>
                <a:ea typeface="ＭＳ Ｐゴシック" pitchFamily="52" charset="-128"/>
                <a:cs typeface="ＭＳ Ｐゴシック" pitchFamily="52" charset="-128"/>
              </a:defRPr>
            </a:lvl7pPr>
            <a:lvl8pPr marL="1371600" algn="ctr" rtl="0" fontAlgn="base">
              <a:spcBef>
                <a:spcPct val="0"/>
              </a:spcBef>
              <a:spcAft>
                <a:spcPct val="0"/>
              </a:spcAft>
              <a:defRPr sz="4400">
                <a:solidFill>
                  <a:schemeClr val="tx2"/>
                </a:solidFill>
                <a:latin typeface="Arial" pitchFamily="52" charset="0"/>
                <a:ea typeface="ＭＳ Ｐゴシック" pitchFamily="52" charset="-128"/>
                <a:cs typeface="ＭＳ Ｐゴシック" pitchFamily="52" charset="-128"/>
              </a:defRPr>
            </a:lvl8pPr>
            <a:lvl9pPr marL="1828800" algn="ctr" rtl="0" fontAlgn="base">
              <a:spcBef>
                <a:spcPct val="0"/>
              </a:spcBef>
              <a:spcAft>
                <a:spcPct val="0"/>
              </a:spcAft>
              <a:defRPr sz="4400">
                <a:solidFill>
                  <a:schemeClr val="tx2"/>
                </a:solidFill>
                <a:latin typeface="Arial" pitchFamily="52" charset="0"/>
                <a:ea typeface="ＭＳ Ｐゴシック" pitchFamily="52" charset="-128"/>
                <a:cs typeface="ＭＳ Ｐゴシック" pitchFamily="52" charset="-128"/>
              </a:defRPr>
            </a:lvl9pPr>
          </a:lstStyle>
          <a:p>
            <a:r>
              <a:rPr lang="en-US" sz="3600" dirty="0" smtClean="0">
                <a:ln w="15875" cap="flat" cmpd="sng" algn="ctr">
                  <a:noFill/>
                  <a:prstDash val="solid"/>
                  <a:round/>
                  <a:headEnd type="none" w="med" len="med"/>
                  <a:tailEnd type="none" w="med" len="med"/>
                </a:ln>
                <a:solidFill>
                  <a:srgbClr val="000000"/>
                </a:solidFill>
                <a:latin typeface="Arial"/>
                <a:cs typeface="Arial"/>
              </a:rPr>
              <a:t>Metadata: </a:t>
            </a:r>
            <a:r>
              <a:rPr lang="en-US" sz="3600" dirty="0" smtClean="0">
                <a:ln w="15875" cap="flat" cmpd="sng" algn="ctr">
                  <a:noFill/>
                  <a:prstDash val="solid"/>
                  <a:round/>
                  <a:headEnd type="none" w="med" len="med"/>
                  <a:tailEnd type="none" w="med" len="med"/>
                </a:ln>
                <a:solidFill>
                  <a:srgbClr val="800000"/>
                </a:solidFill>
                <a:latin typeface="Arial"/>
                <a:cs typeface="Arial"/>
              </a:rPr>
              <a:t>dimension names</a:t>
            </a:r>
            <a:endParaRPr lang="en-US" sz="3600" dirty="0">
              <a:solidFill>
                <a:srgbClr val="800000"/>
              </a:solidFill>
            </a:endParaRPr>
          </a:p>
        </p:txBody>
      </p:sp>
    </p:spTree>
    <p:extLst>
      <p:ext uri="{BB962C8B-B14F-4D97-AF65-F5344CB8AC3E}">
        <p14:creationId xmlns:p14="http://schemas.microsoft.com/office/powerpoint/2010/main" val="2948964066"/>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p:cNvSpPr txBox="1">
            <a:spLocks/>
          </p:cNvSpPr>
          <p:nvPr/>
        </p:nvSpPr>
        <p:spPr bwMode="auto">
          <a:xfrm>
            <a:off x="-6705600" y="685800"/>
            <a:ext cx="8229600" cy="609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600" i="0" u="none" strike="noStrike" kern="0" cap="none" spc="0" normalizeH="0" baseline="0" noProof="0" dirty="0" smtClean="0">
              <a:ln w="15875" cap="flat" cmpd="sng" algn="ctr">
                <a:noFill/>
                <a:prstDash val="solid"/>
                <a:round/>
                <a:headEnd type="none" w="med" len="med"/>
                <a:tailEnd type="none" w="med" len="med"/>
              </a:ln>
              <a:solidFill>
                <a:srgbClr val="000000"/>
              </a:solidFill>
              <a:effectLst/>
              <a:uLnTx/>
              <a:uFillTx/>
              <a:latin typeface="Arial"/>
              <a:ea typeface="ＭＳ Ｐゴシック" charset="-128"/>
              <a:cs typeface="Arial"/>
            </a:endParaRPr>
          </a:p>
        </p:txBody>
      </p:sp>
      <p:sp>
        <p:nvSpPr>
          <p:cNvPr id="3" name="Content Placeholder 2"/>
          <p:cNvSpPr>
            <a:spLocks noGrp="1"/>
          </p:cNvSpPr>
          <p:nvPr>
            <p:ph idx="1"/>
          </p:nvPr>
        </p:nvSpPr>
        <p:spPr>
          <a:xfrm>
            <a:off x="533400" y="914400"/>
            <a:ext cx="8229600" cy="5486400"/>
          </a:xfrm>
        </p:spPr>
        <p:txBody>
          <a:bodyPr/>
          <a:lstStyle/>
          <a:p>
            <a:pPr>
              <a:lnSpc>
                <a:spcPct val="130000"/>
              </a:lnSpc>
            </a:pPr>
            <a:r>
              <a:rPr lang="en-US" sz="2800" dirty="0" smtClean="0"/>
              <a:t>Sometimes called “coordinate arrays”</a:t>
            </a:r>
          </a:p>
          <a:p>
            <a:pPr>
              <a:lnSpc>
                <a:spcPct val="130000"/>
              </a:lnSpc>
            </a:pPr>
            <a:r>
              <a:rPr lang="en-US" sz="2800" dirty="0" smtClean="0"/>
              <a:t>Gives the coordinate values for a particular dimension of an array</a:t>
            </a:r>
          </a:p>
          <a:p>
            <a:pPr>
              <a:lnSpc>
                <a:spcPct val="130000"/>
              </a:lnSpc>
            </a:pPr>
            <a:r>
              <a:rPr lang="en-US" sz="2800" dirty="0" smtClean="0"/>
              <a:t>Is one-dimensional with same length as the dimension it represents.</a:t>
            </a:r>
          </a:p>
          <a:p>
            <a:pPr>
              <a:lnSpc>
                <a:spcPct val="130000"/>
              </a:lnSpc>
            </a:pPr>
            <a:r>
              <a:rPr lang="en-US" sz="2800" dirty="0" smtClean="0"/>
              <a:t>Has the same name as dimension it represents</a:t>
            </a:r>
          </a:p>
          <a:p>
            <a:pPr>
              <a:lnSpc>
                <a:spcPct val="130000"/>
              </a:lnSpc>
            </a:pPr>
            <a:r>
              <a:rPr lang="en-US" sz="2800" dirty="0" smtClean="0"/>
              <a:t>Its name is the same as the dimension name</a:t>
            </a:r>
          </a:p>
          <a:p>
            <a:pPr>
              <a:lnSpc>
                <a:spcPct val="130000"/>
              </a:lnSpc>
            </a:pPr>
            <a:r>
              <a:rPr lang="en-US" sz="2800" dirty="0" smtClean="0"/>
              <a:t>Again, not really any conventions, they tie in very closely with dimension and variable names.</a:t>
            </a:r>
          </a:p>
        </p:txBody>
      </p:sp>
      <p:sp>
        <p:nvSpPr>
          <p:cNvPr id="7" name="Title 1"/>
          <p:cNvSpPr txBox="1">
            <a:spLocks/>
          </p:cNvSpPr>
          <p:nvPr/>
        </p:nvSpPr>
        <p:spPr bwMode="auto">
          <a:xfrm>
            <a:off x="304800" y="25400"/>
            <a:ext cx="8458200" cy="990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000090"/>
                </a:solidFill>
                <a:latin typeface="Arial" pitchFamily="-112" charset="0"/>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52" charset="0"/>
                <a:ea typeface="ＭＳ Ｐゴシック" pitchFamily="52" charset="-128"/>
                <a:cs typeface="ＭＳ Ｐゴシック" pitchFamily="52" charset="-128"/>
              </a:defRPr>
            </a:lvl2pPr>
            <a:lvl3pPr algn="ctr" rtl="0" eaLnBrk="0" fontAlgn="base" hangingPunct="0">
              <a:spcBef>
                <a:spcPct val="0"/>
              </a:spcBef>
              <a:spcAft>
                <a:spcPct val="0"/>
              </a:spcAft>
              <a:defRPr sz="4400">
                <a:solidFill>
                  <a:schemeClr val="tx2"/>
                </a:solidFill>
                <a:latin typeface="Arial" pitchFamily="52" charset="0"/>
                <a:ea typeface="ＭＳ Ｐゴシック" pitchFamily="52" charset="-128"/>
                <a:cs typeface="ＭＳ Ｐゴシック" pitchFamily="52" charset="-128"/>
              </a:defRPr>
            </a:lvl3pPr>
            <a:lvl4pPr algn="ctr" rtl="0" eaLnBrk="0" fontAlgn="base" hangingPunct="0">
              <a:spcBef>
                <a:spcPct val="0"/>
              </a:spcBef>
              <a:spcAft>
                <a:spcPct val="0"/>
              </a:spcAft>
              <a:defRPr sz="4400">
                <a:solidFill>
                  <a:schemeClr val="tx2"/>
                </a:solidFill>
                <a:latin typeface="Arial" pitchFamily="52" charset="0"/>
                <a:ea typeface="ＭＳ Ｐゴシック" pitchFamily="52" charset="-128"/>
                <a:cs typeface="ＭＳ Ｐゴシック" pitchFamily="52" charset="-128"/>
              </a:defRPr>
            </a:lvl4pPr>
            <a:lvl5pPr algn="ctr" rtl="0" eaLnBrk="0" fontAlgn="base" hangingPunct="0">
              <a:spcBef>
                <a:spcPct val="0"/>
              </a:spcBef>
              <a:spcAft>
                <a:spcPct val="0"/>
              </a:spcAft>
              <a:defRPr sz="4400">
                <a:solidFill>
                  <a:schemeClr val="tx2"/>
                </a:solidFill>
                <a:latin typeface="Arial" pitchFamily="52" charset="0"/>
                <a:ea typeface="ＭＳ Ｐゴシック" pitchFamily="52" charset="-128"/>
                <a:cs typeface="ＭＳ Ｐゴシック" pitchFamily="52" charset="-128"/>
              </a:defRPr>
            </a:lvl5pPr>
            <a:lvl6pPr marL="457200" algn="ctr" rtl="0" fontAlgn="base">
              <a:spcBef>
                <a:spcPct val="0"/>
              </a:spcBef>
              <a:spcAft>
                <a:spcPct val="0"/>
              </a:spcAft>
              <a:defRPr sz="4400">
                <a:solidFill>
                  <a:schemeClr val="tx2"/>
                </a:solidFill>
                <a:latin typeface="Arial" pitchFamily="52" charset="0"/>
                <a:ea typeface="ＭＳ Ｐゴシック" pitchFamily="52" charset="-128"/>
                <a:cs typeface="ＭＳ Ｐゴシック" pitchFamily="52" charset="-128"/>
              </a:defRPr>
            </a:lvl6pPr>
            <a:lvl7pPr marL="914400" algn="ctr" rtl="0" fontAlgn="base">
              <a:spcBef>
                <a:spcPct val="0"/>
              </a:spcBef>
              <a:spcAft>
                <a:spcPct val="0"/>
              </a:spcAft>
              <a:defRPr sz="4400">
                <a:solidFill>
                  <a:schemeClr val="tx2"/>
                </a:solidFill>
                <a:latin typeface="Arial" pitchFamily="52" charset="0"/>
                <a:ea typeface="ＭＳ Ｐゴシック" pitchFamily="52" charset="-128"/>
                <a:cs typeface="ＭＳ Ｐゴシック" pitchFamily="52" charset="-128"/>
              </a:defRPr>
            </a:lvl7pPr>
            <a:lvl8pPr marL="1371600" algn="ctr" rtl="0" fontAlgn="base">
              <a:spcBef>
                <a:spcPct val="0"/>
              </a:spcBef>
              <a:spcAft>
                <a:spcPct val="0"/>
              </a:spcAft>
              <a:defRPr sz="4400">
                <a:solidFill>
                  <a:schemeClr val="tx2"/>
                </a:solidFill>
                <a:latin typeface="Arial" pitchFamily="52" charset="0"/>
                <a:ea typeface="ＭＳ Ｐゴシック" pitchFamily="52" charset="-128"/>
                <a:cs typeface="ＭＳ Ｐゴシック" pitchFamily="52" charset="-128"/>
              </a:defRPr>
            </a:lvl8pPr>
            <a:lvl9pPr marL="1828800" algn="ctr" rtl="0" fontAlgn="base">
              <a:spcBef>
                <a:spcPct val="0"/>
              </a:spcBef>
              <a:spcAft>
                <a:spcPct val="0"/>
              </a:spcAft>
              <a:defRPr sz="4400">
                <a:solidFill>
                  <a:schemeClr val="tx2"/>
                </a:solidFill>
                <a:latin typeface="Arial" pitchFamily="52" charset="0"/>
                <a:ea typeface="ＭＳ Ｐゴシック" pitchFamily="52" charset="-128"/>
                <a:cs typeface="ＭＳ Ｐゴシック" pitchFamily="52" charset="-128"/>
              </a:defRPr>
            </a:lvl9pPr>
          </a:lstStyle>
          <a:p>
            <a:r>
              <a:rPr lang="en-US" sz="3600" dirty="0" smtClean="0">
                <a:ln w="15875" cap="flat" cmpd="sng" algn="ctr">
                  <a:noFill/>
                  <a:prstDash val="solid"/>
                  <a:round/>
                  <a:headEnd type="none" w="med" len="med"/>
                  <a:tailEnd type="none" w="med" len="med"/>
                </a:ln>
                <a:solidFill>
                  <a:srgbClr val="000000"/>
                </a:solidFill>
                <a:latin typeface="Arial"/>
                <a:cs typeface="Arial"/>
              </a:rPr>
              <a:t>Metadata: </a:t>
            </a:r>
            <a:r>
              <a:rPr lang="en-US" sz="3600" dirty="0" smtClean="0">
                <a:ln w="15875" cap="flat" cmpd="sng" algn="ctr">
                  <a:noFill/>
                  <a:prstDash val="solid"/>
                  <a:round/>
                  <a:headEnd type="none" w="med" len="med"/>
                  <a:tailEnd type="none" w="med" len="med"/>
                </a:ln>
                <a:solidFill>
                  <a:srgbClr val="800000"/>
                </a:solidFill>
                <a:latin typeface="Arial"/>
                <a:cs typeface="Arial"/>
              </a:rPr>
              <a:t>coordinate variables</a:t>
            </a:r>
            <a:endParaRPr lang="en-US" sz="3600" dirty="0">
              <a:solidFill>
                <a:srgbClr val="800000"/>
              </a:solidFill>
            </a:endParaRPr>
          </a:p>
        </p:txBody>
      </p:sp>
    </p:spTree>
    <p:extLst>
      <p:ext uri="{BB962C8B-B14F-4D97-AF65-F5344CB8AC3E}">
        <p14:creationId xmlns:p14="http://schemas.microsoft.com/office/powerpoint/2010/main" val="111461947"/>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4"/>
          <p:cNvSpPr txBox="1">
            <a:spLocks/>
          </p:cNvSpPr>
          <p:nvPr/>
        </p:nvSpPr>
        <p:spPr bwMode="auto">
          <a:xfrm>
            <a:off x="685800" y="990600"/>
            <a:ext cx="8229600" cy="5715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30000"/>
              </a:lnSpc>
              <a:spcBef>
                <a:spcPct val="20000"/>
              </a:spcBef>
              <a:spcAft>
                <a:spcPct val="0"/>
              </a:spcAft>
              <a:buClr>
                <a:schemeClr val="tx1"/>
              </a:buClr>
              <a:buSzTx/>
              <a:buFont typeface="Times" charset="0"/>
              <a:buChar char="•"/>
              <a:tabLst/>
              <a:defRPr/>
            </a:pPr>
            <a:r>
              <a:rPr lang="en-US" sz="3200" b="1" kern="0" dirty="0">
                <a:solidFill>
                  <a:srgbClr val="000090"/>
                </a:solidFill>
              </a:rPr>
              <a:t>NetCDF</a:t>
            </a:r>
            <a:r>
              <a:rPr lang="en-US" sz="3200" kern="0" dirty="0"/>
              <a:t> (</a:t>
            </a:r>
            <a:r>
              <a:rPr lang="en-US" sz="3200" b="1" kern="0" dirty="0">
                <a:solidFill>
                  <a:srgbClr val="000090"/>
                </a:solidFill>
              </a:rPr>
              <a:t>Net</a:t>
            </a:r>
            <a:r>
              <a:rPr lang="en-US" sz="3200" kern="0" dirty="0"/>
              <a:t>work </a:t>
            </a:r>
            <a:r>
              <a:rPr lang="en-US" sz="3200" b="1" kern="0" dirty="0">
                <a:solidFill>
                  <a:srgbClr val="000090"/>
                </a:solidFill>
              </a:rPr>
              <a:t>C</a:t>
            </a:r>
            <a:r>
              <a:rPr lang="en-US" sz="3200" kern="0" dirty="0"/>
              <a:t>ommon </a:t>
            </a:r>
            <a:r>
              <a:rPr lang="en-US" sz="3200" b="1" kern="0" dirty="0">
                <a:solidFill>
                  <a:srgbClr val="000090"/>
                </a:solidFill>
              </a:rPr>
              <a:t>Da</a:t>
            </a:r>
            <a:r>
              <a:rPr lang="en-US" sz="3200" kern="0" dirty="0"/>
              <a:t>ta </a:t>
            </a:r>
            <a:r>
              <a:rPr lang="en-US" sz="3200" b="1" kern="0" dirty="0">
                <a:solidFill>
                  <a:srgbClr val="000090"/>
                </a:solidFill>
              </a:rPr>
              <a:t>F</a:t>
            </a:r>
            <a:r>
              <a:rPr lang="en-US" sz="3200" kern="0" dirty="0"/>
              <a:t>orm</a:t>
            </a:r>
            <a:r>
              <a:rPr lang="en-US" sz="3200" kern="0" dirty="0" smtClean="0"/>
              <a:t>)</a:t>
            </a:r>
          </a:p>
          <a:p>
            <a:pPr marL="800100" lvl="1" indent="-342900" eaLnBrk="1" hangingPunct="1">
              <a:lnSpc>
                <a:spcPct val="130000"/>
              </a:lnSpc>
              <a:spcBef>
                <a:spcPct val="20000"/>
              </a:spcBef>
              <a:buFont typeface="Times" charset="0"/>
              <a:buChar char="•"/>
              <a:defRPr/>
            </a:pPr>
            <a:r>
              <a:rPr lang="en-US" sz="2800" kern="0" dirty="0" smtClean="0"/>
              <a:t>Most commonly used in climate sciences</a:t>
            </a:r>
            <a:r>
              <a:rPr lang="en-US" sz="2800" kern="0" dirty="0"/>
              <a:t/>
            </a:r>
            <a:br>
              <a:rPr lang="en-US" sz="2800" kern="0" dirty="0"/>
            </a:br>
            <a:r>
              <a:rPr lang="en-US" sz="1400" kern="0" dirty="0" smtClean="0"/>
              <a:t/>
            </a:r>
            <a:br>
              <a:rPr lang="en-US" sz="1400" kern="0" dirty="0" smtClean="0"/>
            </a:br>
            <a:r>
              <a:rPr lang="en-US" sz="1400" kern="0" dirty="0" smtClean="0"/>
              <a:t>    </a:t>
            </a:r>
            <a:r>
              <a:rPr lang="en-US" u="sng" kern="0" dirty="0" smtClean="0"/>
              <a:t>http</a:t>
            </a:r>
            <a:r>
              <a:rPr lang="en-US" u="sng" kern="0" dirty="0"/>
              <a:t>://</a:t>
            </a:r>
            <a:r>
              <a:rPr lang="en-US" u="sng" kern="0" dirty="0" err="1"/>
              <a:t>www.unidata.ucar.edu</a:t>
            </a:r>
            <a:r>
              <a:rPr lang="en-US" u="sng" kern="0" dirty="0"/>
              <a:t>/software/</a:t>
            </a:r>
            <a:r>
              <a:rPr lang="en-US" u="sng" kern="0" dirty="0" err="1"/>
              <a:t>netcdf</a:t>
            </a:r>
            <a:r>
              <a:rPr lang="en-US" u="sng" kern="0" dirty="0" smtClean="0"/>
              <a:t>/</a:t>
            </a:r>
            <a:br>
              <a:rPr lang="en-US" u="sng" kern="0" dirty="0" smtClean="0"/>
            </a:br>
            <a:endParaRPr lang="en-US" sz="1400" u="sng" kern="0" dirty="0" smtClean="0"/>
          </a:p>
          <a:p>
            <a:pPr marL="342900" lvl="0" indent="-342900" eaLnBrk="1" hangingPunct="1">
              <a:lnSpc>
                <a:spcPct val="130000"/>
              </a:lnSpc>
              <a:spcBef>
                <a:spcPct val="20000"/>
              </a:spcBef>
              <a:buClr>
                <a:schemeClr val="tx1"/>
              </a:buClr>
              <a:buFont typeface="Arial"/>
              <a:buChar char="•"/>
              <a:defRPr/>
            </a:pPr>
            <a:r>
              <a:rPr lang="en-US" sz="3200" b="1" kern="0" dirty="0" smtClean="0">
                <a:solidFill>
                  <a:srgbClr val="000090"/>
                </a:solidFill>
              </a:rPr>
              <a:t>HDF</a:t>
            </a:r>
            <a:r>
              <a:rPr lang="en-US" sz="3200" kern="0" dirty="0" smtClean="0"/>
              <a:t> </a:t>
            </a:r>
            <a:r>
              <a:rPr lang="en-US" sz="3200" kern="0" dirty="0"/>
              <a:t>(</a:t>
            </a:r>
            <a:r>
              <a:rPr lang="en-US" sz="3200" b="1" kern="0" dirty="0">
                <a:solidFill>
                  <a:srgbClr val="000090"/>
                </a:solidFill>
              </a:rPr>
              <a:t>H</a:t>
            </a:r>
            <a:r>
              <a:rPr lang="en-US" sz="3200" kern="0" dirty="0"/>
              <a:t>ierarchical </a:t>
            </a:r>
            <a:r>
              <a:rPr lang="en-US" sz="3200" b="1" kern="0" dirty="0">
                <a:solidFill>
                  <a:srgbClr val="000090"/>
                </a:solidFill>
              </a:rPr>
              <a:t>D</a:t>
            </a:r>
            <a:r>
              <a:rPr lang="en-US" sz="3200" kern="0" dirty="0"/>
              <a:t>ata </a:t>
            </a:r>
            <a:r>
              <a:rPr lang="en-US" sz="3200" b="1" kern="0" dirty="0">
                <a:solidFill>
                  <a:srgbClr val="000090"/>
                </a:solidFill>
              </a:rPr>
              <a:t>F</a:t>
            </a:r>
            <a:r>
              <a:rPr lang="en-US" sz="3200" kern="0" dirty="0"/>
              <a:t>ormat)</a:t>
            </a:r>
          </a:p>
          <a:p>
            <a:pPr marL="800100" lvl="1" indent="-342900" eaLnBrk="1" hangingPunct="1">
              <a:lnSpc>
                <a:spcPct val="130000"/>
              </a:lnSpc>
              <a:spcBef>
                <a:spcPct val="20000"/>
              </a:spcBef>
              <a:buFont typeface="Times" charset="0"/>
              <a:buChar char="•"/>
              <a:defRPr/>
            </a:pPr>
            <a:r>
              <a:rPr lang="en-US" sz="2800" kern="0" dirty="0"/>
              <a:t>Used by NASA</a:t>
            </a:r>
          </a:p>
          <a:p>
            <a:pPr marL="800100" lvl="1" indent="-342900" eaLnBrk="1" hangingPunct="1">
              <a:lnSpc>
                <a:spcPct val="130000"/>
              </a:lnSpc>
              <a:spcBef>
                <a:spcPct val="20000"/>
              </a:spcBef>
              <a:buFont typeface="Times" charset="0"/>
              <a:buChar char="•"/>
              <a:defRPr/>
            </a:pPr>
            <a:r>
              <a:rPr lang="en-US" sz="2800" kern="0" dirty="0"/>
              <a:t>Common format for satellite </a:t>
            </a:r>
            <a:r>
              <a:rPr lang="en-US" sz="2800" kern="0" dirty="0" smtClean="0"/>
              <a:t>data</a:t>
            </a:r>
            <a:r>
              <a:rPr lang="en-US" sz="2800" kern="0" dirty="0"/>
              <a:t/>
            </a:r>
            <a:br>
              <a:rPr lang="en-US" sz="2800" kern="0" dirty="0"/>
            </a:br>
            <a:r>
              <a:rPr lang="en-US" sz="1400" kern="0" dirty="0" smtClean="0"/>
              <a:t/>
            </a:r>
            <a:br>
              <a:rPr lang="en-US" sz="1400" kern="0" dirty="0" smtClean="0"/>
            </a:br>
            <a:r>
              <a:rPr lang="en-US" sz="1400" kern="0" dirty="0" smtClean="0"/>
              <a:t>    </a:t>
            </a:r>
            <a:r>
              <a:rPr lang="en-US" u="sng" kern="0" dirty="0" smtClean="0"/>
              <a:t>http</a:t>
            </a:r>
            <a:r>
              <a:rPr lang="en-US" u="sng" kern="0" dirty="0"/>
              <a:t>://</a:t>
            </a:r>
            <a:r>
              <a:rPr lang="en-US" u="sng" kern="0" dirty="0" err="1"/>
              <a:t>www.hdfgroup.org</a:t>
            </a:r>
            <a:endParaRPr lang="en-US" u="sng" dirty="0">
              <a:solidFill>
                <a:srgbClr val="800000"/>
              </a:solidFill>
              <a:latin typeface="Arial" pitchFamily="-112" charset="0"/>
              <a:ea typeface="ＭＳ Ｐゴシック" pitchFamily="-112" charset="-128"/>
            </a:endParaRPr>
          </a:p>
          <a:p>
            <a:pPr marR="0" lvl="0" algn="l" defTabSz="914400" rtl="0" eaLnBrk="1" fontAlgn="base" latinLnBrk="0" hangingPunct="1">
              <a:lnSpc>
                <a:spcPct val="130000"/>
              </a:lnSpc>
              <a:spcBef>
                <a:spcPct val="20000"/>
              </a:spcBef>
              <a:spcAft>
                <a:spcPct val="0"/>
              </a:spcAft>
              <a:buClr>
                <a:schemeClr val="tx1"/>
              </a:buClr>
              <a:buSzTx/>
              <a:tabLst/>
              <a:defRPr/>
            </a:pPr>
            <a:endParaRPr lang="en-US" sz="2200" kern="0" dirty="0" smtClean="0"/>
          </a:p>
        </p:txBody>
      </p:sp>
      <p:sp>
        <p:nvSpPr>
          <p:cNvPr id="5" name="Title 3"/>
          <p:cNvSpPr txBox="1">
            <a:spLocks/>
          </p:cNvSpPr>
          <p:nvPr/>
        </p:nvSpPr>
        <p:spPr bwMode="auto">
          <a:xfrm>
            <a:off x="228600" y="228600"/>
            <a:ext cx="8686800" cy="609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3600" kern="0" dirty="0" smtClean="0">
                <a:ln w="15875" cap="flat" cmpd="sng" algn="ctr">
                  <a:noFill/>
                  <a:prstDash val="solid"/>
                  <a:round/>
                  <a:headEnd type="none" w="med" len="med"/>
                  <a:tailEnd type="none" w="med" len="med"/>
                </a:ln>
                <a:solidFill>
                  <a:srgbClr val="000000"/>
                </a:solidFill>
                <a:latin typeface="Arial"/>
                <a:cs typeface="Arial"/>
              </a:rPr>
              <a:t>Some self-describing data formats</a:t>
            </a:r>
            <a:endParaRPr kumimoji="0" lang="en-US" sz="3600" i="0" u="none" strike="noStrike" kern="0" cap="none" spc="0" normalizeH="0" baseline="0" noProof="0" dirty="0" smtClean="0">
              <a:ln w="15875" cap="flat" cmpd="sng" algn="ctr">
                <a:noFill/>
                <a:prstDash val="solid"/>
                <a:round/>
                <a:headEnd type="none" w="med" len="med"/>
                <a:tailEnd type="none" w="med" len="med"/>
              </a:ln>
              <a:solidFill>
                <a:srgbClr val="000000"/>
              </a:solidFill>
              <a:effectLst/>
              <a:uLnTx/>
              <a:uFillTx/>
              <a:latin typeface="Arial"/>
              <a:ea typeface="ＭＳ Ｐゴシック" charset="-128"/>
              <a:cs typeface="Arial"/>
            </a:endParaRPr>
          </a:p>
        </p:txBody>
      </p:sp>
      <p:pic>
        <p:nvPicPr>
          <p:cNvPr id="6" name="Picture 5"/>
          <p:cNvPicPr>
            <a:picLocks noChangeAspect="1"/>
          </p:cNvPicPr>
          <p:nvPr/>
        </p:nvPicPr>
        <p:blipFill>
          <a:blip r:embed="rId2"/>
          <a:stretch>
            <a:fillRect/>
          </a:stretch>
        </p:blipFill>
        <p:spPr>
          <a:xfrm>
            <a:off x="304800" y="2362200"/>
            <a:ext cx="1143000" cy="812800"/>
          </a:xfrm>
          <a:prstGeom prst="rect">
            <a:avLst/>
          </a:prstGeom>
        </p:spPr>
      </p:pic>
      <p:pic>
        <p:nvPicPr>
          <p:cNvPr id="7" name="Picture 6"/>
          <p:cNvPicPr>
            <a:picLocks noChangeAspect="1"/>
          </p:cNvPicPr>
          <p:nvPr/>
        </p:nvPicPr>
        <p:blipFill>
          <a:blip r:embed="rId3"/>
          <a:stretch>
            <a:fillRect/>
          </a:stretch>
        </p:blipFill>
        <p:spPr>
          <a:xfrm>
            <a:off x="228600" y="5486400"/>
            <a:ext cx="1193800" cy="656590"/>
          </a:xfrm>
          <a:prstGeom prst="rect">
            <a:avLst/>
          </a:prstGeom>
        </p:spPr>
      </p:pic>
    </p:spTree>
    <p:extLst>
      <p:ext uri="{BB962C8B-B14F-4D97-AF65-F5344CB8AC3E}">
        <p14:creationId xmlns:p14="http://schemas.microsoft.com/office/powerpoint/2010/main" val="197397061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allAtOnce"/>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4"/>
          <p:cNvSpPr txBox="1">
            <a:spLocks/>
          </p:cNvSpPr>
          <p:nvPr/>
        </p:nvSpPr>
        <p:spPr bwMode="auto">
          <a:xfrm>
            <a:off x="533400" y="990600"/>
            <a:ext cx="8534400" cy="5715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indent="-342900" eaLnBrk="1" hangingPunct="1">
              <a:lnSpc>
                <a:spcPct val="130000"/>
              </a:lnSpc>
              <a:spcBef>
                <a:spcPct val="20000"/>
              </a:spcBef>
              <a:buClr>
                <a:schemeClr val="tx1"/>
              </a:buClr>
              <a:buFont typeface="Times" charset="0"/>
              <a:buChar char="•"/>
              <a:defRPr/>
            </a:pPr>
            <a:r>
              <a:rPr lang="en-US" sz="2800" b="1" kern="0" dirty="0" smtClean="0">
                <a:solidFill>
                  <a:srgbClr val="000090"/>
                </a:solidFill>
              </a:rPr>
              <a:t>GRIB</a:t>
            </a:r>
            <a:r>
              <a:rPr lang="en-US" sz="2800" kern="0" dirty="0" smtClean="0"/>
              <a:t> (</a:t>
            </a:r>
            <a:r>
              <a:rPr lang="en-US" sz="2800" b="1" kern="0" dirty="0">
                <a:solidFill>
                  <a:srgbClr val="000090"/>
                </a:solidFill>
              </a:rPr>
              <a:t>Gri</a:t>
            </a:r>
            <a:r>
              <a:rPr lang="en-US" sz="2800" kern="0" dirty="0" smtClean="0"/>
              <a:t>dded </a:t>
            </a:r>
            <a:r>
              <a:rPr lang="en-US" sz="2800" b="1" kern="0" dirty="0">
                <a:solidFill>
                  <a:srgbClr val="000090"/>
                </a:solidFill>
              </a:rPr>
              <a:t>B</a:t>
            </a:r>
            <a:r>
              <a:rPr lang="en-US" sz="2800" kern="0" dirty="0" smtClean="0"/>
              <a:t>inary)</a:t>
            </a:r>
          </a:p>
          <a:p>
            <a:pPr marL="800100" lvl="1" indent="-342900" eaLnBrk="1" hangingPunct="1">
              <a:lnSpc>
                <a:spcPct val="130000"/>
              </a:lnSpc>
              <a:spcBef>
                <a:spcPct val="20000"/>
              </a:spcBef>
              <a:buClr>
                <a:schemeClr val="tx1"/>
              </a:buClr>
              <a:buFont typeface="Times" charset="0"/>
              <a:buChar char="•"/>
              <a:defRPr/>
            </a:pPr>
            <a:r>
              <a:rPr lang="en-US" kern="0" dirty="0" smtClean="0"/>
              <a:t>Historical and forecast weather data</a:t>
            </a:r>
          </a:p>
          <a:p>
            <a:pPr marL="800100" lvl="1" indent="-342900" eaLnBrk="1" hangingPunct="1">
              <a:lnSpc>
                <a:spcPct val="130000"/>
              </a:lnSpc>
              <a:spcBef>
                <a:spcPct val="20000"/>
              </a:spcBef>
              <a:buClr>
                <a:schemeClr val="tx1"/>
              </a:buClr>
              <a:buFont typeface="Times" charset="0"/>
              <a:buChar char="•"/>
              <a:defRPr/>
            </a:pPr>
            <a:r>
              <a:rPr lang="en-US" kern="0" dirty="0" smtClean="0"/>
              <a:t>WMO standard</a:t>
            </a:r>
          </a:p>
          <a:p>
            <a:pPr marL="800100" lvl="1" indent="-342900" eaLnBrk="1" hangingPunct="1">
              <a:lnSpc>
                <a:spcPct val="130000"/>
              </a:lnSpc>
              <a:spcBef>
                <a:spcPct val="20000"/>
              </a:spcBef>
              <a:buFont typeface="Times" charset="0"/>
              <a:buChar char="•"/>
              <a:defRPr/>
            </a:pPr>
            <a:r>
              <a:rPr lang="en-US" kern="0" dirty="0"/>
              <a:t>H</a:t>
            </a:r>
            <a:r>
              <a:rPr lang="en-US" kern="0" dirty="0" smtClean="0"/>
              <a:t>ighly compressed</a:t>
            </a:r>
          </a:p>
          <a:p>
            <a:pPr marL="800100" lvl="1" indent="-342900" eaLnBrk="1" hangingPunct="1">
              <a:lnSpc>
                <a:spcPct val="130000"/>
              </a:lnSpc>
              <a:spcBef>
                <a:spcPct val="20000"/>
              </a:spcBef>
              <a:buFont typeface="Times" charset="0"/>
              <a:buChar char="•"/>
              <a:defRPr/>
            </a:pPr>
            <a:r>
              <a:rPr lang="en-US" kern="0" dirty="0" smtClean="0"/>
              <a:t>Can be complicated to read, requires supplemental files</a:t>
            </a:r>
          </a:p>
          <a:p>
            <a:pPr marL="342900" indent="-342900" eaLnBrk="1" hangingPunct="1">
              <a:lnSpc>
                <a:spcPct val="130000"/>
              </a:lnSpc>
              <a:spcBef>
                <a:spcPct val="20000"/>
              </a:spcBef>
              <a:buClr>
                <a:schemeClr val="tx1"/>
              </a:buClr>
              <a:buFont typeface="Times" charset="0"/>
              <a:buChar char="•"/>
              <a:defRPr/>
            </a:pPr>
            <a:r>
              <a:rPr lang="en-US" sz="2800" b="1" kern="0" dirty="0">
                <a:solidFill>
                  <a:srgbClr val="000090"/>
                </a:solidFill>
              </a:rPr>
              <a:t>Shapefiles</a:t>
            </a:r>
          </a:p>
          <a:p>
            <a:pPr marL="800100" lvl="1" indent="-342900" eaLnBrk="1" hangingPunct="1">
              <a:lnSpc>
                <a:spcPct val="130000"/>
              </a:lnSpc>
              <a:spcBef>
                <a:spcPct val="20000"/>
              </a:spcBef>
              <a:buFont typeface="Times" charset="0"/>
              <a:buChar char="•"/>
              <a:defRPr/>
            </a:pPr>
            <a:r>
              <a:rPr lang="en-US" kern="0" dirty="0" smtClean="0"/>
              <a:t>ESRI/GIS format</a:t>
            </a:r>
          </a:p>
          <a:p>
            <a:pPr marL="800100" lvl="1" indent="-342900" eaLnBrk="1" hangingPunct="1">
              <a:lnSpc>
                <a:spcPct val="130000"/>
              </a:lnSpc>
              <a:spcBef>
                <a:spcPct val="20000"/>
              </a:spcBef>
              <a:buFont typeface="Times" charset="0"/>
              <a:buChar char="•"/>
              <a:defRPr/>
            </a:pPr>
            <a:r>
              <a:rPr lang="en-US" kern="0" dirty="0" smtClean="0"/>
              <a:t>Can be points, lines, polygons</a:t>
            </a:r>
          </a:p>
          <a:p>
            <a:pPr marL="800100" lvl="1" indent="-342900" eaLnBrk="1" hangingPunct="1">
              <a:lnSpc>
                <a:spcPct val="130000"/>
              </a:lnSpc>
              <a:spcBef>
                <a:spcPct val="20000"/>
              </a:spcBef>
              <a:buFont typeface="Times" charset="0"/>
              <a:buChar char="•"/>
              <a:defRPr/>
            </a:pPr>
            <a:r>
              <a:rPr lang="en-US" kern="0" dirty="0"/>
              <a:t>E</a:t>
            </a:r>
            <a:r>
              <a:rPr lang="en-US" kern="0" dirty="0" smtClean="0"/>
              <a:t>xample: population, roads, country boundaries, election data, airport locations</a:t>
            </a:r>
            <a:endParaRPr lang="en-US" kern="0" dirty="0"/>
          </a:p>
        </p:txBody>
      </p:sp>
      <p:sp>
        <p:nvSpPr>
          <p:cNvPr id="5" name="Title 3"/>
          <p:cNvSpPr txBox="1">
            <a:spLocks/>
          </p:cNvSpPr>
          <p:nvPr/>
        </p:nvSpPr>
        <p:spPr bwMode="auto">
          <a:xfrm>
            <a:off x="228600" y="228600"/>
            <a:ext cx="8686800" cy="609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3600" kern="0" dirty="0" smtClean="0">
                <a:ln w="15875" cap="flat" cmpd="sng" algn="ctr">
                  <a:noFill/>
                  <a:prstDash val="solid"/>
                  <a:round/>
                  <a:headEnd type="none" w="med" len="med"/>
                  <a:tailEnd type="none" w="med" len="med"/>
                </a:ln>
                <a:solidFill>
                  <a:srgbClr val="000000"/>
                </a:solidFill>
                <a:latin typeface="Arial"/>
                <a:cs typeface="Arial"/>
              </a:rPr>
              <a:t>More self-describing data formats</a:t>
            </a:r>
            <a:endParaRPr kumimoji="0" lang="en-US" sz="3600" i="0" u="none" strike="noStrike" kern="0" cap="none" spc="0" normalizeH="0" baseline="0" noProof="0" dirty="0" smtClean="0">
              <a:ln w="15875" cap="flat" cmpd="sng" algn="ctr">
                <a:noFill/>
                <a:prstDash val="solid"/>
                <a:round/>
                <a:headEnd type="none" w="med" len="med"/>
                <a:tailEnd type="none" w="med" len="med"/>
              </a:ln>
              <a:solidFill>
                <a:srgbClr val="000000"/>
              </a:solidFill>
              <a:effectLst/>
              <a:uLnTx/>
              <a:uFillTx/>
              <a:latin typeface="Arial"/>
              <a:ea typeface="ＭＳ Ｐゴシック" charset="-128"/>
              <a:cs typeface="Arial"/>
            </a:endParaRPr>
          </a:p>
        </p:txBody>
      </p:sp>
      <p:pic>
        <p:nvPicPr>
          <p:cNvPr id="3" name="Picture 2"/>
          <p:cNvPicPr>
            <a:picLocks noChangeAspect="1"/>
          </p:cNvPicPr>
          <p:nvPr/>
        </p:nvPicPr>
        <p:blipFill>
          <a:blip r:embed="rId2"/>
          <a:stretch>
            <a:fillRect/>
          </a:stretch>
        </p:blipFill>
        <p:spPr>
          <a:xfrm>
            <a:off x="6781800" y="990600"/>
            <a:ext cx="1380152" cy="2411207"/>
          </a:xfrm>
          <a:prstGeom prst="rect">
            <a:avLst/>
          </a:prstGeom>
        </p:spPr>
      </p:pic>
      <p:pic>
        <p:nvPicPr>
          <p:cNvPr id="7" name="Picture 6"/>
          <p:cNvPicPr>
            <a:picLocks noChangeAspect="1"/>
          </p:cNvPicPr>
          <p:nvPr/>
        </p:nvPicPr>
        <p:blipFill>
          <a:blip r:embed="rId3"/>
          <a:stretch>
            <a:fillRect/>
          </a:stretch>
        </p:blipFill>
        <p:spPr>
          <a:xfrm>
            <a:off x="6705600" y="3886200"/>
            <a:ext cx="1384935" cy="1678708"/>
          </a:xfrm>
          <a:prstGeom prst="rect">
            <a:avLst/>
          </a:prstGeom>
        </p:spPr>
      </p:pic>
    </p:spTree>
    <p:extLst>
      <p:ext uri="{BB962C8B-B14F-4D97-AF65-F5344CB8AC3E}">
        <p14:creationId xmlns:p14="http://schemas.microsoft.com/office/powerpoint/2010/main" val="3567676492"/>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txBox="1">
            <a:spLocks/>
          </p:cNvSpPr>
          <p:nvPr/>
        </p:nvSpPr>
        <p:spPr bwMode="auto">
          <a:xfrm>
            <a:off x="457200" y="76200"/>
            <a:ext cx="8229600" cy="762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i="0" u="none" strike="noStrike" kern="0" cap="none" spc="0" normalizeH="0" baseline="0" noProof="0" dirty="0" smtClean="0">
                <a:ln w="15875" cap="flat" cmpd="sng" algn="ctr">
                  <a:noFill/>
                  <a:prstDash val="solid"/>
                  <a:round/>
                  <a:headEnd type="none" w="med" len="med"/>
                  <a:tailEnd type="none" w="med" len="med"/>
                </a:ln>
                <a:solidFill>
                  <a:srgbClr val="000000"/>
                </a:solidFill>
                <a:effectLst/>
                <a:uLnTx/>
                <a:uFillTx/>
                <a:latin typeface="Arial"/>
                <a:ea typeface="ＭＳ Ｐゴシック" charset="-128"/>
                <a:cs typeface="Arial"/>
              </a:rPr>
              <a:t>Overview</a:t>
            </a:r>
          </a:p>
        </p:txBody>
      </p:sp>
      <p:sp>
        <p:nvSpPr>
          <p:cNvPr id="5" name="Content Placeholder 4"/>
          <p:cNvSpPr txBox="1">
            <a:spLocks/>
          </p:cNvSpPr>
          <p:nvPr/>
        </p:nvSpPr>
        <p:spPr bwMode="auto">
          <a:xfrm>
            <a:off x="685800" y="762000"/>
            <a:ext cx="7772400" cy="5791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indent="-342900">
              <a:lnSpc>
                <a:spcPct val="130000"/>
              </a:lnSpc>
              <a:buFont typeface="Arial"/>
              <a:buChar char="•"/>
            </a:pPr>
            <a:r>
              <a:rPr lang="en-US" dirty="0" smtClean="0"/>
              <a:t>Introductions</a:t>
            </a:r>
          </a:p>
          <a:p>
            <a:pPr marL="342900" indent="-342900">
              <a:lnSpc>
                <a:spcPct val="130000"/>
              </a:lnSpc>
              <a:buFont typeface="Arial"/>
              <a:buChar char="•"/>
            </a:pPr>
            <a:r>
              <a:rPr lang="en-US" dirty="0" smtClean="0">
                <a:solidFill>
                  <a:schemeClr val="bg1">
                    <a:lumMod val="75000"/>
                  </a:schemeClr>
                </a:solidFill>
              </a:rPr>
              <a:t>Audience survey</a:t>
            </a:r>
          </a:p>
          <a:p>
            <a:pPr marL="342900" indent="-342900">
              <a:lnSpc>
                <a:spcPct val="130000"/>
              </a:lnSpc>
              <a:buFont typeface="Arial"/>
              <a:buChar char="•"/>
            </a:pPr>
            <a:r>
              <a:rPr lang="en-US" dirty="0" smtClean="0">
                <a:solidFill>
                  <a:schemeClr val="bg1">
                    <a:lumMod val="75000"/>
                  </a:schemeClr>
                </a:solidFill>
              </a:rPr>
              <a:t>Introduction </a:t>
            </a:r>
            <a:r>
              <a:rPr lang="en-US" dirty="0">
                <a:solidFill>
                  <a:schemeClr val="bg1">
                    <a:lumMod val="75000"/>
                  </a:schemeClr>
                </a:solidFill>
              </a:rPr>
              <a:t>to data formats and </a:t>
            </a:r>
            <a:r>
              <a:rPr lang="en-US" dirty="0" smtClean="0">
                <a:solidFill>
                  <a:schemeClr val="bg1">
                    <a:lumMod val="75000"/>
                  </a:schemeClr>
                </a:solidFill>
              </a:rPr>
              <a:t>metadata</a:t>
            </a:r>
          </a:p>
          <a:p>
            <a:pPr marL="342900" indent="-342900">
              <a:lnSpc>
                <a:spcPct val="130000"/>
              </a:lnSpc>
              <a:buFont typeface="Arial"/>
              <a:buChar char="•"/>
            </a:pPr>
            <a:r>
              <a:rPr lang="en-US" dirty="0">
                <a:solidFill>
                  <a:schemeClr val="bg1">
                    <a:lumMod val="75000"/>
                  </a:schemeClr>
                </a:solidFill>
              </a:rPr>
              <a:t>I</a:t>
            </a:r>
            <a:r>
              <a:rPr lang="en-US" dirty="0" smtClean="0">
                <a:solidFill>
                  <a:schemeClr val="bg1">
                    <a:lumMod val="75000"/>
                  </a:schemeClr>
                </a:solidFill>
              </a:rPr>
              <a:t>ntroduction </a:t>
            </a:r>
            <a:r>
              <a:rPr lang="en-US" dirty="0">
                <a:solidFill>
                  <a:schemeClr val="bg1">
                    <a:lumMod val="75000"/>
                  </a:schemeClr>
                </a:solidFill>
              </a:rPr>
              <a:t>to </a:t>
            </a:r>
            <a:r>
              <a:rPr lang="en-US" dirty="0" smtClean="0">
                <a:solidFill>
                  <a:schemeClr val="bg1">
                    <a:lumMod val="75000"/>
                  </a:schemeClr>
                </a:solidFill>
              </a:rPr>
              <a:t>NCL</a:t>
            </a:r>
          </a:p>
          <a:p>
            <a:pPr marL="800100" lvl="1" indent="-342900">
              <a:lnSpc>
                <a:spcPct val="130000"/>
              </a:lnSpc>
              <a:buFont typeface="Arial"/>
              <a:buChar char="•"/>
            </a:pPr>
            <a:r>
              <a:rPr lang="en-US" dirty="0" smtClean="0">
                <a:solidFill>
                  <a:schemeClr val="bg1">
                    <a:lumMod val="75000"/>
                  </a:schemeClr>
                </a:solidFill>
              </a:rPr>
              <a:t>File input/output – demo</a:t>
            </a:r>
          </a:p>
          <a:p>
            <a:pPr marL="800100" lvl="1" indent="-342900">
              <a:lnSpc>
                <a:spcPct val="130000"/>
              </a:lnSpc>
              <a:buFont typeface="Arial"/>
              <a:buChar char="•"/>
            </a:pPr>
            <a:r>
              <a:rPr lang="en-US" dirty="0" smtClean="0">
                <a:solidFill>
                  <a:schemeClr val="bg1">
                    <a:lumMod val="75000"/>
                  </a:schemeClr>
                </a:solidFill>
              </a:rPr>
              <a:t>Computations – demo</a:t>
            </a:r>
          </a:p>
          <a:p>
            <a:pPr marL="800100" lvl="1" indent="-342900">
              <a:lnSpc>
                <a:spcPct val="130000"/>
              </a:lnSpc>
              <a:buFont typeface="Arial"/>
              <a:buChar char="•"/>
            </a:pPr>
            <a:r>
              <a:rPr lang="en-US" dirty="0" smtClean="0">
                <a:solidFill>
                  <a:schemeClr val="bg1">
                    <a:lumMod val="75000"/>
                  </a:schemeClr>
                </a:solidFill>
              </a:rPr>
              <a:t>Visualizations – demo</a:t>
            </a:r>
          </a:p>
          <a:p>
            <a:pPr marL="342900" indent="-342900">
              <a:lnSpc>
                <a:spcPct val="130000"/>
              </a:lnSpc>
              <a:buFont typeface="Arial"/>
              <a:buChar char="•"/>
            </a:pPr>
            <a:r>
              <a:rPr lang="en-US" dirty="0" smtClean="0">
                <a:solidFill>
                  <a:schemeClr val="bg1">
                    <a:lumMod val="75000"/>
                  </a:schemeClr>
                </a:solidFill>
              </a:rPr>
              <a:t>NCL </a:t>
            </a:r>
            <a:r>
              <a:rPr lang="en-US" dirty="0">
                <a:solidFill>
                  <a:schemeClr val="bg1">
                    <a:lumMod val="75000"/>
                  </a:schemeClr>
                </a:solidFill>
              </a:rPr>
              <a:t>visualization </a:t>
            </a:r>
            <a:r>
              <a:rPr lang="en-US" dirty="0" smtClean="0">
                <a:solidFill>
                  <a:schemeClr val="bg1">
                    <a:lumMod val="75000"/>
                  </a:schemeClr>
                </a:solidFill>
              </a:rPr>
              <a:t>gallery</a:t>
            </a:r>
          </a:p>
          <a:p>
            <a:pPr marL="342900" indent="-342900">
              <a:lnSpc>
                <a:spcPct val="130000"/>
              </a:lnSpc>
              <a:buFont typeface="Arial"/>
              <a:buChar char="•"/>
            </a:pPr>
            <a:r>
              <a:rPr lang="en-US" dirty="0" smtClean="0">
                <a:solidFill>
                  <a:schemeClr val="bg1">
                    <a:lumMod val="75000"/>
                  </a:schemeClr>
                </a:solidFill>
              </a:rPr>
              <a:t>Other </a:t>
            </a:r>
            <a:r>
              <a:rPr lang="en-US" dirty="0">
                <a:solidFill>
                  <a:schemeClr val="bg1">
                    <a:lumMod val="75000"/>
                  </a:schemeClr>
                </a:solidFill>
              </a:rPr>
              <a:t>projects and collaborations we are part </a:t>
            </a:r>
            <a:r>
              <a:rPr lang="en-US" dirty="0" smtClean="0">
                <a:solidFill>
                  <a:schemeClr val="bg1">
                    <a:lumMod val="75000"/>
                  </a:schemeClr>
                </a:solidFill>
              </a:rPr>
              <a:t>of</a:t>
            </a:r>
          </a:p>
          <a:p>
            <a:pPr marL="342900" indent="-342900">
              <a:lnSpc>
                <a:spcPct val="130000"/>
              </a:lnSpc>
              <a:buFont typeface="Arial"/>
              <a:buChar char="•"/>
            </a:pPr>
            <a:r>
              <a:rPr lang="en-US" dirty="0" smtClean="0">
                <a:solidFill>
                  <a:schemeClr val="bg1">
                    <a:lumMod val="75000"/>
                  </a:schemeClr>
                </a:solidFill>
              </a:rPr>
              <a:t>User </a:t>
            </a:r>
            <a:r>
              <a:rPr lang="en-US" dirty="0">
                <a:solidFill>
                  <a:schemeClr val="bg1">
                    <a:lumMod val="75000"/>
                  </a:schemeClr>
                </a:solidFill>
              </a:rPr>
              <a:t>contributed </a:t>
            </a:r>
            <a:r>
              <a:rPr lang="en-US" dirty="0" smtClean="0">
                <a:solidFill>
                  <a:schemeClr val="bg1">
                    <a:lumMod val="75000"/>
                  </a:schemeClr>
                </a:solidFill>
              </a:rPr>
              <a:t>software and projects</a:t>
            </a:r>
          </a:p>
          <a:p>
            <a:pPr marL="342900" indent="-342900">
              <a:lnSpc>
                <a:spcPct val="130000"/>
              </a:lnSpc>
              <a:buFont typeface="Arial"/>
              <a:buChar char="•"/>
            </a:pPr>
            <a:r>
              <a:rPr lang="en-US" dirty="0" smtClean="0">
                <a:solidFill>
                  <a:schemeClr val="bg1">
                    <a:lumMod val="75000"/>
                  </a:schemeClr>
                </a:solidFill>
              </a:rPr>
              <a:t>“No one tool does it all”</a:t>
            </a:r>
          </a:p>
          <a:p>
            <a:pPr marL="342900" indent="-342900">
              <a:lnSpc>
                <a:spcPct val="130000"/>
              </a:lnSpc>
              <a:buFont typeface="Arial"/>
              <a:buChar char="•"/>
            </a:pPr>
            <a:r>
              <a:rPr lang="en-US" dirty="0" smtClean="0">
                <a:solidFill>
                  <a:schemeClr val="bg1">
                    <a:lumMod val="75000"/>
                  </a:schemeClr>
                </a:solidFill>
              </a:rPr>
              <a:t>Challenges</a:t>
            </a:r>
            <a:endParaRPr lang="en-US" sz="1400" kern="0" dirty="0">
              <a:solidFill>
                <a:schemeClr val="bg1">
                  <a:lumMod val="75000"/>
                </a:schemeClr>
              </a:solidFill>
            </a:endParaRPr>
          </a:p>
        </p:txBody>
      </p:sp>
    </p:spTree>
    <p:extLst>
      <p:ext uri="{BB962C8B-B14F-4D97-AF65-F5344CB8AC3E}">
        <p14:creationId xmlns:p14="http://schemas.microsoft.com/office/powerpoint/2010/main" val="1904096992"/>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What do we do with all this data?</a:t>
            </a:r>
            <a:endParaRPr lang="en-US" sz="4000" dirty="0"/>
          </a:p>
        </p:txBody>
      </p:sp>
      <p:sp>
        <p:nvSpPr>
          <p:cNvPr id="3" name="Content Placeholder 2"/>
          <p:cNvSpPr>
            <a:spLocks noGrp="1"/>
          </p:cNvSpPr>
          <p:nvPr>
            <p:ph idx="1"/>
          </p:nvPr>
        </p:nvSpPr>
        <p:spPr>
          <a:xfrm>
            <a:off x="762000" y="1981200"/>
            <a:ext cx="7772400" cy="4876800"/>
          </a:xfrm>
        </p:spPr>
        <p:txBody>
          <a:bodyPr/>
          <a:lstStyle/>
          <a:p>
            <a:r>
              <a:rPr lang="en-US" dirty="0" smtClean="0"/>
              <a:t>Look at it (print values, look at)</a:t>
            </a:r>
          </a:p>
          <a:p>
            <a:r>
              <a:rPr lang="en-US" dirty="0" smtClean="0"/>
              <a:t>Convert to another format</a:t>
            </a:r>
          </a:p>
          <a:p>
            <a:r>
              <a:rPr lang="en-US" dirty="0" smtClean="0"/>
              <a:t>Do calculations on it</a:t>
            </a:r>
          </a:p>
          <a:p>
            <a:r>
              <a:rPr lang="en-US" dirty="0" smtClean="0"/>
              <a:t>Visualize it</a:t>
            </a:r>
          </a:p>
          <a:p>
            <a:r>
              <a:rPr lang="en-US" dirty="0" smtClean="0"/>
              <a:t>Compare to other data, like observational data</a:t>
            </a:r>
          </a:p>
          <a:p>
            <a:r>
              <a:rPr lang="en-US" dirty="0" smtClean="0"/>
              <a:t>Enhance or fix it (write new files)</a:t>
            </a:r>
          </a:p>
          <a:p>
            <a:endParaRPr lang="en-US" dirty="0"/>
          </a:p>
        </p:txBody>
      </p:sp>
    </p:spTree>
    <p:extLst>
      <p:ext uri="{BB962C8B-B14F-4D97-AF65-F5344CB8AC3E}">
        <p14:creationId xmlns:p14="http://schemas.microsoft.com/office/powerpoint/2010/main" val="1477498070"/>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txBox="1">
            <a:spLocks/>
          </p:cNvSpPr>
          <p:nvPr/>
        </p:nvSpPr>
        <p:spPr bwMode="auto">
          <a:xfrm>
            <a:off x="457200" y="76200"/>
            <a:ext cx="8229600" cy="762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i="0" u="none" strike="noStrike" kern="0" cap="none" spc="0" normalizeH="0" baseline="0" noProof="0" dirty="0" smtClean="0">
                <a:ln w="15875" cap="flat" cmpd="sng" algn="ctr">
                  <a:noFill/>
                  <a:prstDash val="solid"/>
                  <a:round/>
                  <a:headEnd type="none" w="med" len="med"/>
                  <a:tailEnd type="none" w="med" len="med"/>
                </a:ln>
                <a:solidFill>
                  <a:srgbClr val="000000"/>
                </a:solidFill>
                <a:effectLst/>
                <a:uLnTx/>
                <a:uFillTx/>
                <a:latin typeface="Arial"/>
                <a:ea typeface="ＭＳ Ｐゴシック" charset="-128"/>
                <a:cs typeface="Arial"/>
              </a:rPr>
              <a:t>Overview</a:t>
            </a:r>
          </a:p>
        </p:txBody>
      </p:sp>
      <p:sp>
        <p:nvSpPr>
          <p:cNvPr id="5" name="Content Placeholder 4"/>
          <p:cNvSpPr txBox="1">
            <a:spLocks/>
          </p:cNvSpPr>
          <p:nvPr/>
        </p:nvSpPr>
        <p:spPr bwMode="auto">
          <a:xfrm>
            <a:off x="685800" y="762000"/>
            <a:ext cx="7772400" cy="5791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indent="-342900">
              <a:lnSpc>
                <a:spcPct val="130000"/>
              </a:lnSpc>
              <a:buFont typeface="Arial"/>
              <a:buChar char="•"/>
            </a:pPr>
            <a:r>
              <a:rPr lang="en-US" dirty="0">
                <a:solidFill>
                  <a:schemeClr val="bg1">
                    <a:lumMod val="75000"/>
                  </a:schemeClr>
                </a:solidFill>
              </a:rPr>
              <a:t>Introductions</a:t>
            </a:r>
          </a:p>
          <a:p>
            <a:pPr marL="342900" indent="-342900">
              <a:lnSpc>
                <a:spcPct val="130000"/>
              </a:lnSpc>
              <a:buFont typeface="Arial"/>
              <a:buChar char="•"/>
            </a:pPr>
            <a:r>
              <a:rPr lang="en-US" dirty="0" smtClean="0">
                <a:solidFill>
                  <a:schemeClr val="bg1">
                    <a:lumMod val="75000"/>
                  </a:schemeClr>
                </a:solidFill>
              </a:rPr>
              <a:t>Audience survey</a:t>
            </a:r>
          </a:p>
          <a:p>
            <a:pPr marL="342900" indent="-342900">
              <a:lnSpc>
                <a:spcPct val="130000"/>
              </a:lnSpc>
              <a:buFont typeface="Arial"/>
              <a:buChar char="•"/>
            </a:pPr>
            <a:r>
              <a:rPr lang="en-US" dirty="0" smtClean="0">
                <a:solidFill>
                  <a:schemeClr val="bg1">
                    <a:lumMod val="75000"/>
                  </a:schemeClr>
                </a:solidFill>
              </a:rPr>
              <a:t>Introduction </a:t>
            </a:r>
            <a:r>
              <a:rPr lang="en-US" dirty="0">
                <a:solidFill>
                  <a:schemeClr val="bg1">
                    <a:lumMod val="75000"/>
                  </a:schemeClr>
                </a:solidFill>
              </a:rPr>
              <a:t>to data formats and </a:t>
            </a:r>
            <a:r>
              <a:rPr lang="en-US" dirty="0" smtClean="0">
                <a:solidFill>
                  <a:schemeClr val="bg1">
                    <a:lumMod val="75000"/>
                  </a:schemeClr>
                </a:solidFill>
              </a:rPr>
              <a:t>metadata</a:t>
            </a:r>
          </a:p>
          <a:p>
            <a:pPr marL="342900" indent="-342900">
              <a:lnSpc>
                <a:spcPct val="130000"/>
              </a:lnSpc>
              <a:buFont typeface="Arial"/>
              <a:buChar char="•"/>
            </a:pPr>
            <a:r>
              <a:rPr lang="en-US" dirty="0"/>
              <a:t>Introduction to NCL</a:t>
            </a:r>
          </a:p>
          <a:p>
            <a:pPr marL="800100" lvl="1" indent="-342900">
              <a:lnSpc>
                <a:spcPct val="130000"/>
              </a:lnSpc>
              <a:buFont typeface="Arial"/>
              <a:buChar char="•"/>
            </a:pPr>
            <a:r>
              <a:rPr lang="en-US" dirty="0" smtClean="0">
                <a:solidFill>
                  <a:schemeClr val="bg1">
                    <a:lumMod val="75000"/>
                  </a:schemeClr>
                </a:solidFill>
              </a:rPr>
              <a:t>File input/output – demo</a:t>
            </a:r>
          </a:p>
          <a:p>
            <a:pPr marL="800100" lvl="1" indent="-342900">
              <a:lnSpc>
                <a:spcPct val="130000"/>
              </a:lnSpc>
              <a:buFont typeface="Arial"/>
              <a:buChar char="•"/>
            </a:pPr>
            <a:r>
              <a:rPr lang="en-US" dirty="0" smtClean="0">
                <a:solidFill>
                  <a:schemeClr val="bg1">
                    <a:lumMod val="75000"/>
                  </a:schemeClr>
                </a:solidFill>
              </a:rPr>
              <a:t>Computations – demo</a:t>
            </a:r>
          </a:p>
          <a:p>
            <a:pPr marL="800100" lvl="1" indent="-342900">
              <a:lnSpc>
                <a:spcPct val="130000"/>
              </a:lnSpc>
              <a:buFont typeface="Arial"/>
              <a:buChar char="•"/>
            </a:pPr>
            <a:r>
              <a:rPr lang="en-US" dirty="0" smtClean="0">
                <a:solidFill>
                  <a:schemeClr val="bg1">
                    <a:lumMod val="75000"/>
                  </a:schemeClr>
                </a:solidFill>
              </a:rPr>
              <a:t>Visualizations – demo</a:t>
            </a:r>
          </a:p>
          <a:p>
            <a:pPr marL="342900" indent="-342900">
              <a:lnSpc>
                <a:spcPct val="130000"/>
              </a:lnSpc>
              <a:buFont typeface="Arial"/>
              <a:buChar char="•"/>
            </a:pPr>
            <a:r>
              <a:rPr lang="en-US" dirty="0" smtClean="0">
                <a:solidFill>
                  <a:schemeClr val="bg1">
                    <a:lumMod val="75000"/>
                  </a:schemeClr>
                </a:solidFill>
              </a:rPr>
              <a:t>NCL </a:t>
            </a:r>
            <a:r>
              <a:rPr lang="en-US" dirty="0">
                <a:solidFill>
                  <a:schemeClr val="bg1">
                    <a:lumMod val="75000"/>
                  </a:schemeClr>
                </a:solidFill>
              </a:rPr>
              <a:t>visualization </a:t>
            </a:r>
            <a:r>
              <a:rPr lang="en-US" dirty="0" smtClean="0">
                <a:solidFill>
                  <a:schemeClr val="bg1">
                    <a:lumMod val="75000"/>
                  </a:schemeClr>
                </a:solidFill>
              </a:rPr>
              <a:t>gallery</a:t>
            </a:r>
          </a:p>
          <a:p>
            <a:pPr marL="342900" indent="-342900">
              <a:lnSpc>
                <a:spcPct val="130000"/>
              </a:lnSpc>
              <a:buFont typeface="Arial"/>
              <a:buChar char="•"/>
            </a:pPr>
            <a:r>
              <a:rPr lang="en-US" dirty="0" smtClean="0">
                <a:solidFill>
                  <a:schemeClr val="bg1">
                    <a:lumMod val="75000"/>
                  </a:schemeClr>
                </a:solidFill>
              </a:rPr>
              <a:t>Other </a:t>
            </a:r>
            <a:r>
              <a:rPr lang="en-US" dirty="0">
                <a:solidFill>
                  <a:schemeClr val="bg1">
                    <a:lumMod val="75000"/>
                  </a:schemeClr>
                </a:solidFill>
              </a:rPr>
              <a:t>projects and collaborations we are part </a:t>
            </a:r>
            <a:r>
              <a:rPr lang="en-US" dirty="0" smtClean="0">
                <a:solidFill>
                  <a:schemeClr val="bg1">
                    <a:lumMod val="75000"/>
                  </a:schemeClr>
                </a:solidFill>
              </a:rPr>
              <a:t>of</a:t>
            </a:r>
          </a:p>
          <a:p>
            <a:pPr marL="342900" indent="-342900">
              <a:lnSpc>
                <a:spcPct val="130000"/>
              </a:lnSpc>
              <a:buFont typeface="Arial"/>
              <a:buChar char="•"/>
            </a:pPr>
            <a:r>
              <a:rPr lang="en-US" dirty="0" smtClean="0">
                <a:solidFill>
                  <a:schemeClr val="bg1">
                    <a:lumMod val="75000"/>
                  </a:schemeClr>
                </a:solidFill>
              </a:rPr>
              <a:t>User </a:t>
            </a:r>
            <a:r>
              <a:rPr lang="en-US" dirty="0">
                <a:solidFill>
                  <a:schemeClr val="bg1">
                    <a:lumMod val="75000"/>
                  </a:schemeClr>
                </a:solidFill>
              </a:rPr>
              <a:t>contributed </a:t>
            </a:r>
            <a:r>
              <a:rPr lang="en-US" dirty="0" smtClean="0">
                <a:solidFill>
                  <a:schemeClr val="bg1">
                    <a:lumMod val="75000"/>
                  </a:schemeClr>
                </a:solidFill>
              </a:rPr>
              <a:t>software and projects</a:t>
            </a:r>
          </a:p>
          <a:p>
            <a:pPr marL="342900" indent="-342900">
              <a:lnSpc>
                <a:spcPct val="130000"/>
              </a:lnSpc>
              <a:buFont typeface="Arial"/>
              <a:buChar char="•"/>
            </a:pPr>
            <a:r>
              <a:rPr lang="en-US" dirty="0" smtClean="0">
                <a:solidFill>
                  <a:schemeClr val="bg1">
                    <a:lumMod val="75000"/>
                  </a:schemeClr>
                </a:solidFill>
              </a:rPr>
              <a:t>“No one tool does it all”</a:t>
            </a:r>
          </a:p>
          <a:p>
            <a:pPr marL="342900" indent="-342900">
              <a:lnSpc>
                <a:spcPct val="130000"/>
              </a:lnSpc>
              <a:buFont typeface="Arial"/>
              <a:buChar char="•"/>
            </a:pPr>
            <a:r>
              <a:rPr lang="en-US" dirty="0" smtClean="0">
                <a:solidFill>
                  <a:schemeClr val="bg1">
                    <a:lumMod val="75000"/>
                  </a:schemeClr>
                </a:solidFill>
              </a:rPr>
              <a:t>Challenges</a:t>
            </a:r>
            <a:endParaRPr lang="en-US" sz="1400" kern="0" dirty="0">
              <a:solidFill>
                <a:schemeClr val="bg1">
                  <a:lumMod val="75000"/>
                </a:schemeClr>
              </a:solidFill>
            </a:endParaRPr>
          </a:p>
        </p:txBody>
      </p:sp>
    </p:spTree>
    <p:extLst>
      <p:ext uri="{BB962C8B-B14F-4D97-AF65-F5344CB8AC3E}">
        <p14:creationId xmlns:p14="http://schemas.microsoft.com/office/powerpoint/2010/main" val="4024243135"/>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0"/>
            <a:ext cx="8610600" cy="1905000"/>
          </a:xfrm>
        </p:spPr>
        <p:txBody>
          <a:bodyPr/>
          <a:lstStyle/>
          <a:p>
            <a:r>
              <a:rPr lang="en-US" sz="3600" dirty="0" smtClean="0"/>
              <a:t>Overview of the</a:t>
            </a:r>
            <a:br>
              <a:rPr lang="en-US" sz="3600" dirty="0" smtClean="0"/>
            </a:br>
            <a:r>
              <a:rPr lang="en-US" sz="3600" dirty="0" smtClean="0"/>
              <a:t>NCAR Command Language</a:t>
            </a:r>
            <a:r>
              <a:rPr lang="en-US" dirty="0" smtClean="0"/>
              <a:t/>
            </a:r>
            <a:br>
              <a:rPr lang="en-US" dirty="0" smtClean="0"/>
            </a:br>
            <a:r>
              <a:rPr lang="en-US" sz="2200" dirty="0" smtClean="0">
                <a:solidFill>
                  <a:srgbClr val="000000"/>
                </a:solidFill>
              </a:rPr>
              <a:t/>
            </a:r>
            <a:br>
              <a:rPr lang="en-US" sz="2200" dirty="0" smtClean="0">
                <a:solidFill>
                  <a:srgbClr val="000000"/>
                </a:solidFill>
              </a:rPr>
            </a:br>
            <a:r>
              <a:rPr lang="en-US" sz="2800" i="1" dirty="0" smtClean="0">
                <a:solidFill>
                  <a:srgbClr val="000000"/>
                </a:solidFill>
              </a:rPr>
              <a:t>This is the main tool we develop and support</a:t>
            </a:r>
            <a:endParaRPr lang="en-US" sz="2800" i="1" dirty="0">
              <a:solidFill>
                <a:srgbClr val="000000"/>
              </a:solidFill>
            </a:endParaRPr>
          </a:p>
        </p:txBody>
      </p:sp>
      <p:pic>
        <p:nvPicPr>
          <p:cNvPr id="7" name="Picture 6" descr="NCLlogoHR.tif"/>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695450" y="1905000"/>
            <a:ext cx="5753100" cy="4422516"/>
          </a:xfrm>
          <a:prstGeom prst="rect">
            <a:avLst/>
          </a:prstGeom>
        </p:spPr>
      </p:pic>
      <p:sp>
        <p:nvSpPr>
          <p:cNvPr id="3" name="TextBox 2"/>
          <p:cNvSpPr txBox="1"/>
          <p:nvPr/>
        </p:nvSpPr>
        <p:spPr>
          <a:xfrm>
            <a:off x="1828800" y="6096000"/>
            <a:ext cx="5486400" cy="400110"/>
          </a:xfrm>
          <a:prstGeom prst="rect">
            <a:avLst/>
          </a:prstGeom>
          <a:noFill/>
        </p:spPr>
        <p:txBody>
          <a:bodyPr wrap="square" rtlCol="0">
            <a:spAutoFit/>
          </a:bodyPr>
          <a:lstStyle/>
          <a:p>
            <a:pPr algn="ctr"/>
            <a:r>
              <a:rPr lang="cs-CZ" sz="2000" u="sng" dirty="0" smtClean="0"/>
              <a:t>DOI: http</a:t>
            </a:r>
            <a:r>
              <a:rPr lang="cs-CZ" sz="2000" u="sng" dirty="0"/>
              <a:t>://</a:t>
            </a:r>
            <a:r>
              <a:rPr lang="cs-CZ" sz="2000" u="sng" dirty="0" err="1"/>
              <a:t>dx.doi.org</a:t>
            </a:r>
            <a:r>
              <a:rPr lang="cs-CZ" sz="2000" u="sng" dirty="0"/>
              <a:t>/10.5065/D6WD3XH5</a:t>
            </a:r>
            <a:endParaRPr lang="en-US" sz="2000" u="sng" dirty="0"/>
          </a:p>
        </p:txBody>
      </p:sp>
    </p:spTree>
    <p:extLst>
      <p:ext uri="{BB962C8B-B14F-4D97-AF65-F5344CB8AC3E}">
        <p14:creationId xmlns:p14="http://schemas.microsoft.com/office/powerpoint/2010/main" val="4041585886"/>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NCLLogoWithoutText.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620000" y="76200"/>
            <a:ext cx="1447800" cy="1026843"/>
          </a:xfrm>
          <a:prstGeom prst="rect">
            <a:avLst/>
          </a:prstGeom>
        </p:spPr>
      </p:pic>
      <p:sp>
        <p:nvSpPr>
          <p:cNvPr id="5" name="Rectangle 5"/>
          <p:cNvSpPr txBox="1">
            <a:spLocks noChangeArrowheads="1"/>
          </p:cNvSpPr>
          <p:nvPr/>
        </p:nvSpPr>
        <p:spPr bwMode="auto">
          <a:xfrm>
            <a:off x="533400" y="3287738"/>
            <a:ext cx="4724400" cy="2351062"/>
          </a:xfrm>
          <a:prstGeom prst="rect">
            <a:avLst/>
          </a:prstGeom>
          <a:solidFill>
            <a:srgbClr val="FEFDA5"/>
          </a:solidFill>
          <a:ln w="19050">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533400" marR="0" lvl="0" indent="-533400" algn="l" defTabSz="914400" rtl="0" eaLnBrk="1" fontAlgn="base" latinLnBrk="0" hangingPunct="1">
              <a:lnSpc>
                <a:spcPct val="90000"/>
              </a:lnSpc>
              <a:spcBef>
                <a:spcPct val="20000"/>
              </a:spcBef>
              <a:spcAft>
                <a:spcPct val="0"/>
              </a:spcAft>
              <a:buClrTx/>
              <a:buSzTx/>
              <a:buFont typeface="Arial"/>
              <a:buChar char="•"/>
              <a:tabLst/>
              <a:defRPr/>
            </a:pPr>
            <a:r>
              <a:rPr lang="en-US" sz="1800" kern="0" dirty="0" smtClean="0">
                <a:latin typeface="Arial"/>
                <a:cs typeface="Arial"/>
              </a:rPr>
              <a:t>Users range from grad students doing individual research to programmers in scientific organizations working on large scale projects</a:t>
            </a:r>
            <a:r>
              <a:rPr kumimoji="0" lang="en-US" sz="1800" b="0" i="0" u="none" strike="noStrike" kern="0" cap="none" spc="0" normalizeH="0" baseline="0" noProof="0" dirty="0" smtClean="0">
                <a:ln>
                  <a:noFill/>
                </a:ln>
                <a:solidFill>
                  <a:schemeClr val="tx1"/>
                </a:solidFill>
                <a:effectLst/>
                <a:uLnTx/>
                <a:uFillTx/>
                <a:latin typeface="Arial" charset="0"/>
                <a:ea typeface="ＭＳ Ｐゴシック" charset="-128"/>
                <a:cs typeface="ＭＳ Ｐゴシック" charset="-128"/>
              </a:rPr>
              <a:t/>
            </a:r>
            <a:br>
              <a:rPr kumimoji="0" lang="en-US" sz="1800" b="0" i="0" u="none" strike="noStrike" kern="0" cap="none" spc="0" normalizeH="0" baseline="0" noProof="0" dirty="0" smtClean="0">
                <a:ln>
                  <a:noFill/>
                </a:ln>
                <a:solidFill>
                  <a:schemeClr val="tx1"/>
                </a:solidFill>
                <a:effectLst/>
                <a:uLnTx/>
                <a:uFillTx/>
                <a:latin typeface="Arial" charset="0"/>
                <a:ea typeface="ＭＳ Ｐゴシック" charset="-128"/>
                <a:cs typeface="ＭＳ Ｐゴシック" charset="-128"/>
              </a:rPr>
            </a:br>
            <a:endParaRPr kumimoji="0" lang="en-US" sz="1800" b="0" i="0" u="none" strike="noStrike" kern="0" cap="none" spc="0" normalizeH="0" baseline="0" noProof="0" dirty="0" smtClean="0">
              <a:ln>
                <a:noFill/>
              </a:ln>
              <a:solidFill>
                <a:schemeClr val="tx1"/>
              </a:solidFill>
              <a:effectLst/>
              <a:uLnTx/>
              <a:uFillTx/>
              <a:latin typeface="Arial" charset="0"/>
              <a:ea typeface="ＭＳ Ｐゴシック" charset="-128"/>
              <a:cs typeface="ＭＳ Ｐゴシック" charset="-128"/>
            </a:endParaRPr>
          </a:p>
          <a:p>
            <a:pPr marL="533400" marR="0" lvl="0" indent="-533400" algn="l" defTabSz="914400" rtl="0" eaLnBrk="1" fontAlgn="base" latinLnBrk="0" hangingPunct="1">
              <a:lnSpc>
                <a:spcPct val="90000"/>
              </a:lnSpc>
              <a:spcBef>
                <a:spcPct val="20000"/>
              </a:spcBef>
              <a:spcAft>
                <a:spcPct val="0"/>
              </a:spcAft>
              <a:buClrTx/>
              <a:buSzTx/>
              <a:buFont typeface="Arial"/>
              <a:buChar char="•"/>
              <a:tabLst/>
              <a:defRPr/>
            </a:pPr>
            <a:r>
              <a:rPr kumimoji="0" lang="en-US" sz="1800" b="0" i="0" u="none" strike="noStrike" kern="0" cap="none" spc="0" normalizeH="0" baseline="0" noProof="0" dirty="0" smtClean="0">
                <a:ln>
                  <a:noFill/>
                </a:ln>
                <a:solidFill>
                  <a:schemeClr val="tx1"/>
                </a:solidFill>
                <a:effectLst/>
                <a:uLnTx/>
                <a:uFillTx/>
                <a:latin typeface="Arial" charset="0"/>
                <a:ea typeface="ＭＳ Ｐゴシック" charset="-128"/>
                <a:cs typeface="ＭＳ Ｐゴシック" charset="-128"/>
              </a:rPr>
              <a:t>UNIX binaries &amp; source available, free</a:t>
            </a:r>
            <a:br>
              <a:rPr kumimoji="0" lang="en-US" sz="1800" b="0" i="0" u="none" strike="noStrike" kern="0" cap="none" spc="0" normalizeH="0" baseline="0" noProof="0" dirty="0" smtClean="0">
                <a:ln>
                  <a:noFill/>
                </a:ln>
                <a:solidFill>
                  <a:schemeClr val="tx1"/>
                </a:solidFill>
                <a:effectLst/>
                <a:uLnTx/>
                <a:uFillTx/>
                <a:latin typeface="Arial" charset="0"/>
                <a:ea typeface="ＭＳ Ｐゴシック" charset="-128"/>
                <a:cs typeface="ＭＳ Ｐゴシック" charset="-128"/>
              </a:rPr>
            </a:br>
            <a:endParaRPr kumimoji="0" lang="en-US" sz="1800" b="0" i="0" u="none" strike="noStrike" kern="0" cap="none" spc="0" normalizeH="0" baseline="0" noProof="0" dirty="0" smtClean="0">
              <a:ln>
                <a:noFill/>
              </a:ln>
              <a:solidFill>
                <a:schemeClr val="tx1"/>
              </a:solidFill>
              <a:effectLst/>
              <a:uLnTx/>
              <a:uFillTx/>
              <a:latin typeface="Arial" charset="0"/>
              <a:ea typeface="ＭＳ Ｐゴシック" charset="-128"/>
              <a:cs typeface="ＭＳ Ｐゴシック" charset="-128"/>
            </a:endParaRPr>
          </a:p>
          <a:p>
            <a:pPr marL="533400" marR="0" lvl="0" indent="-533400" algn="l" defTabSz="914400" rtl="0" eaLnBrk="1" fontAlgn="base" latinLnBrk="0" hangingPunct="1">
              <a:lnSpc>
                <a:spcPct val="90000"/>
              </a:lnSpc>
              <a:spcBef>
                <a:spcPct val="20000"/>
              </a:spcBef>
              <a:spcAft>
                <a:spcPct val="0"/>
              </a:spcAft>
              <a:buClrTx/>
              <a:buSzTx/>
              <a:buFont typeface="Arial"/>
              <a:buChar char="•"/>
              <a:tabLst/>
              <a:defRPr/>
            </a:pPr>
            <a:r>
              <a:rPr kumimoji="0" lang="en-US" sz="1800" b="0" i="0" u="none" strike="noStrike" kern="0" cap="none" spc="0" normalizeH="0" baseline="0" noProof="0" dirty="0" smtClean="0">
                <a:ln>
                  <a:noFill/>
                </a:ln>
                <a:solidFill>
                  <a:schemeClr val="tx1"/>
                </a:solidFill>
                <a:effectLst/>
                <a:uLnTx/>
                <a:uFillTx/>
                <a:latin typeface="Arial" charset="0"/>
                <a:ea typeface="ＭＳ Ｐゴシック" charset="-128"/>
                <a:cs typeface="ＭＳ Ｐゴシック" charset="-128"/>
              </a:rPr>
              <a:t>Extensive website, </a:t>
            </a:r>
            <a:r>
              <a:rPr kumimoji="0" lang="en-US" sz="1800" b="1" i="0" u="none" strike="noStrike" kern="0" cap="none" spc="0" normalizeH="0" baseline="0" noProof="0" dirty="0" smtClean="0">
                <a:ln>
                  <a:noFill/>
                </a:ln>
                <a:solidFill>
                  <a:schemeClr val="tx1"/>
                </a:solidFill>
                <a:effectLst/>
                <a:uLnTx/>
                <a:uFillTx/>
                <a:latin typeface="Arial" charset="0"/>
                <a:ea typeface="ＭＳ Ｐゴシック" charset="-128"/>
                <a:cs typeface="ＭＳ Ｐゴシック" charset="-128"/>
              </a:rPr>
              <a:t>regular </a:t>
            </a:r>
            <a:r>
              <a:rPr lang="en-US" sz="1800" b="1" kern="0" dirty="0" smtClean="0"/>
              <a:t>workshops</a:t>
            </a:r>
            <a:endParaRPr kumimoji="0" lang="en-US" sz="1800" b="1" i="0" u="none" strike="noStrike" kern="0" cap="none" spc="0" normalizeH="0" baseline="0" noProof="0" dirty="0">
              <a:ln>
                <a:noFill/>
              </a:ln>
              <a:solidFill>
                <a:schemeClr val="tx1"/>
              </a:solidFill>
              <a:effectLst/>
              <a:uLnTx/>
              <a:uFillTx/>
              <a:latin typeface="Arial" charset="0"/>
              <a:ea typeface="ＭＳ Ｐゴシック" charset="-128"/>
              <a:cs typeface="ＭＳ Ｐゴシック" charset="-128"/>
            </a:endParaRPr>
          </a:p>
        </p:txBody>
      </p:sp>
      <p:sp>
        <p:nvSpPr>
          <p:cNvPr id="4" name="Rectangle 4"/>
          <p:cNvSpPr txBox="1">
            <a:spLocks noChangeArrowheads="1"/>
          </p:cNvSpPr>
          <p:nvPr/>
        </p:nvSpPr>
        <p:spPr bwMode="auto">
          <a:xfrm>
            <a:off x="304800" y="228600"/>
            <a:ext cx="7772400" cy="914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i="0" u="none" strike="noStrike" kern="0" cap="none" spc="0" normalizeH="0" baseline="0" noProof="0" dirty="0" smtClean="0">
                <a:ln>
                  <a:noFill/>
                </a:ln>
                <a:solidFill>
                  <a:srgbClr val="000000"/>
                </a:solidFill>
                <a:effectLst/>
                <a:uLnTx/>
                <a:uFillTx/>
                <a:latin typeface="Arial" charset="0"/>
                <a:ea typeface="ＭＳ Ｐゴシック" charset="-128"/>
                <a:cs typeface="ＭＳ Ｐゴシック" charset="-128"/>
              </a:rPr>
              <a:t>NCAR Command Language (NCL)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1" u="none" strike="noStrike" kern="0" cap="none" spc="0" normalizeH="0" baseline="0" noProof="0" dirty="0" smtClean="0">
                <a:ln>
                  <a:noFill/>
                </a:ln>
                <a:solidFill>
                  <a:schemeClr val="tx2"/>
                </a:solidFill>
                <a:effectLst/>
                <a:uLnTx/>
                <a:uFillTx/>
                <a:latin typeface="Arial" charset="0"/>
                <a:ea typeface="ＭＳ Ｐゴシック" charset="-128"/>
                <a:cs typeface="ＭＳ Ｐゴシック" charset="-128"/>
              </a:rPr>
              <a:t/>
            </a:r>
            <a:br>
              <a:rPr kumimoji="0" lang="en-US" sz="800" b="0" i="1" u="none" strike="noStrike" kern="0" cap="none" spc="0" normalizeH="0" baseline="0" noProof="0" dirty="0" smtClean="0">
                <a:ln>
                  <a:noFill/>
                </a:ln>
                <a:solidFill>
                  <a:schemeClr val="tx2"/>
                </a:solidFill>
                <a:effectLst/>
                <a:uLnTx/>
                <a:uFillTx/>
                <a:latin typeface="Arial" charset="0"/>
                <a:ea typeface="ＭＳ Ｐゴシック" charset="-128"/>
                <a:cs typeface="ＭＳ Ｐゴシック" charset="-128"/>
              </a:rPr>
            </a:br>
            <a:r>
              <a:rPr kumimoji="0" lang="en-US" sz="1600" b="0" i="1" u="none" strike="noStrike" kern="0" cap="none" spc="0" normalizeH="0" baseline="0" noProof="0" dirty="0" smtClean="0">
                <a:ln>
                  <a:noFill/>
                </a:ln>
                <a:solidFill>
                  <a:schemeClr val="tx2"/>
                </a:solidFill>
                <a:effectLst/>
                <a:uLnTx/>
                <a:uFillTx/>
                <a:latin typeface="Arial" charset="0"/>
                <a:ea typeface="ＭＳ Ｐゴシック" charset="-128"/>
                <a:cs typeface="ＭＳ Ｐゴシック" charset="-128"/>
              </a:rPr>
              <a:t>A scripting language tailored for the</a:t>
            </a:r>
            <a:r>
              <a:rPr kumimoji="0" lang="en-US" sz="1600" b="0" i="1" u="none" strike="noStrike" kern="0" cap="none" spc="0" normalizeH="0" noProof="0" dirty="0" smtClean="0">
                <a:ln>
                  <a:noFill/>
                </a:ln>
                <a:solidFill>
                  <a:schemeClr val="tx2"/>
                </a:solidFill>
                <a:effectLst/>
                <a:uLnTx/>
                <a:uFillTx/>
                <a:latin typeface="Arial" charset="0"/>
                <a:ea typeface="ＭＳ Ｐゴシック" charset="-128"/>
                <a:cs typeface="ＭＳ Ｐゴシック" charset="-128"/>
              </a:rPr>
              <a:t> </a:t>
            </a:r>
            <a:r>
              <a:rPr kumimoji="0" lang="en-US" sz="1600" b="0" i="1" u="none" strike="noStrike" kern="0" cap="none" spc="0" normalizeH="0" baseline="0" noProof="0" dirty="0" smtClean="0">
                <a:ln>
                  <a:noFill/>
                </a:ln>
                <a:solidFill>
                  <a:schemeClr val="tx2"/>
                </a:solidFill>
                <a:effectLst/>
                <a:uLnTx/>
                <a:uFillTx/>
                <a:latin typeface="Arial" charset="0"/>
                <a:ea typeface="ＭＳ Ｐゴシック" charset="-128"/>
                <a:cs typeface="ＭＳ Ｐゴシック" charset="-128"/>
              </a:rPr>
              <a:t>analysis and visualization of geoscientific data</a:t>
            </a:r>
            <a:endParaRPr kumimoji="0" lang="en-US" sz="1600" b="0" i="0" u="none" strike="noStrike" kern="0" cap="none" spc="0" normalizeH="0" baseline="0" noProof="0" dirty="0">
              <a:ln>
                <a:noFill/>
              </a:ln>
              <a:solidFill>
                <a:schemeClr val="tx2"/>
              </a:solidFill>
              <a:effectLst/>
              <a:uLnTx/>
              <a:uFillTx/>
              <a:latin typeface="Arial" charset="0"/>
              <a:ea typeface="ＭＳ Ｐゴシック" charset="-128"/>
              <a:cs typeface="ＭＳ Ｐゴシック" charset="-128"/>
            </a:endParaRPr>
          </a:p>
        </p:txBody>
      </p:sp>
      <p:sp>
        <p:nvSpPr>
          <p:cNvPr id="6" name="Text Box 7"/>
          <p:cNvSpPr txBox="1">
            <a:spLocks noChangeArrowheads="1"/>
          </p:cNvSpPr>
          <p:nvPr/>
        </p:nvSpPr>
        <p:spPr bwMode="auto">
          <a:xfrm>
            <a:off x="533400" y="5715000"/>
            <a:ext cx="4724400" cy="400110"/>
          </a:xfrm>
          <a:prstGeom prst="rect">
            <a:avLst/>
          </a:prstGeom>
          <a:solidFill>
            <a:srgbClr val="FEFDA5"/>
          </a:solidFill>
          <a:ln w="12700" cap="flat" cmpd="sng" algn="ctr">
            <a:solidFill>
              <a:srgbClr val="000000"/>
            </a:solidFill>
            <a:prstDash val="solid"/>
            <a:miter lim="800000"/>
            <a:headEnd type="none" w="med" len="med"/>
            <a:tailEnd type="none" w="med" len="med"/>
          </a:ln>
        </p:spPr>
        <p:txBody>
          <a:bodyPr wrap="square">
            <a:prstTxWarp prst="textNoShape">
              <a:avLst/>
            </a:prstTxWarp>
            <a:spAutoFit/>
          </a:bodyPr>
          <a:lstStyle/>
          <a:p>
            <a:pPr algn="ctr">
              <a:spcBef>
                <a:spcPct val="50000"/>
              </a:spcBef>
            </a:pPr>
            <a:r>
              <a:rPr lang="en-US" sz="2000" u="sng" dirty="0">
                <a:solidFill>
                  <a:srgbClr val="000000"/>
                </a:solidFill>
              </a:rPr>
              <a:t>http://</a:t>
            </a:r>
            <a:r>
              <a:rPr lang="en-US" sz="2000" u="sng" dirty="0" err="1">
                <a:solidFill>
                  <a:srgbClr val="000000"/>
                </a:solidFill>
              </a:rPr>
              <a:t>www.ncl.ucar.edu</a:t>
            </a:r>
            <a:r>
              <a:rPr lang="en-US" sz="2000" u="sng" dirty="0">
                <a:solidFill>
                  <a:srgbClr val="000000"/>
                </a:solidFill>
              </a:rPr>
              <a:t>/</a:t>
            </a:r>
          </a:p>
        </p:txBody>
      </p:sp>
      <p:sp>
        <p:nvSpPr>
          <p:cNvPr id="10" name="Rectangle 5"/>
          <p:cNvSpPr txBox="1">
            <a:spLocks noChangeArrowheads="1"/>
          </p:cNvSpPr>
          <p:nvPr/>
        </p:nvSpPr>
        <p:spPr bwMode="auto">
          <a:xfrm>
            <a:off x="533400" y="1535138"/>
            <a:ext cx="4724400" cy="1676400"/>
          </a:xfrm>
          <a:prstGeom prst="rect">
            <a:avLst/>
          </a:prstGeom>
          <a:solidFill>
            <a:srgbClr val="FEFDA5"/>
          </a:solidFill>
          <a:ln w="19050">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533400" lvl="0" indent="-533400" eaLnBrk="1" hangingPunct="1">
              <a:lnSpc>
                <a:spcPct val="90000"/>
              </a:lnSpc>
              <a:spcBef>
                <a:spcPct val="20000"/>
              </a:spcBef>
              <a:buFont typeface="+mj-lt"/>
              <a:buAutoNum type="arabicPeriod"/>
              <a:defRPr/>
            </a:pPr>
            <a:r>
              <a:rPr lang="en-US" sz="1600" kern="0" dirty="0" smtClean="0"/>
              <a:t>Simple, robust file input and output</a:t>
            </a:r>
            <a:br>
              <a:rPr lang="en-US" sz="1600" kern="0" dirty="0" smtClean="0"/>
            </a:br>
            <a:endParaRPr lang="en-US" sz="1100" kern="0" dirty="0" smtClean="0"/>
          </a:p>
          <a:p>
            <a:pPr marL="533400" lvl="0" indent="-533400" eaLnBrk="1" hangingPunct="1">
              <a:lnSpc>
                <a:spcPct val="90000"/>
              </a:lnSpc>
              <a:spcBef>
                <a:spcPct val="20000"/>
              </a:spcBef>
              <a:buFont typeface="+mj-lt"/>
              <a:buAutoNum type="arabicPeriod"/>
              <a:defRPr/>
            </a:pPr>
            <a:r>
              <a:rPr lang="en-US" sz="1600" kern="0" dirty="0" smtClean="0"/>
              <a:t>Hundreds of analysis (computational) functions</a:t>
            </a:r>
            <a:br>
              <a:rPr lang="en-US" sz="1600" kern="0" dirty="0" smtClean="0"/>
            </a:br>
            <a:endParaRPr lang="en-US" sz="1100" kern="0" dirty="0" smtClean="0"/>
          </a:p>
          <a:p>
            <a:pPr marL="533400" lvl="0" indent="-533400" eaLnBrk="1" hangingPunct="1">
              <a:lnSpc>
                <a:spcPct val="90000"/>
              </a:lnSpc>
              <a:spcBef>
                <a:spcPct val="20000"/>
              </a:spcBef>
              <a:buFont typeface="+mj-lt"/>
              <a:buAutoNum type="arabicPeriod"/>
              <a:defRPr/>
            </a:pPr>
            <a:r>
              <a:rPr lang="en-US" sz="1600" kern="0" dirty="0" smtClean="0"/>
              <a:t>Visualizations (2D) are publication quality and highly customizable</a:t>
            </a:r>
          </a:p>
        </p:txBody>
      </p:sp>
      <p:pic>
        <p:nvPicPr>
          <p:cNvPr id="13" name="Picture 12" descr="pop2lat.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562601" y="1295400"/>
            <a:ext cx="2971800" cy="5280658"/>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bwMode="auto">
          <a:xfrm>
            <a:off x="228600" y="152400"/>
            <a:ext cx="8686800" cy="609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3200" kern="0" dirty="0" smtClean="0">
                <a:solidFill>
                  <a:srgbClr val="000000"/>
                </a:solidFill>
              </a:rPr>
              <a:t>NCL is known as a </a:t>
            </a:r>
            <a:r>
              <a:rPr kumimoji="0" lang="en-US" sz="3200" i="0" u="none" strike="noStrike" kern="0" cap="none" spc="0" normalizeH="0" baseline="0" noProof="0" dirty="0" smtClean="0">
                <a:ln>
                  <a:noFill/>
                </a:ln>
                <a:solidFill>
                  <a:srgbClr val="000000"/>
                </a:solidFill>
                <a:effectLst/>
                <a:uLnTx/>
                <a:uFillTx/>
              </a:rPr>
              <a:t>“community” tool</a:t>
            </a:r>
          </a:p>
        </p:txBody>
      </p:sp>
      <p:sp>
        <p:nvSpPr>
          <p:cNvPr id="4" name="Content Placeholder 2"/>
          <p:cNvSpPr txBox="1">
            <a:spLocks/>
          </p:cNvSpPr>
          <p:nvPr/>
        </p:nvSpPr>
        <p:spPr bwMode="auto">
          <a:xfrm>
            <a:off x="685800" y="990600"/>
            <a:ext cx="7772400" cy="5562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indent="-342900">
              <a:spcBef>
                <a:spcPct val="20000"/>
              </a:spcBef>
              <a:buFontTx/>
              <a:buChar char="•"/>
              <a:defRPr/>
            </a:pPr>
            <a:r>
              <a:rPr lang="en-US" kern="0" dirty="0" smtClean="0"/>
              <a:t>Open source and free, runs on laptops</a:t>
            </a:r>
            <a:endParaRPr lang="en-US" sz="1400" kern="0" dirty="0" smtClean="0"/>
          </a:p>
          <a:p>
            <a:pPr marL="342900" lvl="0" indent="-342900">
              <a:spcBef>
                <a:spcPct val="20000"/>
              </a:spcBef>
              <a:buFontTx/>
              <a:buChar char="•"/>
              <a:defRPr/>
            </a:pPr>
            <a:r>
              <a:rPr lang="en-US" kern="0" dirty="0" smtClean="0"/>
              <a:t>User driven: developed in close collaboration</a:t>
            </a:r>
            <a:br>
              <a:rPr lang="en-US" kern="0" dirty="0" smtClean="0"/>
            </a:br>
            <a:r>
              <a:rPr lang="en-US" kern="0" dirty="0" smtClean="0"/>
              <a:t>with researchers</a:t>
            </a:r>
            <a:endParaRPr kumimoji="0" lang="en-US" sz="1400" b="0" i="0" u="none" strike="noStrike" kern="0" cap="none" spc="0" normalizeH="0" baseline="0" noProof="0" dirty="0" smtClean="0">
              <a:ln>
                <a:noFill/>
              </a:ln>
              <a:solidFill>
                <a:schemeClr val="tx1"/>
              </a:solidFill>
              <a:effectLst/>
              <a:uLnTx/>
              <a:uFillTx/>
              <a:latin typeface="Arial" charset="0"/>
              <a:ea typeface="ＭＳ Ｐゴシック" charset="-128"/>
              <a:cs typeface="ＭＳ Ｐゴシック" charset="-128"/>
            </a:endParaRP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lang="en-US" kern="0" dirty="0" smtClean="0"/>
              <a:t>Use of other open source software (NetCDF, HDF4, HDF5, Udunits-2, </a:t>
            </a:r>
            <a:r>
              <a:rPr lang="en-US" kern="0" dirty="0" err="1" smtClean="0"/>
              <a:t>cdtime</a:t>
            </a:r>
            <a:r>
              <a:rPr lang="en-US" kern="0" dirty="0" smtClean="0"/>
              <a:t>, cairo, ESMF, g2clib, a number of C/Fortran analysis libraries)</a:t>
            </a:r>
            <a:endParaRPr kumimoji="0" lang="en-US" b="0" i="0" u="none" strike="noStrike" kern="0" cap="none" spc="0" normalizeH="0" baseline="0" noProof="0" dirty="0" smtClean="0">
              <a:ln>
                <a:noFill/>
              </a:ln>
              <a:solidFill>
                <a:schemeClr val="tx1"/>
              </a:solidFill>
              <a:effectLst/>
              <a:uLnTx/>
              <a:uFillTx/>
              <a:latin typeface="Arial" charset="0"/>
              <a:ea typeface="ＭＳ Ｐゴシック" charset="-128"/>
              <a:cs typeface="ＭＳ Ｐゴシック" charset="-128"/>
            </a:endParaRP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lang="en-US" kern="0" dirty="0"/>
              <a:t>World-wide contributions are accepted and </a:t>
            </a:r>
            <a:r>
              <a:rPr lang="en-US" kern="0" dirty="0" smtClean="0"/>
              <a:t>encouraged</a:t>
            </a:r>
            <a:endParaRPr lang="en-US" kern="0" dirty="0"/>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u="none" strike="noStrike" kern="0" cap="none" spc="0" normalizeH="0" baseline="0" noProof="0" dirty="0" smtClean="0">
                <a:ln>
                  <a:noFill/>
                </a:ln>
                <a:solidFill>
                  <a:schemeClr val="tx1"/>
                </a:solidFill>
                <a:effectLst/>
                <a:uLnTx/>
                <a:uFillTx/>
                <a:latin typeface="Arial" charset="0"/>
                <a:ea typeface="ＭＳ Ｐゴシック" charset="-128"/>
                <a:cs typeface="ＭＳ Ｐゴシック" charset="-128"/>
              </a:rPr>
              <a:t>Well-supported</a:t>
            </a:r>
          </a:p>
          <a:p>
            <a:pPr marL="742950" marR="0" lvl="1" indent="-285750" algn="l" defTabSz="914400" rtl="0" eaLnBrk="0" fontAlgn="base" latinLnBrk="0" hangingPunct="0">
              <a:lnSpc>
                <a:spcPct val="100000"/>
              </a:lnSpc>
              <a:spcBef>
                <a:spcPct val="20000"/>
              </a:spcBef>
              <a:spcAft>
                <a:spcPct val="0"/>
              </a:spcAft>
              <a:buClrTx/>
              <a:buSzTx/>
              <a:buFontTx/>
              <a:buChar char="–"/>
              <a:tabLst/>
              <a:defRPr/>
            </a:pPr>
            <a:r>
              <a:rPr kumimoji="0" lang="en-US" sz="2000" b="0" i="0" u="none" strike="noStrike" kern="0" cap="none" spc="0" normalizeH="0" baseline="0" noProof="0" dirty="0" smtClean="0">
                <a:ln>
                  <a:noFill/>
                </a:ln>
                <a:solidFill>
                  <a:schemeClr val="tx1"/>
                </a:solidFill>
                <a:effectLst/>
                <a:uLnTx/>
                <a:uFillTx/>
                <a:latin typeface="Arial" charset="0"/>
                <a:ea typeface="ＭＳ Ｐゴシック" pitchFamily="-112" charset="-128"/>
              </a:rPr>
              <a:t>Knowledgeable and quick consulting</a:t>
            </a:r>
          </a:p>
          <a:p>
            <a:pPr marL="742950" marR="0" lvl="1" indent="-285750" algn="l" defTabSz="914400" rtl="0" eaLnBrk="0" fontAlgn="base" latinLnBrk="0" hangingPunct="0">
              <a:lnSpc>
                <a:spcPct val="100000"/>
              </a:lnSpc>
              <a:spcBef>
                <a:spcPct val="20000"/>
              </a:spcBef>
              <a:spcAft>
                <a:spcPct val="0"/>
              </a:spcAft>
              <a:buClrTx/>
              <a:buSzTx/>
              <a:buFontTx/>
              <a:buChar char="–"/>
              <a:tabLst/>
              <a:defRPr/>
            </a:pPr>
            <a:r>
              <a:rPr lang="en-US" sz="2000" kern="0" dirty="0" smtClean="0">
                <a:ea typeface="ＭＳ Ｐゴシック" pitchFamily="-112" charset="-128"/>
              </a:rPr>
              <a:t>Users contribute to consulting and code</a:t>
            </a:r>
            <a:endParaRPr kumimoji="0" lang="en-US" sz="2000" b="0" i="0" u="none" strike="noStrike" kern="0" cap="none" spc="0" normalizeH="0" baseline="0" noProof="0" dirty="0" smtClean="0">
              <a:ln>
                <a:noFill/>
              </a:ln>
              <a:solidFill>
                <a:schemeClr val="tx1"/>
              </a:solidFill>
              <a:effectLst/>
              <a:uLnTx/>
              <a:uFillTx/>
              <a:latin typeface="Arial" charset="0"/>
              <a:ea typeface="ＭＳ Ｐゴシック" pitchFamily="-112" charset="-128"/>
            </a:endParaRPr>
          </a:p>
          <a:p>
            <a:pPr marL="742950" lvl="1" indent="-285750">
              <a:spcBef>
                <a:spcPct val="20000"/>
              </a:spcBef>
              <a:buFontTx/>
              <a:buChar char="–"/>
              <a:defRPr/>
            </a:pPr>
            <a:r>
              <a:rPr lang="en-US" sz="2000" kern="0" dirty="0" smtClean="0">
                <a:ea typeface="ＭＳ Ｐゴシック" pitchFamily="-112" charset="-128"/>
              </a:rPr>
              <a:t>Hundreds of examples, many “real world”</a:t>
            </a:r>
          </a:p>
          <a:p>
            <a:pPr marL="742950" marR="0" lvl="1" indent="-285750" algn="l" defTabSz="914400" rtl="0" eaLnBrk="0" fontAlgn="base" latinLnBrk="0" hangingPunct="0">
              <a:lnSpc>
                <a:spcPct val="100000"/>
              </a:lnSpc>
              <a:spcBef>
                <a:spcPct val="20000"/>
              </a:spcBef>
              <a:spcAft>
                <a:spcPct val="0"/>
              </a:spcAft>
              <a:buClrTx/>
              <a:buSzTx/>
              <a:buFontTx/>
              <a:buChar char="–"/>
              <a:tabLst/>
              <a:defRPr/>
            </a:pPr>
            <a:r>
              <a:rPr kumimoji="0" lang="en-US" sz="2000" b="0" i="0" u="none" strike="noStrike" kern="0" cap="none" spc="0" normalizeH="0" baseline="0" noProof="0" dirty="0" smtClean="0">
                <a:ln>
                  <a:noFill/>
                </a:ln>
                <a:solidFill>
                  <a:schemeClr val="tx1"/>
                </a:solidFill>
                <a:effectLst/>
                <a:uLnTx/>
                <a:uFillTx/>
                <a:latin typeface="Arial" charset="0"/>
                <a:ea typeface="ＭＳ Ｐゴシック" pitchFamily="-112" charset="-128"/>
              </a:rPr>
              <a:t>Quick turn-around of most bug fixes</a:t>
            </a:r>
          </a:p>
          <a:p>
            <a:pPr marL="742950" marR="0" lvl="1" indent="-285750" algn="l" defTabSz="914400" rtl="0" eaLnBrk="0" fontAlgn="base" latinLnBrk="0" hangingPunct="0">
              <a:lnSpc>
                <a:spcPct val="100000"/>
              </a:lnSpc>
              <a:spcBef>
                <a:spcPct val="20000"/>
              </a:spcBef>
              <a:spcAft>
                <a:spcPct val="0"/>
              </a:spcAft>
              <a:buClr>
                <a:schemeClr val="tx1"/>
              </a:buClr>
              <a:buSzTx/>
              <a:buFontTx/>
              <a:buChar char="–"/>
              <a:tabLst/>
              <a:defRPr/>
            </a:pPr>
            <a:r>
              <a:rPr kumimoji="0" lang="en-US" sz="2000" i="1" u="none" strike="noStrike" kern="0" cap="none" spc="0" normalizeH="0" baseline="0" noProof="0" dirty="0" smtClean="0">
                <a:ln>
                  <a:noFill/>
                </a:ln>
                <a:solidFill>
                  <a:srgbClr val="000000"/>
                </a:solidFill>
                <a:effectLst/>
                <a:uLnTx/>
                <a:uFillTx/>
                <a:latin typeface="Arial" charset="0"/>
                <a:ea typeface="ＭＳ Ｐゴシック" pitchFamily="-112" charset="-128"/>
              </a:rPr>
              <a:t>User-tailored training with hands-on labs</a:t>
            </a:r>
          </a:p>
        </p:txBody>
      </p:sp>
      <p:pic>
        <p:nvPicPr>
          <p:cNvPr id="5" name="Picture 4" descr="NCLLogoWithoutText.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467600" y="914400"/>
            <a:ext cx="1371600" cy="972799"/>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NCLLogoWithoutText.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53400" y="113467"/>
            <a:ext cx="914400" cy="648533"/>
          </a:xfrm>
          <a:prstGeom prst="rect">
            <a:avLst/>
          </a:prstGeom>
        </p:spPr>
      </p:pic>
      <p:sp>
        <p:nvSpPr>
          <p:cNvPr id="4" name="Title 1"/>
          <p:cNvSpPr>
            <a:spLocks noGrp="1"/>
          </p:cNvSpPr>
          <p:nvPr>
            <p:ph type="title"/>
          </p:nvPr>
        </p:nvSpPr>
        <p:spPr>
          <a:xfrm>
            <a:off x="685800" y="152400"/>
            <a:ext cx="7772400" cy="609600"/>
          </a:xfrm>
        </p:spPr>
        <p:txBody>
          <a:bodyPr/>
          <a:lstStyle/>
          <a:p>
            <a:r>
              <a:rPr lang="en-US" sz="3200" dirty="0" smtClean="0">
                <a:solidFill>
                  <a:srgbClr val="000000"/>
                </a:solidFill>
                <a:latin typeface="Arial" charset="0"/>
                <a:ea typeface="ＭＳ Ｐゴシック" charset="-128"/>
                <a:cs typeface="ＭＳ Ｐゴシック" charset="-128"/>
              </a:rPr>
              <a:t>Collaboration with modelers</a:t>
            </a:r>
          </a:p>
        </p:txBody>
      </p:sp>
      <p:sp>
        <p:nvSpPr>
          <p:cNvPr id="5" name="Content Placeholder 2"/>
          <p:cNvSpPr>
            <a:spLocks noGrp="1"/>
          </p:cNvSpPr>
          <p:nvPr>
            <p:ph idx="1"/>
          </p:nvPr>
        </p:nvSpPr>
        <p:spPr>
          <a:xfrm>
            <a:off x="533400" y="838200"/>
            <a:ext cx="8382000" cy="5791200"/>
          </a:xfrm>
        </p:spPr>
        <p:txBody>
          <a:bodyPr/>
          <a:lstStyle/>
          <a:p>
            <a:r>
              <a:rPr lang="en-US" sz="2400" i="1" dirty="0" smtClean="0">
                <a:solidFill>
                  <a:srgbClr val="2D2D8A"/>
                </a:solidFill>
                <a:latin typeface="Arial" charset="0"/>
                <a:ea typeface="ＭＳ Ｐゴシック" charset="-128"/>
                <a:cs typeface="ＭＳ Ｐゴシック" charset="-128"/>
              </a:rPr>
              <a:t>CESM </a:t>
            </a:r>
            <a:r>
              <a:rPr lang="en-US" sz="2400" i="1" dirty="0" smtClean="0">
                <a:latin typeface="Arial" charset="0"/>
                <a:ea typeface="ＭＳ Ｐゴシック" charset="-128"/>
                <a:cs typeface="ＭＳ Ｐゴシック" charset="-128"/>
              </a:rPr>
              <a:t>(Community Earth System Model) </a:t>
            </a:r>
            <a:r>
              <a:rPr lang="en-US" sz="2400" dirty="0" smtClean="0">
                <a:latin typeface="Arial" charset="0"/>
                <a:ea typeface="ＭＳ Ｐゴシック" charset="-128"/>
                <a:cs typeface="ＭＳ Ｐゴシック" charset="-128"/>
              </a:rPr>
              <a:t>– a computer-based general-circulation model that uses mathematical formulas to recreate the chemical and physical processes that drive Earth's climate.</a:t>
            </a:r>
            <a:endParaRPr lang="en-US" sz="2400" dirty="0">
              <a:latin typeface="Arial" charset="0"/>
              <a:ea typeface="ＭＳ Ｐゴシック" charset="-128"/>
              <a:cs typeface="ＭＳ Ｐゴシック" charset="-128"/>
            </a:endParaRPr>
          </a:p>
          <a:p>
            <a:endParaRPr lang="en-US" sz="1050" dirty="0" smtClean="0">
              <a:latin typeface="Arial" charset="0"/>
              <a:ea typeface="ＭＳ Ｐゴシック" charset="-128"/>
              <a:cs typeface="ＭＳ Ｐゴシック" charset="-128"/>
            </a:endParaRPr>
          </a:p>
          <a:p>
            <a:r>
              <a:rPr lang="en-US" sz="2400" i="1" dirty="0" smtClean="0">
                <a:solidFill>
                  <a:srgbClr val="2D2D8A"/>
                </a:solidFill>
                <a:latin typeface="Arial" charset="0"/>
                <a:ea typeface="ＭＳ Ｐゴシック" charset="-128"/>
                <a:cs typeface="ＭＳ Ｐゴシック" charset="-128"/>
              </a:rPr>
              <a:t>WRF </a:t>
            </a:r>
            <a:r>
              <a:rPr lang="en-US" sz="2400" i="1" dirty="0" smtClean="0">
                <a:latin typeface="Arial" charset="0"/>
                <a:ea typeface="ＭＳ Ｐゴシック" charset="-128"/>
                <a:cs typeface="ＭＳ Ｐゴシック" charset="-128"/>
              </a:rPr>
              <a:t>(Weather Research and Forecasting Model) </a:t>
            </a:r>
            <a:r>
              <a:rPr lang="en-US" sz="2400" dirty="0" smtClean="0">
                <a:latin typeface="Arial" charset="0"/>
                <a:ea typeface="ＭＳ Ｐゴシック" charset="-128"/>
                <a:cs typeface="ＭＳ Ｐゴシック" charset="-128"/>
              </a:rPr>
              <a:t>- a next-generation mesocale numerical weather prediction system designed to serve both operational forecasting and atmospheric research needs.</a:t>
            </a:r>
          </a:p>
          <a:p>
            <a:pPr marL="0" indent="0">
              <a:buNone/>
            </a:pPr>
            <a:endParaRPr lang="en-US" sz="1050" dirty="0" smtClean="0">
              <a:latin typeface="Arial" charset="0"/>
              <a:ea typeface="ＭＳ Ｐゴシック" charset="-128"/>
              <a:cs typeface="ＭＳ Ｐゴシック" charset="-128"/>
            </a:endParaRPr>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8200" y="4343400"/>
            <a:ext cx="2153881" cy="2133600"/>
          </a:xfrm>
          <a:prstGeom prst="rect">
            <a:avLst/>
          </a:prstGeom>
        </p:spPr>
      </p:pic>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629400" y="4533900"/>
            <a:ext cx="1847002" cy="1752600"/>
          </a:xfrm>
          <a:prstGeom prst="rect">
            <a:avLst/>
          </a:prstGeom>
        </p:spPr>
      </p:pic>
      <p:pic>
        <p:nvPicPr>
          <p:cNvPr id="7" name="Picture 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501384" y="4400550"/>
            <a:ext cx="2618713" cy="20193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4"/>
          <p:cNvSpPr>
            <a:spLocks noChangeArrowheads="1"/>
          </p:cNvSpPr>
          <p:nvPr/>
        </p:nvSpPr>
        <p:spPr bwMode="auto">
          <a:xfrm>
            <a:off x="2438400" y="377825"/>
            <a:ext cx="2286000" cy="6556375"/>
          </a:xfrm>
          <a:prstGeom prst="rect">
            <a:avLst/>
          </a:prstGeom>
          <a:solidFill>
            <a:srgbClr val="FEFDA5"/>
          </a:solidFill>
          <a:ln w="9525">
            <a:noFill/>
            <a:miter lim="800000"/>
            <a:headEnd/>
            <a:tailEnd/>
          </a:ln>
        </p:spPr>
        <p:txBody>
          <a:bodyPr>
            <a:prstTxWarp prst="textNoShape">
              <a:avLst/>
            </a:prstTxWarp>
            <a:spAutoFit/>
          </a:bodyPr>
          <a:lstStyle/>
          <a:p>
            <a:r>
              <a:rPr lang="en-US" sz="1200"/>
              <a:t>ecosystem model</a:t>
            </a:r>
          </a:p>
          <a:p>
            <a:r>
              <a:rPr lang="en-US" sz="1200"/>
              <a:t>electric power</a:t>
            </a:r>
          </a:p>
          <a:p>
            <a:r>
              <a:rPr lang="en-US" sz="1200"/>
              <a:t>extreme weather events</a:t>
            </a:r>
          </a:p>
          <a:p>
            <a:r>
              <a:rPr lang="en-US" sz="1200"/>
              <a:t>fire weather forecasting</a:t>
            </a:r>
          </a:p>
          <a:p>
            <a:r>
              <a:rPr lang="en-US" sz="1200"/>
              <a:t>fish climate</a:t>
            </a:r>
          </a:p>
          <a:p>
            <a:r>
              <a:rPr lang="en-US" sz="1200"/>
              <a:t>flight experiments</a:t>
            </a:r>
          </a:p>
          <a:p>
            <a:r>
              <a:rPr lang="en-US" sz="1200"/>
              <a:t>fluid dynamics</a:t>
            </a:r>
          </a:p>
          <a:p>
            <a:r>
              <a:rPr lang="en-US" sz="1200"/>
              <a:t>fog forecast</a:t>
            </a:r>
          </a:p>
          <a:p>
            <a:r>
              <a:rPr lang="en-US" sz="1200"/>
              <a:t>forest productivity</a:t>
            </a:r>
          </a:p>
          <a:p>
            <a:r>
              <a:rPr lang="en-US" sz="1200"/>
              <a:t>fusion plasma</a:t>
            </a:r>
          </a:p>
          <a:p>
            <a:r>
              <a:rPr lang="en-US" sz="1200"/>
              <a:t>geophysics support</a:t>
            </a:r>
          </a:p>
          <a:p>
            <a:r>
              <a:rPr lang="en-US" sz="1200"/>
              <a:t>glacial climate studies</a:t>
            </a:r>
          </a:p>
          <a:p>
            <a:r>
              <a:rPr lang="en-US" sz="1200"/>
              <a:t>greenhouse modeling</a:t>
            </a:r>
          </a:p>
          <a:p>
            <a:r>
              <a:rPr lang="en-US" sz="1200"/>
              <a:t>heat balance</a:t>
            </a:r>
          </a:p>
          <a:p>
            <a:r>
              <a:rPr lang="en-US" sz="1200"/>
              <a:t>heavy rainfall</a:t>
            </a:r>
          </a:p>
          <a:p>
            <a:r>
              <a:rPr lang="en-US" sz="1200"/>
              <a:t>historical weather maps</a:t>
            </a:r>
          </a:p>
          <a:p>
            <a:r>
              <a:rPr lang="en-US" sz="1200"/>
              <a:t>humidity projections</a:t>
            </a:r>
          </a:p>
          <a:p>
            <a:r>
              <a:rPr lang="en-US" sz="1200"/>
              <a:t>hurricanes</a:t>
            </a:r>
          </a:p>
          <a:p>
            <a:r>
              <a:rPr lang="en-US" sz="1200"/>
              <a:t>hydrology modeling</a:t>
            </a:r>
          </a:p>
          <a:p>
            <a:r>
              <a:rPr lang="en-US" sz="1200"/>
              <a:t>improvement of dairy cattle</a:t>
            </a:r>
          </a:p>
          <a:p>
            <a:r>
              <a:rPr lang="en-US" sz="1200"/>
              <a:t>insect research</a:t>
            </a:r>
          </a:p>
          <a:p>
            <a:r>
              <a:rPr lang="en-US" sz="1200"/>
              <a:t>ionospheric studies</a:t>
            </a:r>
          </a:p>
          <a:p>
            <a:r>
              <a:rPr lang="en-US" sz="1200"/>
              <a:t>lake effect snow storms</a:t>
            </a:r>
          </a:p>
          <a:p>
            <a:r>
              <a:rPr lang="en-US" sz="1200"/>
              <a:t>larval transport</a:t>
            </a:r>
          </a:p>
          <a:p>
            <a:r>
              <a:rPr lang="en-US" sz="1200"/>
              <a:t>lightning research</a:t>
            </a:r>
          </a:p>
          <a:p>
            <a:r>
              <a:rPr lang="en-US" sz="1200"/>
              <a:t>magnetic resonance imaging</a:t>
            </a:r>
          </a:p>
          <a:p>
            <a:r>
              <a:rPr lang="en-US" sz="1200"/>
              <a:t>magnetohydrodynamics</a:t>
            </a:r>
          </a:p>
          <a:p>
            <a:r>
              <a:rPr lang="en-US" sz="1200"/>
              <a:t>mapping epidemiological data</a:t>
            </a:r>
            <a:br>
              <a:rPr lang="en-US" sz="1200"/>
            </a:br>
            <a:r>
              <a:rPr lang="en-US" sz="1200"/>
              <a:t>marine studies</a:t>
            </a:r>
            <a:br>
              <a:rPr lang="en-US" sz="1200"/>
            </a:br>
            <a:r>
              <a:rPr lang="en-US" sz="1200"/>
              <a:t>martian climate</a:t>
            </a:r>
            <a:br>
              <a:rPr lang="en-US" sz="1200"/>
            </a:br>
            <a:r>
              <a:rPr lang="en-US" sz="1200"/>
              <a:t>material stress and strain</a:t>
            </a:r>
            <a:br>
              <a:rPr lang="en-US" sz="1200"/>
            </a:br>
            <a:r>
              <a:rPr lang="en-US" sz="1200"/>
              <a:t>mercury deposits</a:t>
            </a:r>
            <a:br>
              <a:rPr lang="en-US" sz="1200"/>
            </a:br>
            <a:r>
              <a:rPr lang="en-US" sz="1200"/>
              <a:t>meso-gamma simulations</a:t>
            </a:r>
            <a:br>
              <a:rPr lang="en-US" sz="1200"/>
            </a:br>
            <a:r>
              <a:rPr lang="en-US" sz="1200"/>
              <a:t>microbiology</a:t>
            </a:r>
            <a:br>
              <a:rPr lang="en-US" sz="1200"/>
            </a:br>
            <a:r>
              <a:rPr lang="en-US" sz="1200"/>
              <a:t>microburst outflows</a:t>
            </a:r>
          </a:p>
        </p:txBody>
      </p:sp>
      <p:sp>
        <p:nvSpPr>
          <p:cNvPr id="14" name="Rectangle 5"/>
          <p:cNvSpPr>
            <a:spLocks noChangeArrowheads="1"/>
          </p:cNvSpPr>
          <p:nvPr/>
        </p:nvSpPr>
        <p:spPr bwMode="auto">
          <a:xfrm>
            <a:off x="4572000" y="377825"/>
            <a:ext cx="2133600" cy="6556375"/>
          </a:xfrm>
          <a:prstGeom prst="rect">
            <a:avLst/>
          </a:prstGeom>
          <a:solidFill>
            <a:srgbClr val="FEFDA5"/>
          </a:solidFill>
          <a:ln w="9525">
            <a:noFill/>
            <a:miter lim="800000"/>
            <a:headEnd/>
            <a:tailEnd/>
          </a:ln>
        </p:spPr>
        <p:txBody>
          <a:bodyPr>
            <a:prstTxWarp prst="textNoShape">
              <a:avLst/>
            </a:prstTxWarp>
            <a:spAutoFit/>
          </a:bodyPr>
          <a:lstStyle/>
          <a:p>
            <a:r>
              <a:rPr lang="en-US" sz="1200"/>
              <a:t>modeling of stem cells</a:t>
            </a:r>
          </a:p>
          <a:p>
            <a:r>
              <a:rPr lang="en-US" sz="1200"/>
              <a:t>molecular physics</a:t>
            </a:r>
          </a:p>
          <a:p>
            <a:r>
              <a:rPr lang="en-US" sz="1200"/>
              <a:t>monsoon studies</a:t>
            </a:r>
          </a:p>
          <a:p>
            <a:r>
              <a:rPr lang="en-US" sz="1200"/>
              <a:t>morphodynamics, long term</a:t>
            </a:r>
          </a:p>
          <a:p>
            <a:r>
              <a:rPr lang="en-US" sz="1200"/>
              <a:t>neuron model</a:t>
            </a:r>
          </a:p>
          <a:p>
            <a:r>
              <a:rPr lang="en-US" sz="1200"/>
              <a:t>noble gas sampling</a:t>
            </a:r>
          </a:p>
          <a:p>
            <a:r>
              <a:rPr lang="en-US" sz="1200"/>
              <a:t>ocean biology</a:t>
            </a:r>
          </a:p>
          <a:p>
            <a:r>
              <a:rPr lang="en-US" sz="1200"/>
              <a:t>ocean eddy research</a:t>
            </a:r>
          </a:p>
          <a:p>
            <a:r>
              <a:rPr lang="en-US" sz="1200"/>
              <a:t>oceanography</a:t>
            </a:r>
          </a:p>
          <a:p>
            <a:r>
              <a:rPr lang="en-US" sz="1200"/>
              <a:t>optical data, display of</a:t>
            </a:r>
          </a:p>
          <a:p>
            <a:r>
              <a:rPr lang="en-US" sz="1200"/>
              <a:t>ozone</a:t>
            </a:r>
          </a:p>
          <a:p>
            <a:r>
              <a:rPr lang="en-US" sz="1200"/>
              <a:t>paleoclimate studies</a:t>
            </a:r>
          </a:p>
          <a:p>
            <a:r>
              <a:rPr lang="en-US" sz="1200"/>
              <a:t>particle orbit</a:t>
            </a:r>
          </a:p>
          <a:p>
            <a:r>
              <a:rPr lang="en-US" sz="1200"/>
              <a:t>physics</a:t>
            </a:r>
          </a:p>
          <a:p>
            <a:r>
              <a:rPr lang="en-US" sz="1200"/>
              <a:t>planetary exploration data</a:t>
            </a:r>
          </a:p>
          <a:p>
            <a:r>
              <a:rPr lang="en-US" sz="1200"/>
              <a:t>plasma simulation</a:t>
            </a:r>
          </a:p>
          <a:p>
            <a:r>
              <a:rPr lang="en-US" sz="1200"/>
              <a:t>polar research</a:t>
            </a:r>
          </a:p>
          <a:p>
            <a:r>
              <a:rPr lang="en-US" sz="1200"/>
              <a:t>radiation risk research</a:t>
            </a:r>
          </a:p>
          <a:p>
            <a:r>
              <a:rPr lang="en-US" sz="1200"/>
              <a:t>radiowave propagation</a:t>
            </a:r>
          </a:p>
          <a:p>
            <a:r>
              <a:rPr lang="en-US" sz="1200"/>
              <a:t>real-time ocean forecasting</a:t>
            </a:r>
          </a:p>
          <a:p>
            <a:r>
              <a:rPr lang="en-US" sz="1200"/>
              <a:t>remote sensing</a:t>
            </a:r>
          </a:p>
          <a:p>
            <a:r>
              <a:rPr lang="en-US" sz="1200"/>
              <a:t>renewable energy</a:t>
            </a:r>
          </a:p>
          <a:p>
            <a:r>
              <a:rPr lang="en-US" sz="1200"/>
              <a:t>rice production</a:t>
            </a:r>
          </a:p>
          <a:p>
            <a:r>
              <a:rPr lang="en-US" sz="1200"/>
              <a:t>road weather research</a:t>
            </a:r>
          </a:p>
          <a:p>
            <a:r>
              <a:rPr lang="en-US" sz="1200"/>
              <a:t>satellite image processing</a:t>
            </a:r>
          </a:p>
          <a:p>
            <a:r>
              <a:rPr lang="en-US" sz="1200"/>
              <a:t>scattometer studies</a:t>
            </a:r>
          </a:p>
          <a:p>
            <a:r>
              <a:rPr lang="en-US" sz="1200"/>
              <a:t>sea breeze simulation</a:t>
            </a:r>
          </a:p>
          <a:p>
            <a:r>
              <a:rPr lang="en-US" sz="1200"/>
              <a:t>sea ice studies</a:t>
            </a:r>
          </a:p>
          <a:p>
            <a:r>
              <a:rPr lang="en-US" sz="1200"/>
              <a:t>sediment transport research</a:t>
            </a:r>
          </a:p>
          <a:p>
            <a:r>
              <a:rPr lang="en-US" sz="1200"/>
              <a:t>ships in waves simulations</a:t>
            </a:r>
          </a:p>
          <a:p>
            <a:r>
              <a:rPr lang="en-US" sz="1200"/>
              <a:t>snake bites in Brazil</a:t>
            </a:r>
          </a:p>
          <a:p>
            <a:r>
              <a:rPr lang="en-US" sz="1200"/>
              <a:t>snow data assimilation</a:t>
            </a:r>
          </a:p>
          <a:p>
            <a:r>
              <a:rPr lang="en-US" sz="1200"/>
              <a:t>soaring conditions for gliders</a:t>
            </a:r>
          </a:p>
          <a:p>
            <a:r>
              <a:rPr lang="en-US" sz="1200"/>
              <a:t>social sciences</a:t>
            </a:r>
          </a:p>
          <a:p>
            <a:r>
              <a:rPr lang="en-US" sz="1200"/>
              <a:t>soil moisture</a:t>
            </a:r>
          </a:p>
        </p:txBody>
      </p:sp>
      <p:sp>
        <p:nvSpPr>
          <p:cNvPr id="15" name="Rectangle 8"/>
          <p:cNvSpPr>
            <a:spLocks noChangeArrowheads="1"/>
          </p:cNvSpPr>
          <p:nvPr/>
        </p:nvSpPr>
        <p:spPr bwMode="auto">
          <a:xfrm>
            <a:off x="6629400" y="381000"/>
            <a:ext cx="2514600" cy="6556375"/>
          </a:xfrm>
          <a:prstGeom prst="rect">
            <a:avLst/>
          </a:prstGeom>
          <a:solidFill>
            <a:srgbClr val="FEFDA5"/>
          </a:solidFill>
          <a:ln w="9525">
            <a:noFill/>
            <a:miter lim="800000"/>
            <a:headEnd/>
            <a:tailEnd/>
          </a:ln>
        </p:spPr>
        <p:txBody>
          <a:bodyPr>
            <a:prstTxWarp prst="textNoShape">
              <a:avLst/>
            </a:prstTxWarp>
            <a:spAutoFit/>
          </a:bodyPr>
          <a:lstStyle/>
          <a:p>
            <a:r>
              <a:rPr lang="en-US" sz="1200"/>
              <a:t>solar irrigation change</a:t>
            </a:r>
            <a:br>
              <a:rPr lang="en-US" sz="1200"/>
            </a:br>
            <a:r>
              <a:rPr lang="en-US" sz="1200"/>
              <a:t>space geodesy</a:t>
            </a:r>
            <a:br>
              <a:rPr lang="en-US" sz="1200"/>
            </a:br>
            <a:r>
              <a:rPr lang="en-US" sz="1200"/>
              <a:t>space weather</a:t>
            </a:r>
          </a:p>
          <a:p>
            <a:r>
              <a:rPr lang="en-US" sz="1200"/>
              <a:t>spread of farming &amp; milk drinking</a:t>
            </a:r>
          </a:p>
          <a:p>
            <a:r>
              <a:rPr lang="en-US" sz="1200"/>
              <a:t>star modeling</a:t>
            </a:r>
          </a:p>
          <a:p>
            <a:r>
              <a:rPr lang="en-US" sz="1200"/>
              <a:t>station data plots</a:t>
            </a:r>
          </a:p>
          <a:p>
            <a:r>
              <a:rPr lang="en-US" sz="1200"/>
              <a:t>storm surge analysis</a:t>
            </a:r>
          </a:p>
          <a:p>
            <a:r>
              <a:rPr lang="en-US" sz="1200"/>
              <a:t>storms, forecasting of</a:t>
            </a:r>
          </a:p>
          <a:p>
            <a:r>
              <a:rPr lang="en-US" sz="1200"/>
              <a:t>surf charts</a:t>
            </a:r>
          </a:p>
          <a:p>
            <a:r>
              <a:rPr lang="en-US" sz="1200"/>
              <a:t>teaching</a:t>
            </a:r>
          </a:p>
          <a:p>
            <a:r>
              <a:rPr lang="en-US" sz="1200"/>
              <a:t>tokamak modeling</a:t>
            </a:r>
          </a:p>
          <a:p>
            <a:r>
              <a:rPr lang="en-US" sz="1200"/>
              <a:t>tornado climatology</a:t>
            </a:r>
          </a:p>
          <a:p>
            <a:r>
              <a:rPr lang="en-US" sz="1200"/>
              <a:t>transport of aerosols from oil</a:t>
            </a:r>
            <a:br>
              <a:rPr lang="en-US" sz="1200"/>
            </a:br>
            <a:r>
              <a:rPr lang="en-US" sz="1200"/>
              <a:t>     facilities</a:t>
            </a:r>
          </a:p>
          <a:p>
            <a:r>
              <a:rPr lang="en-US" sz="1200"/>
              <a:t>tropopsheric air pollution</a:t>
            </a:r>
          </a:p>
          <a:p>
            <a:r>
              <a:rPr lang="en-US" sz="1200"/>
              <a:t>turbulent particle-laden flow</a:t>
            </a:r>
          </a:p>
          <a:p>
            <a:r>
              <a:rPr lang="en-US" sz="1200"/>
              <a:t>typhoon research</a:t>
            </a:r>
          </a:p>
          <a:p>
            <a:r>
              <a:rPr lang="en-US" sz="1200"/>
              <a:t>urban flood demonstration</a:t>
            </a:r>
          </a:p>
          <a:p>
            <a:r>
              <a:rPr lang="en-US" sz="1200"/>
              <a:t>urban meteorology</a:t>
            </a:r>
          </a:p>
          <a:p>
            <a:r>
              <a:rPr lang="en-US" sz="1200"/>
              <a:t>volcanic signals in ice cores</a:t>
            </a:r>
          </a:p>
          <a:p>
            <a:r>
              <a:rPr lang="en-US" sz="1200"/>
              <a:t>water resources and irrigation</a:t>
            </a:r>
          </a:p>
          <a:p>
            <a:r>
              <a:rPr lang="en-US" sz="1200"/>
              <a:t>water vapor feedback</a:t>
            </a:r>
          </a:p>
          <a:p>
            <a:r>
              <a:rPr lang="en-US" sz="1200"/>
              <a:t>weather display</a:t>
            </a:r>
          </a:p>
          <a:p>
            <a:r>
              <a:rPr lang="en-US" sz="1200"/>
              <a:t>weather forecasting for sailboats</a:t>
            </a:r>
          </a:p>
          <a:p>
            <a:r>
              <a:rPr lang="en-US" sz="1200"/>
              <a:t>weather modification</a:t>
            </a:r>
          </a:p>
          <a:p>
            <a:r>
              <a:rPr lang="en-US" sz="1200"/>
              <a:t>wildfire simulation</a:t>
            </a:r>
          </a:p>
          <a:p>
            <a:r>
              <a:rPr lang="en-US" sz="1200"/>
              <a:t>wildlife conservation and restoration program</a:t>
            </a:r>
          </a:p>
          <a:p>
            <a:r>
              <a:rPr lang="en-US" sz="1200"/>
              <a:t>wind energy</a:t>
            </a:r>
          </a:p>
          <a:p>
            <a:r>
              <a:rPr lang="en-US" sz="1200"/>
              <a:t>wind erosion</a:t>
            </a:r>
          </a:p>
          <a:p>
            <a:r>
              <a:rPr lang="en-US" sz="1200"/>
              <a:t>wind forecasting for wind surfers</a:t>
            </a:r>
          </a:p>
          <a:p>
            <a:r>
              <a:rPr lang="en-US" sz="1200"/>
              <a:t>wind resources</a:t>
            </a:r>
          </a:p>
          <a:p>
            <a:endParaRPr lang="en-US" sz="1200"/>
          </a:p>
          <a:p>
            <a:endParaRPr lang="en-US" sz="1200"/>
          </a:p>
          <a:p>
            <a:endParaRPr lang="en-US" sz="1200">
              <a:solidFill>
                <a:srgbClr val="FFFFE3"/>
              </a:solidFill>
            </a:endParaRPr>
          </a:p>
        </p:txBody>
      </p:sp>
      <p:sp>
        <p:nvSpPr>
          <p:cNvPr id="16" name="Rectangle 3"/>
          <p:cNvSpPr>
            <a:spLocks noChangeArrowheads="1"/>
          </p:cNvSpPr>
          <p:nvPr/>
        </p:nvSpPr>
        <p:spPr bwMode="auto">
          <a:xfrm>
            <a:off x="0" y="388938"/>
            <a:ext cx="2514600" cy="6545262"/>
          </a:xfrm>
          <a:prstGeom prst="rect">
            <a:avLst/>
          </a:prstGeom>
          <a:solidFill>
            <a:srgbClr val="FEFDA5"/>
          </a:solidFill>
          <a:ln w="9525">
            <a:noFill/>
            <a:miter lim="800000"/>
            <a:headEnd/>
            <a:tailEnd/>
          </a:ln>
        </p:spPr>
        <p:txBody>
          <a:bodyPr>
            <a:prstTxWarp prst="textNoShape">
              <a:avLst/>
            </a:prstTxWarp>
            <a:spAutoFit/>
          </a:bodyPr>
          <a:lstStyle/>
          <a:p>
            <a:r>
              <a:rPr lang="en-US" sz="1200" dirty="0"/>
              <a:t>DTV propagation analysis</a:t>
            </a:r>
          </a:p>
          <a:p>
            <a:r>
              <a:rPr lang="en-US" sz="1200" dirty="0"/>
              <a:t>IPCC research</a:t>
            </a:r>
          </a:p>
          <a:p>
            <a:r>
              <a:rPr lang="en-US" sz="1200" dirty="0"/>
              <a:t>MARS cam</a:t>
            </a:r>
          </a:p>
          <a:p>
            <a:r>
              <a:rPr lang="en-US" sz="1200" dirty="0"/>
              <a:t>NASA precipitation missions</a:t>
            </a:r>
          </a:p>
          <a:p>
            <a:r>
              <a:rPr lang="en-US" sz="1200" dirty="0"/>
              <a:t>air quality research</a:t>
            </a:r>
          </a:p>
          <a:p>
            <a:r>
              <a:rPr lang="en-US" sz="1200" dirty="0"/>
              <a:t>air science</a:t>
            </a:r>
          </a:p>
          <a:p>
            <a:r>
              <a:rPr lang="en-US" sz="1200" dirty="0"/>
              <a:t>air ventilation assessment</a:t>
            </a:r>
          </a:p>
          <a:p>
            <a:r>
              <a:rPr lang="en-US" sz="1200" dirty="0"/>
              <a:t>air-sea interaction</a:t>
            </a:r>
          </a:p>
          <a:p>
            <a:r>
              <a:rPr lang="en-US" sz="1200" dirty="0"/>
              <a:t>aircraft icing research</a:t>
            </a:r>
          </a:p>
          <a:p>
            <a:r>
              <a:rPr lang="en-US" sz="1200" dirty="0"/>
              <a:t>animal disease modeling</a:t>
            </a:r>
          </a:p>
          <a:p>
            <a:r>
              <a:rPr lang="en-US" sz="1200" dirty="0"/>
              <a:t>applied insurance</a:t>
            </a:r>
          </a:p>
          <a:p>
            <a:r>
              <a:rPr lang="en-US" sz="1200" dirty="0"/>
              <a:t>astronomy</a:t>
            </a:r>
          </a:p>
          <a:p>
            <a:r>
              <a:rPr lang="en-US" sz="1200" dirty="0"/>
              <a:t>atmospheric research</a:t>
            </a:r>
          </a:p>
          <a:p>
            <a:r>
              <a:rPr lang="en-US" sz="1200" dirty="0"/>
              <a:t>atmospheric </a:t>
            </a:r>
            <a:r>
              <a:rPr lang="en-US" sz="1200" dirty="0" err="1"/>
              <a:t>teleconnections</a:t>
            </a:r>
            <a:endParaRPr lang="en-US" sz="1200" dirty="0"/>
          </a:p>
          <a:p>
            <a:r>
              <a:rPr lang="en-US" sz="1200" dirty="0"/>
              <a:t>atomic energy</a:t>
            </a:r>
          </a:p>
          <a:p>
            <a:r>
              <a:rPr lang="en-US" sz="1200" dirty="0"/>
              <a:t>aviation forecasting</a:t>
            </a:r>
          </a:p>
          <a:p>
            <a:r>
              <a:rPr lang="en-US" sz="1200" dirty="0" err="1"/>
              <a:t>battlespace</a:t>
            </a:r>
            <a:r>
              <a:rPr lang="en-US" sz="1200" dirty="0"/>
              <a:t> environment modeling</a:t>
            </a:r>
          </a:p>
          <a:p>
            <a:r>
              <a:rPr lang="en-US" sz="1200" dirty="0"/>
              <a:t>bauxite refinery</a:t>
            </a:r>
          </a:p>
          <a:p>
            <a:r>
              <a:rPr lang="en-US" sz="1200" dirty="0"/>
              <a:t>beam physics</a:t>
            </a:r>
          </a:p>
          <a:p>
            <a:r>
              <a:rPr lang="en-US" sz="1200" dirty="0"/>
              <a:t>biofuels modeling</a:t>
            </a:r>
          </a:p>
          <a:p>
            <a:r>
              <a:rPr lang="en-US" sz="1200" dirty="0"/>
              <a:t>biogeochemistry</a:t>
            </a:r>
          </a:p>
          <a:p>
            <a:r>
              <a:rPr lang="en-US" sz="1200" dirty="0"/>
              <a:t>bird migration</a:t>
            </a:r>
          </a:p>
          <a:p>
            <a:r>
              <a:rPr lang="en-US" sz="1200" dirty="0"/>
              <a:t>black hole</a:t>
            </a:r>
          </a:p>
          <a:p>
            <a:r>
              <a:rPr lang="en-US" sz="1200" dirty="0"/>
              <a:t>bluetongue transmission risk</a:t>
            </a:r>
          </a:p>
          <a:p>
            <a:r>
              <a:rPr lang="en-US" sz="1200" dirty="0"/>
              <a:t>borehole temperatures</a:t>
            </a:r>
          </a:p>
          <a:p>
            <a:r>
              <a:rPr lang="en-US" sz="1200" dirty="0"/>
              <a:t>bushfire mitigation</a:t>
            </a:r>
          </a:p>
          <a:p>
            <a:r>
              <a:rPr lang="en-US" sz="1200" dirty="0"/>
              <a:t>carbon cycle </a:t>
            </a:r>
            <a:r>
              <a:rPr lang="en-US" sz="1200" dirty="0" err="1"/>
              <a:t>modelling</a:t>
            </a:r>
            <a:endParaRPr lang="en-US" sz="1200" dirty="0"/>
          </a:p>
          <a:p>
            <a:r>
              <a:rPr lang="en-US" sz="1200" dirty="0"/>
              <a:t>cell motility</a:t>
            </a:r>
          </a:p>
          <a:p>
            <a:r>
              <a:rPr lang="en-US" sz="1200" dirty="0"/>
              <a:t>climates of </a:t>
            </a:r>
            <a:r>
              <a:rPr lang="en-US" sz="1200" dirty="0" err="1"/>
              <a:t>extrasolar</a:t>
            </a:r>
            <a:r>
              <a:rPr lang="en-US" sz="1200" dirty="0"/>
              <a:t> planets</a:t>
            </a:r>
          </a:p>
          <a:p>
            <a:r>
              <a:rPr lang="en-US" sz="1200" dirty="0"/>
              <a:t>cloud parameterization</a:t>
            </a:r>
          </a:p>
          <a:p>
            <a:r>
              <a:rPr lang="en-US" sz="1200" dirty="0" err="1"/>
              <a:t>dimethylsulphoniopropionate</a:t>
            </a:r>
            <a:endParaRPr lang="en-US" sz="1200" dirty="0"/>
          </a:p>
          <a:p>
            <a:r>
              <a:rPr lang="en-US" sz="1200" dirty="0"/>
              <a:t>disaster prevention</a:t>
            </a:r>
          </a:p>
          <a:p>
            <a:r>
              <a:rPr lang="en-US" sz="1200" dirty="0"/>
              <a:t>drought predicting</a:t>
            </a:r>
          </a:p>
          <a:p>
            <a:r>
              <a:rPr lang="en-US" sz="1200" dirty="0"/>
              <a:t>dust</a:t>
            </a:r>
          </a:p>
          <a:p>
            <a:r>
              <a:rPr lang="en-US" sz="1200" dirty="0"/>
              <a:t>earth magnetic field</a:t>
            </a:r>
          </a:p>
        </p:txBody>
      </p:sp>
      <p:sp>
        <p:nvSpPr>
          <p:cNvPr id="17" name="TextBox 5"/>
          <p:cNvSpPr txBox="1">
            <a:spLocks noChangeArrowheads="1"/>
          </p:cNvSpPr>
          <p:nvPr/>
        </p:nvSpPr>
        <p:spPr bwMode="auto">
          <a:xfrm>
            <a:off x="838200" y="0"/>
            <a:ext cx="7467600" cy="461963"/>
          </a:xfrm>
          <a:prstGeom prst="rect">
            <a:avLst/>
          </a:prstGeom>
          <a:noFill/>
          <a:ln w="9525">
            <a:noFill/>
            <a:miter lim="800000"/>
            <a:headEnd/>
            <a:tailEnd/>
          </a:ln>
        </p:spPr>
        <p:txBody>
          <a:bodyPr>
            <a:prstTxWarp prst="textNoShape">
              <a:avLst/>
            </a:prstTxWarp>
            <a:spAutoFit/>
          </a:bodyPr>
          <a:lstStyle/>
          <a:p>
            <a:pPr algn="ctr">
              <a:defRPr/>
            </a:pPr>
            <a:r>
              <a:rPr lang="en-US" dirty="0">
                <a:solidFill>
                  <a:srgbClr val="000000"/>
                </a:solidFill>
              </a:rPr>
              <a:t>Types of research - reported</a:t>
            </a:r>
          </a:p>
        </p:txBody>
      </p:sp>
      <p:pic>
        <p:nvPicPr>
          <p:cNvPr id="7" name="Picture 6" descr="NCLLogoWithoutText.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077200" y="6209467"/>
            <a:ext cx="914400" cy="648533"/>
          </a:xfrm>
          <a:prstGeom prst="rect">
            <a:avLst/>
          </a:prstGeom>
        </p:spPr>
      </p:pic>
    </p:spTree>
    <p:extLst>
      <p:ext uri="{BB962C8B-B14F-4D97-AF65-F5344CB8AC3E}">
        <p14:creationId xmlns:p14="http://schemas.microsoft.com/office/powerpoint/2010/main" val="790574848"/>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Title 1"/>
          <p:cNvSpPr>
            <a:spLocks noGrp="1"/>
          </p:cNvSpPr>
          <p:nvPr>
            <p:ph type="title"/>
          </p:nvPr>
        </p:nvSpPr>
        <p:spPr>
          <a:xfrm>
            <a:off x="685800" y="76200"/>
            <a:ext cx="7772400" cy="685800"/>
          </a:xfrm>
        </p:spPr>
        <p:txBody>
          <a:bodyPr/>
          <a:lstStyle/>
          <a:p>
            <a:r>
              <a:rPr lang="en-US" sz="4000" dirty="0" smtClean="0">
                <a:solidFill>
                  <a:srgbClr val="000000"/>
                </a:solidFill>
                <a:latin typeface="Arial" charset="0"/>
                <a:ea typeface="ＭＳ Ｐゴシック" charset="-128"/>
                <a:cs typeface="ＭＳ Ｐゴシック" charset="-128"/>
              </a:rPr>
              <a:t>How we reach our users</a:t>
            </a:r>
          </a:p>
        </p:txBody>
      </p:sp>
      <p:pic>
        <p:nvPicPr>
          <p:cNvPr id="3" name="Picture 2" descr="CALIPSO.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2400" y="4380131"/>
            <a:ext cx="4465628" cy="2057400"/>
          </a:xfrm>
          <a:prstGeom prst="rect">
            <a:avLst/>
          </a:prstGeom>
        </p:spPr>
      </p:pic>
      <p:sp>
        <p:nvSpPr>
          <p:cNvPr id="5" name="TextBox 4"/>
          <p:cNvSpPr txBox="1"/>
          <p:nvPr/>
        </p:nvSpPr>
        <p:spPr>
          <a:xfrm>
            <a:off x="1024466" y="762000"/>
            <a:ext cx="2743200" cy="400110"/>
          </a:xfrm>
          <a:prstGeom prst="rect">
            <a:avLst/>
          </a:prstGeom>
          <a:noFill/>
        </p:spPr>
        <p:txBody>
          <a:bodyPr wrap="square" rtlCol="0">
            <a:spAutoFit/>
          </a:bodyPr>
          <a:lstStyle/>
          <a:p>
            <a:pPr algn="ctr"/>
            <a:r>
              <a:rPr lang="en-US" sz="2000" dirty="0" smtClean="0"/>
              <a:t>Workshops</a:t>
            </a:r>
            <a:endParaRPr lang="en-US" dirty="0"/>
          </a:p>
        </p:txBody>
      </p:sp>
      <p:sp>
        <p:nvSpPr>
          <p:cNvPr id="8" name="TextBox 7"/>
          <p:cNvSpPr txBox="1"/>
          <p:nvPr/>
        </p:nvSpPr>
        <p:spPr>
          <a:xfrm>
            <a:off x="518314" y="3733800"/>
            <a:ext cx="3733800" cy="646331"/>
          </a:xfrm>
          <a:prstGeom prst="rect">
            <a:avLst/>
          </a:prstGeom>
          <a:noFill/>
        </p:spPr>
        <p:txBody>
          <a:bodyPr wrap="square" rtlCol="0">
            <a:spAutoFit/>
          </a:bodyPr>
          <a:lstStyle/>
          <a:p>
            <a:pPr algn="ctr"/>
            <a:r>
              <a:rPr lang="en-US" sz="2000" dirty="0" smtClean="0"/>
              <a:t>Hundreds of </a:t>
            </a:r>
            <a:r>
              <a:rPr lang="en-US" sz="2000" dirty="0"/>
              <a:t>website examples</a:t>
            </a:r>
            <a:br>
              <a:rPr lang="en-US" sz="2000" dirty="0"/>
            </a:br>
            <a:r>
              <a:rPr lang="en-US" sz="1600" u="sng" dirty="0"/>
              <a:t>http://www.ncl.ucar.edu/Applications/</a:t>
            </a:r>
          </a:p>
        </p:txBody>
      </p:sp>
      <p:sp>
        <p:nvSpPr>
          <p:cNvPr id="9" name="TextBox 8"/>
          <p:cNvSpPr txBox="1"/>
          <p:nvPr/>
        </p:nvSpPr>
        <p:spPr>
          <a:xfrm>
            <a:off x="5143500" y="3886200"/>
            <a:ext cx="3352800" cy="400110"/>
          </a:xfrm>
          <a:prstGeom prst="rect">
            <a:avLst/>
          </a:prstGeom>
          <a:noFill/>
        </p:spPr>
        <p:txBody>
          <a:bodyPr wrap="square" rtlCol="0">
            <a:spAutoFit/>
          </a:bodyPr>
          <a:lstStyle/>
          <a:p>
            <a:pPr algn="ctr"/>
            <a:r>
              <a:rPr lang="en-US" sz="2000" dirty="0" smtClean="0"/>
              <a:t>Active email lists</a:t>
            </a:r>
            <a:endParaRPr lang="en-US" sz="2000" dirty="0"/>
          </a:p>
        </p:txBody>
      </p:sp>
      <p:sp>
        <p:nvSpPr>
          <p:cNvPr id="10" name="TextBox 9"/>
          <p:cNvSpPr txBox="1"/>
          <p:nvPr/>
        </p:nvSpPr>
        <p:spPr>
          <a:xfrm>
            <a:off x="5181600" y="762000"/>
            <a:ext cx="3352800" cy="707886"/>
          </a:xfrm>
          <a:prstGeom prst="rect">
            <a:avLst/>
          </a:prstGeom>
          <a:noFill/>
        </p:spPr>
        <p:txBody>
          <a:bodyPr wrap="square" rtlCol="0">
            <a:spAutoFit/>
          </a:bodyPr>
          <a:lstStyle/>
          <a:p>
            <a:pPr algn="ctr"/>
            <a:r>
              <a:rPr lang="en-US" sz="2000" dirty="0" smtClean="0"/>
              <a:t>One-on-one correspondence with users</a:t>
            </a:r>
            <a:endParaRPr lang="en-US" sz="2000" dirty="0"/>
          </a:p>
        </p:txBody>
      </p:sp>
      <p:pic>
        <p:nvPicPr>
          <p:cNvPr id="7" name="Picture 6" descr="IMG_5899.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34000" y="1447800"/>
            <a:ext cx="3048000" cy="2286000"/>
          </a:xfrm>
          <a:prstGeom prst="rect">
            <a:avLst/>
          </a:prstGeom>
          <a:ln>
            <a:solidFill>
              <a:srgbClr val="000000"/>
            </a:solidFill>
          </a:ln>
        </p:spPr>
      </p:pic>
      <p:pic>
        <p:nvPicPr>
          <p:cNvPr id="11" name="Picture 10" descr="DSCF0805.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8600" y="1219200"/>
            <a:ext cx="4334933" cy="2438400"/>
          </a:xfrm>
          <a:prstGeom prst="rect">
            <a:avLst/>
          </a:prstGeom>
          <a:ln>
            <a:solidFill>
              <a:srgbClr val="000000"/>
            </a:solidFill>
          </a:ln>
        </p:spPr>
      </p:pic>
      <p:sp>
        <p:nvSpPr>
          <p:cNvPr id="12" name="TextBox 11"/>
          <p:cNvSpPr txBox="1"/>
          <p:nvPr/>
        </p:nvSpPr>
        <p:spPr>
          <a:xfrm>
            <a:off x="5181600" y="4343400"/>
            <a:ext cx="3276600" cy="2092881"/>
          </a:xfrm>
          <a:prstGeom prst="rect">
            <a:avLst/>
          </a:prstGeom>
          <a:noFill/>
        </p:spPr>
        <p:txBody>
          <a:bodyPr wrap="square" rtlCol="0">
            <a:spAutoFit/>
          </a:bodyPr>
          <a:lstStyle/>
          <a:p>
            <a:r>
              <a:rPr lang="en-US" sz="1000" dirty="0">
                <a:latin typeface="Courier"/>
                <a:cs typeface="Courier"/>
              </a:rPr>
              <a:t>I am regridding a 12km by 12km lambert conical conformal grid of sparse emissions over the U.S. To a 1/2 by 2/3 degree grid over the same domain.  If </a:t>
            </a:r>
            <a:r>
              <a:rPr lang="en-US" sz="1000" dirty="0" smtClean="0">
                <a:latin typeface="Courier"/>
                <a:cs typeface="Courier"/>
              </a:rPr>
              <a:t>I </a:t>
            </a:r>
            <a:r>
              <a:rPr lang="en-US" sz="1000" dirty="0">
                <a:latin typeface="Courier"/>
                <a:cs typeface="Courier"/>
              </a:rPr>
              <a:t>choose the grid corners to be rounded to zero decimal places, I get a slightly different answer in my final emissions than if I round the grid corner to 2 decimal places which is actually slightly (1%) less than the original emissions.  Why would this occur, and what is 'best practices' in choosing the grid corners for this scenario</a:t>
            </a:r>
            <a:r>
              <a:rPr lang="en-US" sz="1000" dirty="0" smtClean="0">
                <a:latin typeface="Courier"/>
                <a:cs typeface="Courier"/>
              </a:rPr>
              <a:t>?</a:t>
            </a:r>
            <a:endParaRPr lang="en-US" sz="1000" dirty="0">
              <a:latin typeface="Courier"/>
              <a:cs typeface="Courier"/>
            </a:endParaRPr>
          </a:p>
        </p:txBody>
      </p:sp>
      <p:pic>
        <p:nvPicPr>
          <p:cNvPr id="13" name="Picture 12" descr="NCLLogoWithoutText.jp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772400" y="113467"/>
            <a:ext cx="1295400" cy="918755"/>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Title 1"/>
          <p:cNvSpPr>
            <a:spLocks noGrp="1"/>
          </p:cNvSpPr>
          <p:nvPr>
            <p:ph type="title"/>
          </p:nvPr>
        </p:nvSpPr>
        <p:spPr>
          <a:xfrm>
            <a:off x="304800" y="152400"/>
            <a:ext cx="8610600" cy="685800"/>
          </a:xfrm>
        </p:spPr>
        <p:txBody>
          <a:bodyPr/>
          <a:lstStyle/>
          <a:p>
            <a:r>
              <a:rPr lang="en-US" sz="3600" b="1" dirty="0" smtClean="0">
                <a:solidFill>
                  <a:srgbClr val="000000"/>
                </a:solidFill>
                <a:latin typeface="Arial" charset="0"/>
                <a:ea typeface="ＭＳ Ｐゴシック" charset="-128"/>
                <a:cs typeface="ＭＳ Ｐゴシック" charset="-128"/>
              </a:rPr>
              <a:t>Metrics and scope of software usage</a:t>
            </a:r>
          </a:p>
        </p:txBody>
      </p:sp>
      <p:sp>
        <p:nvSpPr>
          <p:cNvPr id="107523" name="Content Placeholder 2"/>
          <p:cNvSpPr>
            <a:spLocks noGrp="1"/>
          </p:cNvSpPr>
          <p:nvPr>
            <p:ph idx="1"/>
          </p:nvPr>
        </p:nvSpPr>
        <p:spPr>
          <a:xfrm>
            <a:off x="228600" y="914400"/>
            <a:ext cx="8686800" cy="1828800"/>
          </a:xfrm>
        </p:spPr>
        <p:txBody>
          <a:bodyPr/>
          <a:lstStyle/>
          <a:p>
            <a:pPr lvl="1"/>
            <a:r>
              <a:rPr lang="en-US" sz="2000" dirty="0" smtClean="0">
                <a:latin typeface="Arial" charset="0"/>
              </a:rPr>
              <a:t>16,000+ registered users in over 140 countries</a:t>
            </a:r>
            <a:br>
              <a:rPr lang="en-US" sz="2000" dirty="0" smtClean="0">
                <a:latin typeface="Arial" charset="0"/>
              </a:rPr>
            </a:br>
            <a:r>
              <a:rPr lang="en-US" sz="2000" dirty="0" smtClean="0">
                <a:latin typeface="Arial" charset="0"/>
              </a:rPr>
              <a:t>(count started in early 2005)</a:t>
            </a:r>
          </a:p>
          <a:p>
            <a:pPr lvl="1"/>
            <a:r>
              <a:rPr lang="en-US" sz="2000" dirty="0" smtClean="0">
                <a:latin typeface="Arial" charset="0"/>
              </a:rPr>
              <a:t>Average of 1800 downloads a month</a:t>
            </a:r>
          </a:p>
          <a:p>
            <a:pPr lvl="1"/>
            <a:r>
              <a:rPr lang="en-US" sz="2000" dirty="0" smtClean="0">
                <a:latin typeface="Arial" charset="0"/>
              </a:rPr>
              <a:t>Average of 340 emails a month on email list (includes responses)</a:t>
            </a:r>
          </a:p>
        </p:txBody>
      </p:sp>
      <p:pic>
        <p:nvPicPr>
          <p:cNvPr id="5" name="Picture 4"/>
          <p:cNvPicPr>
            <a:picLocks noChangeAspect="1"/>
          </p:cNvPicPr>
          <p:nvPr/>
        </p:nvPicPr>
        <p:blipFill>
          <a:blip r:embed="rId2"/>
          <a:stretch>
            <a:fillRect/>
          </a:stretch>
        </p:blipFill>
        <p:spPr>
          <a:xfrm>
            <a:off x="29361" y="2907719"/>
            <a:ext cx="9114639" cy="395028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txBox="1">
            <a:spLocks/>
          </p:cNvSpPr>
          <p:nvPr/>
        </p:nvSpPr>
        <p:spPr bwMode="auto">
          <a:xfrm>
            <a:off x="457200" y="76200"/>
            <a:ext cx="8229600" cy="762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i="0" u="none" strike="noStrike" kern="0" cap="none" spc="0" normalizeH="0" baseline="0" noProof="0" dirty="0" smtClean="0">
                <a:ln w="15875" cap="flat" cmpd="sng" algn="ctr">
                  <a:noFill/>
                  <a:prstDash val="solid"/>
                  <a:round/>
                  <a:headEnd type="none" w="med" len="med"/>
                  <a:tailEnd type="none" w="med" len="med"/>
                </a:ln>
                <a:solidFill>
                  <a:srgbClr val="000000"/>
                </a:solidFill>
                <a:effectLst/>
                <a:uLnTx/>
                <a:uFillTx/>
                <a:latin typeface="Arial"/>
                <a:ea typeface="ＭＳ Ｐゴシック" charset="-128"/>
                <a:cs typeface="Arial"/>
              </a:rPr>
              <a:t>Overview</a:t>
            </a:r>
          </a:p>
        </p:txBody>
      </p:sp>
      <p:sp>
        <p:nvSpPr>
          <p:cNvPr id="5" name="Content Placeholder 4"/>
          <p:cNvSpPr txBox="1">
            <a:spLocks/>
          </p:cNvSpPr>
          <p:nvPr/>
        </p:nvSpPr>
        <p:spPr bwMode="auto">
          <a:xfrm>
            <a:off x="685800" y="762000"/>
            <a:ext cx="7772400" cy="5791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indent="-342900">
              <a:lnSpc>
                <a:spcPct val="130000"/>
              </a:lnSpc>
              <a:buFont typeface="Arial"/>
              <a:buChar char="•"/>
            </a:pPr>
            <a:r>
              <a:rPr lang="en-US" dirty="0">
                <a:solidFill>
                  <a:schemeClr val="bg1">
                    <a:lumMod val="75000"/>
                  </a:schemeClr>
                </a:solidFill>
              </a:rPr>
              <a:t>Introductions</a:t>
            </a:r>
          </a:p>
          <a:p>
            <a:pPr marL="342900" indent="-342900">
              <a:lnSpc>
                <a:spcPct val="130000"/>
              </a:lnSpc>
              <a:buFont typeface="Arial"/>
              <a:buChar char="•"/>
            </a:pPr>
            <a:r>
              <a:rPr lang="en-US" dirty="0" smtClean="0">
                <a:solidFill>
                  <a:schemeClr val="bg1">
                    <a:lumMod val="75000"/>
                  </a:schemeClr>
                </a:solidFill>
              </a:rPr>
              <a:t>Audience survey</a:t>
            </a:r>
          </a:p>
          <a:p>
            <a:pPr marL="342900" indent="-342900">
              <a:lnSpc>
                <a:spcPct val="130000"/>
              </a:lnSpc>
              <a:buFont typeface="Arial"/>
              <a:buChar char="•"/>
            </a:pPr>
            <a:r>
              <a:rPr lang="en-US" dirty="0" smtClean="0">
                <a:solidFill>
                  <a:schemeClr val="bg1">
                    <a:lumMod val="75000"/>
                  </a:schemeClr>
                </a:solidFill>
              </a:rPr>
              <a:t>Introduction </a:t>
            </a:r>
            <a:r>
              <a:rPr lang="en-US" dirty="0">
                <a:solidFill>
                  <a:schemeClr val="bg1">
                    <a:lumMod val="75000"/>
                  </a:schemeClr>
                </a:solidFill>
              </a:rPr>
              <a:t>to data formats and </a:t>
            </a:r>
            <a:r>
              <a:rPr lang="en-US" dirty="0" smtClean="0">
                <a:solidFill>
                  <a:schemeClr val="bg1">
                    <a:lumMod val="75000"/>
                  </a:schemeClr>
                </a:solidFill>
              </a:rPr>
              <a:t>metadata</a:t>
            </a:r>
          </a:p>
          <a:p>
            <a:pPr marL="342900" indent="-342900">
              <a:lnSpc>
                <a:spcPct val="130000"/>
              </a:lnSpc>
              <a:buFont typeface="Arial"/>
              <a:buChar char="•"/>
            </a:pPr>
            <a:r>
              <a:rPr lang="en-US" dirty="0">
                <a:solidFill>
                  <a:schemeClr val="bg1">
                    <a:lumMod val="75000"/>
                  </a:schemeClr>
                </a:solidFill>
              </a:rPr>
              <a:t>I</a:t>
            </a:r>
            <a:r>
              <a:rPr lang="en-US" dirty="0" smtClean="0">
                <a:solidFill>
                  <a:schemeClr val="bg1">
                    <a:lumMod val="75000"/>
                  </a:schemeClr>
                </a:solidFill>
              </a:rPr>
              <a:t>ntroduction </a:t>
            </a:r>
            <a:r>
              <a:rPr lang="en-US" dirty="0">
                <a:solidFill>
                  <a:schemeClr val="bg1">
                    <a:lumMod val="75000"/>
                  </a:schemeClr>
                </a:solidFill>
              </a:rPr>
              <a:t>to </a:t>
            </a:r>
            <a:r>
              <a:rPr lang="en-US" dirty="0" smtClean="0">
                <a:solidFill>
                  <a:schemeClr val="bg1">
                    <a:lumMod val="75000"/>
                  </a:schemeClr>
                </a:solidFill>
              </a:rPr>
              <a:t>NCL</a:t>
            </a:r>
          </a:p>
          <a:p>
            <a:pPr marL="800100" lvl="1" indent="-342900">
              <a:lnSpc>
                <a:spcPct val="130000"/>
              </a:lnSpc>
              <a:buFont typeface="Arial"/>
              <a:buChar char="•"/>
            </a:pPr>
            <a:r>
              <a:rPr lang="en-US" dirty="0"/>
              <a:t>File input/output – demo</a:t>
            </a:r>
          </a:p>
          <a:p>
            <a:pPr marL="800100" lvl="1" indent="-342900">
              <a:lnSpc>
                <a:spcPct val="130000"/>
              </a:lnSpc>
              <a:buFont typeface="Arial"/>
              <a:buChar char="•"/>
            </a:pPr>
            <a:r>
              <a:rPr lang="en-US" dirty="0" smtClean="0">
                <a:solidFill>
                  <a:schemeClr val="bg1">
                    <a:lumMod val="75000"/>
                  </a:schemeClr>
                </a:solidFill>
              </a:rPr>
              <a:t>Computations – demo</a:t>
            </a:r>
          </a:p>
          <a:p>
            <a:pPr marL="800100" lvl="1" indent="-342900">
              <a:lnSpc>
                <a:spcPct val="130000"/>
              </a:lnSpc>
              <a:buFont typeface="Arial"/>
              <a:buChar char="•"/>
            </a:pPr>
            <a:r>
              <a:rPr lang="en-US" dirty="0" smtClean="0">
                <a:solidFill>
                  <a:schemeClr val="bg1">
                    <a:lumMod val="75000"/>
                  </a:schemeClr>
                </a:solidFill>
              </a:rPr>
              <a:t>Visualizations – demo</a:t>
            </a:r>
          </a:p>
          <a:p>
            <a:pPr marL="342900" indent="-342900">
              <a:lnSpc>
                <a:spcPct val="130000"/>
              </a:lnSpc>
              <a:buFont typeface="Arial"/>
              <a:buChar char="•"/>
            </a:pPr>
            <a:r>
              <a:rPr lang="en-US" dirty="0" smtClean="0">
                <a:solidFill>
                  <a:schemeClr val="bg1">
                    <a:lumMod val="75000"/>
                  </a:schemeClr>
                </a:solidFill>
              </a:rPr>
              <a:t>NCL </a:t>
            </a:r>
            <a:r>
              <a:rPr lang="en-US" dirty="0">
                <a:solidFill>
                  <a:schemeClr val="bg1">
                    <a:lumMod val="75000"/>
                  </a:schemeClr>
                </a:solidFill>
              </a:rPr>
              <a:t>visualization </a:t>
            </a:r>
            <a:r>
              <a:rPr lang="en-US" dirty="0" smtClean="0">
                <a:solidFill>
                  <a:schemeClr val="bg1">
                    <a:lumMod val="75000"/>
                  </a:schemeClr>
                </a:solidFill>
              </a:rPr>
              <a:t>gallery</a:t>
            </a:r>
          </a:p>
          <a:p>
            <a:pPr marL="342900" indent="-342900">
              <a:lnSpc>
                <a:spcPct val="130000"/>
              </a:lnSpc>
              <a:buFont typeface="Arial"/>
              <a:buChar char="•"/>
            </a:pPr>
            <a:r>
              <a:rPr lang="en-US" dirty="0" smtClean="0">
                <a:solidFill>
                  <a:schemeClr val="bg1">
                    <a:lumMod val="75000"/>
                  </a:schemeClr>
                </a:solidFill>
              </a:rPr>
              <a:t>Other </a:t>
            </a:r>
            <a:r>
              <a:rPr lang="en-US" dirty="0">
                <a:solidFill>
                  <a:schemeClr val="bg1">
                    <a:lumMod val="75000"/>
                  </a:schemeClr>
                </a:solidFill>
              </a:rPr>
              <a:t>projects and collaborations we are part </a:t>
            </a:r>
            <a:r>
              <a:rPr lang="en-US" dirty="0" smtClean="0">
                <a:solidFill>
                  <a:schemeClr val="bg1">
                    <a:lumMod val="75000"/>
                  </a:schemeClr>
                </a:solidFill>
              </a:rPr>
              <a:t>of</a:t>
            </a:r>
          </a:p>
          <a:p>
            <a:pPr marL="342900" indent="-342900">
              <a:lnSpc>
                <a:spcPct val="130000"/>
              </a:lnSpc>
              <a:buFont typeface="Arial"/>
              <a:buChar char="•"/>
            </a:pPr>
            <a:r>
              <a:rPr lang="en-US" dirty="0" smtClean="0">
                <a:solidFill>
                  <a:schemeClr val="bg1">
                    <a:lumMod val="75000"/>
                  </a:schemeClr>
                </a:solidFill>
              </a:rPr>
              <a:t>User </a:t>
            </a:r>
            <a:r>
              <a:rPr lang="en-US" dirty="0">
                <a:solidFill>
                  <a:schemeClr val="bg1">
                    <a:lumMod val="75000"/>
                  </a:schemeClr>
                </a:solidFill>
              </a:rPr>
              <a:t>contributed </a:t>
            </a:r>
            <a:r>
              <a:rPr lang="en-US" dirty="0" smtClean="0">
                <a:solidFill>
                  <a:schemeClr val="bg1">
                    <a:lumMod val="75000"/>
                  </a:schemeClr>
                </a:solidFill>
              </a:rPr>
              <a:t>software and projects</a:t>
            </a:r>
          </a:p>
          <a:p>
            <a:pPr marL="342900" indent="-342900">
              <a:lnSpc>
                <a:spcPct val="130000"/>
              </a:lnSpc>
              <a:buFont typeface="Arial"/>
              <a:buChar char="•"/>
            </a:pPr>
            <a:r>
              <a:rPr lang="en-US" dirty="0" smtClean="0">
                <a:solidFill>
                  <a:schemeClr val="bg1">
                    <a:lumMod val="75000"/>
                  </a:schemeClr>
                </a:solidFill>
              </a:rPr>
              <a:t>“No one tool does it all”</a:t>
            </a:r>
          </a:p>
          <a:p>
            <a:pPr marL="342900" indent="-342900">
              <a:lnSpc>
                <a:spcPct val="130000"/>
              </a:lnSpc>
              <a:buFont typeface="Arial"/>
              <a:buChar char="•"/>
            </a:pPr>
            <a:r>
              <a:rPr lang="en-US" dirty="0" smtClean="0">
                <a:solidFill>
                  <a:schemeClr val="bg1">
                    <a:lumMod val="75000"/>
                  </a:schemeClr>
                </a:solidFill>
              </a:rPr>
              <a:t>Challenges</a:t>
            </a:r>
            <a:endParaRPr lang="en-US" sz="1400" kern="0" dirty="0">
              <a:solidFill>
                <a:schemeClr val="bg1">
                  <a:lumMod val="75000"/>
                </a:schemeClr>
              </a:solidFill>
            </a:endParaRPr>
          </a:p>
        </p:txBody>
      </p:sp>
    </p:spTree>
    <p:extLst>
      <p:ext uri="{BB962C8B-B14F-4D97-AF65-F5344CB8AC3E}">
        <p14:creationId xmlns:p14="http://schemas.microsoft.com/office/powerpoint/2010/main" val="1162169442"/>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1"/>
          <p:cNvGrpSpPr>
            <a:grpSpLocks/>
          </p:cNvGrpSpPr>
          <p:nvPr/>
        </p:nvGrpSpPr>
        <p:grpSpPr bwMode="auto">
          <a:xfrm>
            <a:off x="4648200" y="915988"/>
            <a:ext cx="4343400" cy="2590800"/>
            <a:chOff x="4648200" y="915988"/>
            <a:chExt cx="4343400" cy="2590800"/>
          </a:xfrm>
        </p:grpSpPr>
        <p:pic>
          <p:nvPicPr>
            <p:cNvPr id="5" name="Picture 3"/>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648200" y="915988"/>
              <a:ext cx="4343400" cy="2590800"/>
            </a:xfrm>
            <a:prstGeom prst="rect">
              <a:avLst/>
            </a:pr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pic>
        <p:sp>
          <p:nvSpPr>
            <p:cNvPr id="6" name="Oval 5"/>
            <p:cNvSpPr>
              <a:spLocks noChangeArrowheads="1"/>
            </p:cNvSpPr>
            <p:nvPr/>
          </p:nvSpPr>
          <p:spPr bwMode="auto">
            <a:xfrm>
              <a:off x="6746283" y="2121331"/>
              <a:ext cx="220851" cy="164669"/>
            </a:xfrm>
            <a:prstGeom prst="ellipse">
              <a:avLst/>
            </a:prstGeom>
            <a:noFill/>
            <a:ln w="9525">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7" name="Rectangle 1031"/>
          <p:cNvSpPr>
            <a:spLocks noChangeArrowheads="1"/>
          </p:cNvSpPr>
          <p:nvPr/>
        </p:nvSpPr>
        <p:spPr bwMode="auto">
          <a:xfrm>
            <a:off x="228600" y="228600"/>
            <a:ext cx="8763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b="1" dirty="0">
                <a:latin typeface="Arial"/>
                <a:cs typeface="Arial"/>
              </a:rPr>
              <a:t>NCAR Mesa Lab and Flatirons · Boulder, Colorado</a:t>
            </a:r>
            <a:endParaRPr lang="en-US" sz="4000" dirty="0">
              <a:latin typeface="Arial"/>
              <a:cs typeface="Arial"/>
            </a:endParaRPr>
          </a:p>
        </p:txBody>
      </p:sp>
      <p:pic>
        <p:nvPicPr>
          <p:cNvPr id="8" name="Picture 10" descr="IMG_1398.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1000" y="3784600"/>
            <a:ext cx="3935413" cy="295116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9" name="Picture 10" descr="MLSnow2.pn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81000" y="762000"/>
            <a:ext cx="3886200" cy="2917825"/>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0" name="Picture 13" descr="MLAir.pn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610100" y="3783013"/>
            <a:ext cx="4381500" cy="2922587"/>
          </a:xfrm>
          <a:prstGeom prst="rect">
            <a:avLst/>
          </a:pr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1730010"/>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p:cNvSpPr txBox="1">
            <a:spLocks/>
          </p:cNvSpPr>
          <p:nvPr/>
        </p:nvSpPr>
        <p:spPr bwMode="auto">
          <a:xfrm>
            <a:off x="1066800" y="228600"/>
            <a:ext cx="7010400" cy="609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i="0" u="none" strike="noStrike" kern="0" cap="none" spc="0" normalizeH="0" baseline="0" noProof="0" dirty="0" smtClean="0">
                <a:ln w="15875" cap="flat" cmpd="sng" algn="ctr">
                  <a:noFill/>
                  <a:prstDash val="solid"/>
                  <a:round/>
                  <a:headEnd type="none" w="med" len="med"/>
                  <a:tailEnd type="none" w="med" len="med"/>
                </a:ln>
                <a:solidFill>
                  <a:srgbClr val="000000"/>
                </a:solidFill>
                <a:effectLst/>
                <a:uLnTx/>
                <a:uFillTx/>
                <a:latin typeface="Arial"/>
                <a:ea typeface="ＭＳ Ｐゴシック" charset="-128"/>
                <a:cs typeface="Arial"/>
              </a:rPr>
              <a:t>NCL’s file input and output</a:t>
            </a:r>
          </a:p>
        </p:txBody>
      </p:sp>
      <p:sp>
        <p:nvSpPr>
          <p:cNvPr id="4" name="Content Placeholder 4"/>
          <p:cNvSpPr txBox="1">
            <a:spLocks/>
          </p:cNvSpPr>
          <p:nvPr/>
        </p:nvSpPr>
        <p:spPr bwMode="auto">
          <a:xfrm>
            <a:off x="685800" y="990600"/>
            <a:ext cx="7772400" cy="5562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lvl="0" indent="-342900" eaLnBrk="1" hangingPunct="1">
              <a:lnSpc>
                <a:spcPct val="120000"/>
              </a:lnSpc>
              <a:spcBef>
                <a:spcPct val="20000"/>
              </a:spcBef>
              <a:buFont typeface="Times" charset="0"/>
              <a:buChar char="•"/>
              <a:defRPr/>
            </a:pPr>
            <a:r>
              <a:rPr lang="en-US" i="1" kern="0" dirty="0"/>
              <a:t>One function reads all supported data formats:</a:t>
            </a:r>
          </a:p>
          <a:p>
            <a:pPr marL="800100" lvl="1" indent="-342900" eaLnBrk="1" hangingPunct="1">
              <a:lnSpc>
                <a:spcPct val="120000"/>
              </a:lnSpc>
              <a:spcBef>
                <a:spcPct val="20000"/>
              </a:spcBef>
              <a:buFont typeface="Lucida Grande" charset="0"/>
              <a:buChar char="−"/>
              <a:defRPr/>
            </a:pPr>
            <a:r>
              <a:rPr lang="en-US" sz="2000" kern="0" dirty="0">
                <a:ea typeface="ＭＳ Ｐゴシック" pitchFamily="-112" charset="-128"/>
              </a:rPr>
              <a:t>NetCDF </a:t>
            </a:r>
            <a:r>
              <a:rPr lang="en-US" sz="2000" kern="0" dirty="0" smtClean="0">
                <a:ea typeface="ＭＳ Ｐゴシック" pitchFamily="-112" charset="-128"/>
              </a:rPr>
              <a:t>3/4, </a:t>
            </a:r>
            <a:r>
              <a:rPr lang="en-US" sz="2000" kern="0" dirty="0">
                <a:ea typeface="ＭＳ Ｐゴシック" pitchFamily="-112" charset="-128"/>
              </a:rPr>
              <a:t>GRIB 1 and 2, HDF4</a:t>
            </a:r>
            <a:r>
              <a:rPr lang="en-US" sz="2000" kern="0" dirty="0" smtClean="0">
                <a:ea typeface="ＭＳ Ｐゴシック" pitchFamily="-112" charset="-128"/>
              </a:rPr>
              <a:t>, HDF5,</a:t>
            </a:r>
            <a:br>
              <a:rPr lang="en-US" sz="2000" kern="0" dirty="0" smtClean="0">
                <a:ea typeface="ＭＳ Ｐゴシック" pitchFamily="-112" charset="-128"/>
              </a:rPr>
            </a:br>
            <a:r>
              <a:rPr lang="en-US" sz="2000" kern="0" dirty="0" smtClean="0">
                <a:ea typeface="ＭＳ Ｐゴシック" pitchFamily="-112" charset="-128"/>
              </a:rPr>
              <a:t>HDF</a:t>
            </a:r>
            <a:r>
              <a:rPr lang="en-US" sz="2000" kern="0" dirty="0">
                <a:ea typeface="ＭＳ Ｐゴシック" pitchFamily="-112" charset="-128"/>
              </a:rPr>
              <a:t>-EOS2, HDF-EOS5, </a:t>
            </a:r>
            <a:r>
              <a:rPr lang="en-US" sz="2000" kern="0" dirty="0" smtClean="0">
                <a:ea typeface="ＭＳ Ｐゴシック" pitchFamily="-112" charset="-128"/>
              </a:rPr>
              <a:t>Shapefile</a:t>
            </a:r>
          </a:p>
          <a:p>
            <a:pPr marL="800100" lvl="1" indent="-342900" eaLnBrk="1" hangingPunct="1">
              <a:lnSpc>
                <a:spcPct val="120000"/>
              </a:lnSpc>
              <a:spcBef>
                <a:spcPct val="20000"/>
              </a:spcBef>
              <a:buFont typeface="Lucida Grande" charset="0"/>
              <a:buChar char="−"/>
              <a:defRPr/>
            </a:pPr>
            <a:r>
              <a:rPr lang="en-US" sz="2000" kern="0" dirty="0" smtClean="0">
                <a:ea typeface="ＭＳ Ｐゴシック" pitchFamily="-112" charset="-128"/>
              </a:rPr>
              <a:t>Writes </a:t>
            </a:r>
            <a:r>
              <a:rPr lang="en-US" sz="2000" kern="0" dirty="0">
                <a:ea typeface="ＭＳ Ｐゴシック" pitchFamily="-112" charset="-128"/>
              </a:rPr>
              <a:t>NetCDF 3/4 (classic) and HDF4</a:t>
            </a:r>
            <a:endParaRPr lang="en-US" sz="1600" kern="0" dirty="0">
              <a:ea typeface="ＭＳ Ｐゴシック" pitchFamily="-112" charset="-128"/>
            </a:endParaRPr>
          </a:p>
          <a:p>
            <a:pPr marL="342900" marR="0" lvl="0" indent="-342900" algn="l" defTabSz="914400" rtl="0" eaLnBrk="1" fontAlgn="base" latinLnBrk="0" hangingPunct="1">
              <a:lnSpc>
                <a:spcPct val="120000"/>
              </a:lnSpc>
              <a:spcBef>
                <a:spcPct val="20000"/>
              </a:spcBef>
              <a:spcAft>
                <a:spcPct val="0"/>
              </a:spcAft>
              <a:buClrTx/>
              <a:buSzTx/>
              <a:buFont typeface="Times" charset="0"/>
              <a:buChar char="•"/>
              <a:tabLst/>
              <a:defRPr/>
            </a:pPr>
            <a:r>
              <a:rPr kumimoji="0" lang="en-US" u="none" strike="noStrike" kern="0" cap="none" spc="0" normalizeH="0" baseline="0" noProof="0" dirty="0" smtClean="0">
                <a:ln>
                  <a:noFill/>
                </a:ln>
                <a:solidFill>
                  <a:schemeClr val="tx1"/>
                </a:solidFill>
                <a:effectLst/>
                <a:uLnTx/>
                <a:uFillTx/>
              </a:rPr>
              <a:t>NCL</a:t>
            </a:r>
            <a:r>
              <a:rPr kumimoji="0" lang="en-US" u="none" strike="noStrike" kern="0" cap="none" spc="0" normalizeH="0" noProof="0" dirty="0" smtClean="0">
                <a:ln>
                  <a:noFill/>
                </a:ln>
                <a:solidFill>
                  <a:schemeClr val="tx1"/>
                </a:solidFill>
                <a:effectLst/>
                <a:uLnTx/>
                <a:uFillTx/>
              </a:rPr>
              <a:t> variables have same features as </a:t>
            </a:r>
            <a:r>
              <a:rPr kumimoji="0" lang="en-US" u="none" strike="noStrike" kern="0" cap="none" spc="0" normalizeH="0" noProof="0" dirty="0" err="1" smtClean="0">
                <a:ln>
                  <a:noFill/>
                </a:ln>
                <a:solidFill>
                  <a:schemeClr val="tx1"/>
                </a:solidFill>
                <a:effectLst/>
                <a:uLnTx/>
                <a:uFillTx/>
              </a:rPr>
              <a:t>sel</a:t>
            </a:r>
            <a:r>
              <a:rPr lang="en-US" kern="0" dirty="0" smtClean="0"/>
              <a:t>f-describing data formats</a:t>
            </a:r>
          </a:p>
          <a:p>
            <a:pPr marL="342900" marR="0" lvl="0" indent="-342900" algn="l" defTabSz="914400" rtl="0" eaLnBrk="1" fontAlgn="base" latinLnBrk="0" hangingPunct="1">
              <a:lnSpc>
                <a:spcPct val="120000"/>
              </a:lnSpc>
              <a:spcBef>
                <a:spcPct val="20000"/>
              </a:spcBef>
              <a:spcAft>
                <a:spcPct val="0"/>
              </a:spcAft>
              <a:buClrTx/>
              <a:buSzTx/>
              <a:buFont typeface="Times" charset="0"/>
              <a:buChar char="•"/>
              <a:tabLst/>
              <a:defRPr/>
            </a:pPr>
            <a:r>
              <a:rPr kumimoji="0" lang="en-US" u="none" strike="noStrike" kern="0" cap="none" spc="0" normalizeH="0" dirty="0" smtClean="0">
                <a:ln>
                  <a:noFill/>
                </a:ln>
                <a:solidFill>
                  <a:schemeClr val="tx1"/>
                </a:solidFill>
                <a:effectLst/>
                <a:uLnTx/>
                <a:uFillTx/>
              </a:rPr>
              <a:t>That is, the variables can have:</a:t>
            </a:r>
          </a:p>
          <a:p>
            <a:pPr marL="800100" lvl="1" indent="-342900" eaLnBrk="1" hangingPunct="1">
              <a:lnSpc>
                <a:spcPct val="120000"/>
              </a:lnSpc>
              <a:spcBef>
                <a:spcPct val="20000"/>
              </a:spcBef>
              <a:buFont typeface="Times" charset="0"/>
              <a:buChar char="•"/>
              <a:defRPr/>
            </a:pPr>
            <a:r>
              <a:rPr lang="en-US" sz="2000" kern="0" dirty="0" smtClean="0"/>
              <a:t>Attributes (“units”, “</a:t>
            </a:r>
            <a:r>
              <a:rPr lang="en-US" sz="2000" kern="0" dirty="0" err="1" smtClean="0"/>
              <a:t>long_name</a:t>
            </a:r>
            <a:r>
              <a:rPr lang="en-US" sz="2000" kern="0" dirty="0" smtClean="0"/>
              <a:t>”, “_</a:t>
            </a:r>
            <a:r>
              <a:rPr lang="en-US" sz="2000" kern="0" dirty="0" err="1" smtClean="0"/>
              <a:t>FillValue</a:t>
            </a:r>
            <a:r>
              <a:rPr lang="en-US" sz="2000" kern="0" dirty="0" smtClean="0"/>
              <a:t>”)</a:t>
            </a:r>
          </a:p>
          <a:p>
            <a:pPr marL="800100" lvl="1" indent="-342900" eaLnBrk="1" hangingPunct="1">
              <a:lnSpc>
                <a:spcPct val="120000"/>
              </a:lnSpc>
              <a:spcBef>
                <a:spcPct val="20000"/>
              </a:spcBef>
              <a:buFont typeface="Times" charset="0"/>
              <a:buChar char="•"/>
              <a:defRPr/>
            </a:pPr>
            <a:r>
              <a:rPr lang="en-US" sz="2000" kern="0" dirty="0" smtClean="0"/>
              <a:t>Dimension names (“time”, “</a:t>
            </a:r>
            <a:r>
              <a:rPr lang="en-US" sz="2000" kern="0" dirty="0" err="1" smtClean="0"/>
              <a:t>lev</a:t>
            </a:r>
            <a:r>
              <a:rPr lang="en-US" sz="2000" kern="0" dirty="0" smtClean="0"/>
              <a:t>”, “</a:t>
            </a:r>
            <a:r>
              <a:rPr lang="en-US" sz="2000" kern="0" dirty="0" err="1" smtClean="0"/>
              <a:t>lat</a:t>
            </a:r>
            <a:r>
              <a:rPr lang="en-US" sz="2000" kern="0" dirty="0" smtClean="0"/>
              <a:t>”, “</a:t>
            </a:r>
            <a:r>
              <a:rPr lang="en-US" sz="2000" kern="0" dirty="0" err="1" smtClean="0"/>
              <a:t>lon</a:t>
            </a:r>
            <a:r>
              <a:rPr lang="en-US" sz="2000" kern="0" dirty="0" smtClean="0"/>
              <a:t>”)</a:t>
            </a:r>
          </a:p>
          <a:p>
            <a:pPr marL="800100" lvl="1" indent="-342900" eaLnBrk="1" hangingPunct="1">
              <a:lnSpc>
                <a:spcPct val="120000"/>
              </a:lnSpc>
              <a:spcBef>
                <a:spcPct val="20000"/>
              </a:spcBef>
              <a:buFont typeface="Times" charset="0"/>
              <a:buChar char="•"/>
              <a:defRPr/>
            </a:pPr>
            <a:r>
              <a:rPr kumimoji="0" lang="en-US" sz="2000" u="none" strike="noStrike" kern="0" cap="none" spc="0" normalizeH="0" dirty="0" smtClean="0">
                <a:ln>
                  <a:noFill/>
                </a:ln>
                <a:solidFill>
                  <a:schemeClr val="tx1"/>
                </a:solidFill>
                <a:effectLst/>
                <a:uLnTx/>
                <a:uFillTx/>
              </a:rPr>
              <a:t>Coordinate arrays (1D arrays of coordinate points)</a:t>
            </a:r>
            <a:endParaRPr kumimoji="0" lang="en-US" sz="2000" u="none" strike="noStrike" kern="0" cap="none" spc="0" normalizeH="0" baseline="0" noProof="0" dirty="0" smtClean="0">
              <a:ln>
                <a:noFill/>
              </a:ln>
              <a:solidFill>
                <a:schemeClr val="tx1"/>
              </a:solidFill>
              <a:effectLst/>
              <a:uLnTx/>
              <a:uFillTx/>
            </a:endParaRPr>
          </a:p>
          <a:p>
            <a:pPr marL="342900" marR="0" lvl="0" indent="-342900" algn="l" defTabSz="914400" rtl="0" eaLnBrk="1" fontAlgn="base" latinLnBrk="0" hangingPunct="1">
              <a:lnSpc>
                <a:spcPct val="120000"/>
              </a:lnSpc>
              <a:spcBef>
                <a:spcPct val="20000"/>
              </a:spcBef>
              <a:spcAft>
                <a:spcPct val="0"/>
              </a:spcAft>
              <a:buClrTx/>
              <a:buSzTx/>
              <a:buFont typeface="Times" charset="0"/>
              <a:buChar char="•"/>
              <a:tabLst/>
              <a:defRPr/>
            </a:pPr>
            <a:r>
              <a:rPr kumimoji="0" lang="en-US" i="0" u="none" strike="noStrike" kern="0" cap="none" spc="0" normalizeH="0" baseline="0" noProof="0" dirty="0" smtClean="0">
                <a:ln>
                  <a:noFill/>
                </a:ln>
                <a:solidFill>
                  <a:schemeClr val="tx1"/>
                </a:solidFill>
                <a:effectLst/>
                <a:uLnTx/>
                <a:uFillTx/>
              </a:rPr>
              <a:t>OPeNDAP-enabled</a:t>
            </a:r>
            <a:endParaRPr lang="en-US" kern="0" dirty="0"/>
          </a:p>
          <a:p>
            <a:pPr marL="342900" marR="0" lvl="0" indent="-342900" algn="l" defTabSz="914400" rtl="0" eaLnBrk="1" fontAlgn="base" latinLnBrk="0" hangingPunct="1">
              <a:lnSpc>
                <a:spcPct val="120000"/>
              </a:lnSpc>
              <a:spcBef>
                <a:spcPct val="20000"/>
              </a:spcBef>
              <a:spcAft>
                <a:spcPct val="0"/>
              </a:spcAft>
              <a:buClrTx/>
              <a:buSzTx/>
              <a:buFont typeface="Times" charset="0"/>
              <a:buChar char="•"/>
              <a:tabLst/>
              <a:defRPr/>
            </a:pPr>
            <a:r>
              <a:rPr kumimoji="0" lang="en-US" i="0" u="none" strike="noStrike" kern="0" cap="none" spc="0" normalizeH="0" baseline="0" noProof="0" dirty="0" smtClean="0">
                <a:ln>
                  <a:noFill/>
                </a:ln>
                <a:solidFill>
                  <a:schemeClr val="tx1"/>
                </a:solidFill>
                <a:effectLst/>
                <a:uLnTx/>
                <a:uFillTx/>
              </a:rPr>
              <a:t>ASCII, binary (read and write)</a:t>
            </a:r>
            <a:br>
              <a:rPr kumimoji="0" lang="en-US" i="0" u="none" strike="noStrike" kern="0" cap="none" spc="0" normalizeH="0" baseline="0" noProof="0" dirty="0" smtClean="0">
                <a:ln>
                  <a:noFill/>
                </a:ln>
                <a:solidFill>
                  <a:schemeClr val="tx1"/>
                </a:solidFill>
                <a:effectLst/>
                <a:uLnTx/>
                <a:uFillTx/>
              </a:rPr>
            </a:br>
            <a:endParaRPr kumimoji="0" lang="en-US" sz="1600" i="0" u="none" strike="noStrike" kern="0" cap="none" spc="0" normalizeH="0" baseline="0" noProof="0" dirty="0" smtClean="0">
              <a:ln>
                <a:noFill/>
              </a:ln>
              <a:solidFill>
                <a:schemeClr val="tx1"/>
              </a:solidFill>
              <a:effectLst/>
              <a:uLnTx/>
              <a:uFillTx/>
            </a:endParaRPr>
          </a:p>
        </p:txBody>
      </p:sp>
    </p:spTree>
    <p:extLst>
      <p:ext uri="{BB962C8B-B14F-4D97-AF65-F5344CB8AC3E}">
        <p14:creationId xmlns:p14="http://schemas.microsoft.com/office/powerpoint/2010/main" val="4233790924"/>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304800" y="304800"/>
            <a:ext cx="8610600" cy="4724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000090"/>
                </a:solidFill>
                <a:latin typeface="Arial" pitchFamily="-112" charset="0"/>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52" charset="0"/>
                <a:ea typeface="ＭＳ Ｐゴシック" pitchFamily="52" charset="-128"/>
                <a:cs typeface="ＭＳ Ｐゴシック" pitchFamily="52" charset="-128"/>
              </a:defRPr>
            </a:lvl2pPr>
            <a:lvl3pPr algn="ctr" rtl="0" eaLnBrk="0" fontAlgn="base" hangingPunct="0">
              <a:spcBef>
                <a:spcPct val="0"/>
              </a:spcBef>
              <a:spcAft>
                <a:spcPct val="0"/>
              </a:spcAft>
              <a:defRPr sz="4400">
                <a:solidFill>
                  <a:schemeClr val="tx2"/>
                </a:solidFill>
                <a:latin typeface="Arial" pitchFamily="52" charset="0"/>
                <a:ea typeface="ＭＳ Ｐゴシック" pitchFamily="52" charset="-128"/>
                <a:cs typeface="ＭＳ Ｐゴシック" pitchFamily="52" charset="-128"/>
              </a:defRPr>
            </a:lvl3pPr>
            <a:lvl4pPr algn="ctr" rtl="0" eaLnBrk="0" fontAlgn="base" hangingPunct="0">
              <a:spcBef>
                <a:spcPct val="0"/>
              </a:spcBef>
              <a:spcAft>
                <a:spcPct val="0"/>
              </a:spcAft>
              <a:defRPr sz="4400">
                <a:solidFill>
                  <a:schemeClr val="tx2"/>
                </a:solidFill>
                <a:latin typeface="Arial" pitchFamily="52" charset="0"/>
                <a:ea typeface="ＭＳ Ｐゴシック" pitchFamily="52" charset="-128"/>
                <a:cs typeface="ＭＳ Ｐゴシック" pitchFamily="52" charset="-128"/>
              </a:defRPr>
            </a:lvl4pPr>
            <a:lvl5pPr algn="ctr" rtl="0" eaLnBrk="0" fontAlgn="base" hangingPunct="0">
              <a:spcBef>
                <a:spcPct val="0"/>
              </a:spcBef>
              <a:spcAft>
                <a:spcPct val="0"/>
              </a:spcAft>
              <a:defRPr sz="4400">
                <a:solidFill>
                  <a:schemeClr val="tx2"/>
                </a:solidFill>
                <a:latin typeface="Arial" pitchFamily="52" charset="0"/>
                <a:ea typeface="ＭＳ Ｐゴシック" pitchFamily="52" charset="-128"/>
                <a:cs typeface="ＭＳ Ｐゴシック" pitchFamily="52" charset="-128"/>
              </a:defRPr>
            </a:lvl5pPr>
            <a:lvl6pPr marL="457200" algn="ctr" rtl="0" fontAlgn="base">
              <a:spcBef>
                <a:spcPct val="0"/>
              </a:spcBef>
              <a:spcAft>
                <a:spcPct val="0"/>
              </a:spcAft>
              <a:defRPr sz="4400">
                <a:solidFill>
                  <a:schemeClr val="tx2"/>
                </a:solidFill>
                <a:latin typeface="Arial" pitchFamily="52" charset="0"/>
                <a:ea typeface="ＭＳ Ｐゴシック" pitchFamily="52" charset="-128"/>
                <a:cs typeface="ＭＳ Ｐゴシック" pitchFamily="52" charset="-128"/>
              </a:defRPr>
            </a:lvl6pPr>
            <a:lvl7pPr marL="914400" algn="ctr" rtl="0" fontAlgn="base">
              <a:spcBef>
                <a:spcPct val="0"/>
              </a:spcBef>
              <a:spcAft>
                <a:spcPct val="0"/>
              </a:spcAft>
              <a:defRPr sz="4400">
                <a:solidFill>
                  <a:schemeClr val="tx2"/>
                </a:solidFill>
                <a:latin typeface="Arial" pitchFamily="52" charset="0"/>
                <a:ea typeface="ＭＳ Ｐゴシック" pitchFamily="52" charset="-128"/>
                <a:cs typeface="ＭＳ Ｐゴシック" pitchFamily="52" charset="-128"/>
              </a:defRPr>
            </a:lvl7pPr>
            <a:lvl8pPr marL="1371600" algn="ctr" rtl="0" fontAlgn="base">
              <a:spcBef>
                <a:spcPct val="0"/>
              </a:spcBef>
              <a:spcAft>
                <a:spcPct val="0"/>
              </a:spcAft>
              <a:defRPr sz="4400">
                <a:solidFill>
                  <a:schemeClr val="tx2"/>
                </a:solidFill>
                <a:latin typeface="Arial" pitchFamily="52" charset="0"/>
                <a:ea typeface="ＭＳ Ｐゴシック" pitchFamily="52" charset="-128"/>
                <a:cs typeface="ＭＳ Ｐゴシック" pitchFamily="52" charset="-128"/>
              </a:defRPr>
            </a:lvl8pPr>
            <a:lvl9pPr marL="1828800" algn="ctr" rtl="0" fontAlgn="base">
              <a:spcBef>
                <a:spcPct val="0"/>
              </a:spcBef>
              <a:spcAft>
                <a:spcPct val="0"/>
              </a:spcAft>
              <a:defRPr sz="4400">
                <a:solidFill>
                  <a:schemeClr val="tx2"/>
                </a:solidFill>
                <a:latin typeface="Arial" pitchFamily="52" charset="0"/>
                <a:ea typeface="ＭＳ Ｐゴシック" pitchFamily="52" charset="-128"/>
                <a:cs typeface="ＭＳ Ｐゴシック" pitchFamily="52" charset="-128"/>
              </a:defRPr>
            </a:lvl9pPr>
          </a:lstStyle>
          <a:p>
            <a:r>
              <a:rPr lang="en-US" sz="6000" dirty="0" smtClean="0"/>
              <a:t>DEMO #1</a:t>
            </a:r>
            <a:r>
              <a:rPr lang="en-US" sz="7200" dirty="0" smtClean="0"/>
              <a:t/>
            </a:r>
            <a:br>
              <a:rPr lang="en-US" sz="7200" dirty="0" smtClean="0"/>
            </a:br>
            <a:r>
              <a:rPr lang="en-US" sz="2200" i="1" dirty="0" smtClean="0"/>
              <a:t/>
            </a:r>
            <a:br>
              <a:rPr lang="en-US" sz="2200" i="1" dirty="0" smtClean="0"/>
            </a:br>
            <a:r>
              <a:rPr lang="en-US" sz="2800" i="1" dirty="0" smtClean="0">
                <a:solidFill>
                  <a:srgbClr val="000000"/>
                </a:solidFill>
              </a:rPr>
              <a:t>Looking at various data formats with NCL</a:t>
            </a:r>
          </a:p>
          <a:p>
            <a:endParaRPr lang="en-US" sz="2800" dirty="0">
              <a:solidFill>
                <a:srgbClr val="000000"/>
              </a:solidFill>
            </a:endParaRPr>
          </a:p>
          <a:p>
            <a:r>
              <a:rPr lang="en-US" sz="2800" dirty="0" smtClean="0">
                <a:solidFill>
                  <a:srgbClr val="000000"/>
                </a:solidFill>
              </a:rPr>
              <a:t>Simple NetCDF file</a:t>
            </a:r>
          </a:p>
          <a:p>
            <a:r>
              <a:rPr lang="en-US" sz="2800" dirty="0" smtClean="0">
                <a:solidFill>
                  <a:srgbClr val="000000"/>
                </a:solidFill>
              </a:rPr>
              <a:t>WRF output file (NetCDF)</a:t>
            </a:r>
          </a:p>
          <a:p>
            <a:r>
              <a:rPr lang="en-US" sz="2800" dirty="0" smtClean="0">
                <a:solidFill>
                  <a:srgbClr val="000000"/>
                </a:solidFill>
              </a:rPr>
              <a:t>GRIB file</a:t>
            </a:r>
          </a:p>
          <a:p>
            <a:r>
              <a:rPr lang="en-US" sz="2800" dirty="0" smtClean="0">
                <a:solidFill>
                  <a:srgbClr val="000000"/>
                </a:solidFill>
              </a:rPr>
              <a:t>HDF5 </a:t>
            </a:r>
            <a:endParaRPr lang="en-US" sz="2800" dirty="0">
              <a:solidFill>
                <a:srgbClr val="000000"/>
              </a:solidFill>
            </a:endParaRPr>
          </a:p>
        </p:txBody>
      </p:sp>
    </p:spTree>
    <p:extLst>
      <p:ext uri="{BB962C8B-B14F-4D97-AF65-F5344CB8AC3E}">
        <p14:creationId xmlns:p14="http://schemas.microsoft.com/office/powerpoint/2010/main" val="61260548"/>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4" name="Group 3"/>
          <p:cNvGrpSpPr/>
          <p:nvPr/>
        </p:nvGrpSpPr>
        <p:grpSpPr>
          <a:xfrm>
            <a:off x="457200" y="1320224"/>
            <a:ext cx="8839200" cy="1141512"/>
            <a:chOff x="152400" y="1371600"/>
            <a:chExt cx="8839200" cy="1141512"/>
          </a:xfrm>
        </p:grpSpPr>
        <p:sp>
          <p:nvSpPr>
            <p:cNvPr id="2" name="TextBox 1"/>
            <p:cNvSpPr txBox="1"/>
            <p:nvPr/>
          </p:nvSpPr>
          <p:spPr>
            <a:xfrm>
              <a:off x="152400" y="1928336"/>
              <a:ext cx="8839200" cy="584776"/>
            </a:xfrm>
            <a:prstGeom prst="rect">
              <a:avLst/>
            </a:prstGeom>
            <a:solidFill>
              <a:srgbClr val="FFFFFF"/>
            </a:solidFill>
            <a:ln>
              <a:noFill/>
            </a:ln>
          </p:spPr>
          <p:txBody>
            <a:bodyPr wrap="square" rtlCol="0">
              <a:spAutoFit/>
            </a:bodyPr>
            <a:lstStyle/>
            <a:p>
              <a:r>
                <a:rPr lang="en-US" sz="1600" dirty="0" smtClean="0">
                  <a:latin typeface="Courier"/>
                  <a:cs typeface="Courier"/>
                </a:rPr>
                <a:t>f = </a:t>
              </a:r>
              <a:r>
                <a:rPr lang="en-US" sz="1600" b="1" dirty="0" err="1" smtClean="0">
                  <a:latin typeface="Courier"/>
                  <a:cs typeface="Courier"/>
                </a:rPr>
                <a:t>addfile</a:t>
              </a:r>
              <a:r>
                <a:rPr lang="en-US" sz="1600" dirty="0" smtClean="0">
                  <a:latin typeface="Courier"/>
                  <a:cs typeface="Courier"/>
                </a:rPr>
                <a:t>(“</a:t>
              </a:r>
              <a:r>
                <a:rPr lang="tr-TR" sz="1600" dirty="0" smtClean="0">
                  <a:latin typeface="Courier"/>
                  <a:cs typeface="Courier"/>
                </a:rPr>
                <a:t>cam35</a:t>
              </a:r>
              <a:r>
                <a:rPr lang="tr-TR" sz="1600" dirty="0">
                  <a:latin typeface="Courier"/>
                  <a:cs typeface="Courier"/>
                </a:rPr>
                <a:t>.h0.0008-</a:t>
              </a:r>
              <a:r>
                <a:rPr lang="tr-TR" sz="1600" dirty="0" smtClean="0">
                  <a:latin typeface="Courier"/>
                  <a:cs typeface="Courier"/>
                </a:rPr>
                <a:t>07.nc</a:t>
              </a:r>
              <a:r>
                <a:rPr lang="en-US" sz="1600" dirty="0" smtClean="0">
                  <a:latin typeface="Courier"/>
                  <a:cs typeface="Courier"/>
                </a:rPr>
                <a:t>”,”r”)</a:t>
              </a:r>
              <a:endParaRPr lang="en-US" sz="1600" dirty="0" smtClean="0">
                <a:solidFill>
                  <a:srgbClr val="FF0000"/>
                </a:solidFill>
                <a:latin typeface="Courier"/>
                <a:cs typeface="Courier"/>
              </a:endParaRPr>
            </a:p>
            <a:p>
              <a:r>
                <a:rPr lang="en-US" sz="1600" dirty="0">
                  <a:latin typeface="Courier"/>
                  <a:cs typeface="Courier"/>
                </a:rPr>
                <a:t>p</a:t>
              </a:r>
              <a:r>
                <a:rPr lang="en-US" sz="1600" dirty="0" smtClean="0">
                  <a:latin typeface="Courier"/>
                  <a:cs typeface="Courier"/>
                </a:rPr>
                <a:t>rint(f)</a:t>
              </a:r>
              <a:r>
                <a:rPr lang="en-US" sz="1400" dirty="0" smtClean="0">
                  <a:latin typeface="Courier"/>
                  <a:cs typeface="Courier"/>
                </a:rPr>
                <a:t> </a:t>
              </a:r>
              <a:endParaRPr lang="en-US" sz="1400" dirty="0">
                <a:solidFill>
                  <a:srgbClr val="FF0000"/>
                </a:solidFill>
                <a:latin typeface="Courier"/>
                <a:cs typeface="Courier"/>
              </a:endParaRPr>
            </a:p>
          </p:txBody>
        </p:sp>
        <p:sp>
          <p:nvSpPr>
            <p:cNvPr id="3" name="TextBox 2"/>
            <p:cNvSpPr txBox="1"/>
            <p:nvPr/>
          </p:nvSpPr>
          <p:spPr>
            <a:xfrm>
              <a:off x="152400" y="1371600"/>
              <a:ext cx="4876800" cy="461665"/>
            </a:xfrm>
            <a:prstGeom prst="rect">
              <a:avLst/>
            </a:prstGeom>
            <a:solidFill>
              <a:srgbClr val="FFFF00"/>
            </a:solidFill>
            <a:ln>
              <a:noFill/>
            </a:ln>
          </p:spPr>
          <p:txBody>
            <a:bodyPr wrap="square" rtlCol="0">
              <a:spAutoFit/>
            </a:bodyPr>
            <a:lstStyle/>
            <a:p>
              <a:r>
                <a:rPr lang="en-US" dirty="0" smtClean="0"/>
                <a:t>NCL script: “</a:t>
              </a:r>
              <a:r>
                <a:rPr lang="en-US" dirty="0" err="1" smtClean="0"/>
                <a:t>read.ncl</a:t>
              </a:r>
              <a:r>
                <a:rPr lang="en-US" dirty="0" smtClean="0"/>
                <a:t>” </a:t>
              </a:r>
              <a:endParaRPr lang="en-US" dirty="0"/>
            </a:p>
          </p:txBody>
        </p:sp>
      </p:grpSp>
      <p:grpSp>
        <p:nvGrpSpPr>
          <p:cNvPr id="5" name="Group 4"/>
          <p:cNvGrpSpPr/>
          <p:nvPr/>
        </p:nvGrpSpPr>
        <p:grpSpPr>
          <a:xfrm>
            <a:off x="457200" y="2691824"/>
            <a:ext cx="8839200" cy="1531441"/>
            <a:chOff x="152400" y="2662535"/>
            <a:chExt cx="8839200" cy="1531441"/>
          </a:xfrm>
        </p:grpSpPr>
        <p:sp>
          <p:nvSpPr>
            <p:cNvPr id="10" name="TextBox 9"/>
            <p:cNvSpPr txBox="1"/>
            <p:nvPr/>
          </p:nvSpPr>
          <p:spPr>
            <a:xfrm>
              <a:off x="152400" y="3147536"/>
              <a:ext cx="8839200" cy="1046440"/>
            </a:xfrm>
            <a:prstGeom prst="rect">
              <a:avLst/>
            </a:prstGeom>
            <a:solidFill>
              <a:srgbClr val="FFFFFF"/>
            </a:solidFill>
            <a:ln>
              <a:noFill/>
            </a:ln>
          </p:spPr>
          <p:txBody>
            <a:bodyPr wrap="square" rtlCol="0">
              <a:spAutoFit/>
            </a:bodyPr>
            <a:lstStyle/>
            <a:p>
              <a:r>
                <a:rPr lang="en-US" sz="1600" dirty="0">
                  <a:latin typeface="Courier"/>
                  <a:cs typeface="Courier"/>
                </a:rPr>
                <a:t>i</a:t>
              </a:r>
              <a:r>
                <a:rPr lang="en-US" sz="1600" dirty="0" smtClean="0">
                  <a:latin typeface="Courier"/>
                  <a:cs typeface="Courier"/>
                </a:rPr>
                <a:t>mport </a:t>
              </a:r>
              <a:r>
                <a:rPr lang="en-US" sz="1600" dirty="0" err="1" smtClean="0">
                  <a:latin typeface="Courier"/>
                  <a:cs typeface="Courier"/>
                </a:rPr>
                <a:t>Nio</a:t>
              </a:r>
              <a:endParaRPr lang="en-US" sz="1600" dirty="0" smtClean="0">
                <a:latin typeface="Courier"/>
                <a:cs typeface="Courier"/>
              </a:endParaRPr>
            </a:p>
            <a:p>
              <a:r>
                <a:rPr lang="en-US" sz="1600" dirty="0" smtClean="0">
                  <a:latin typeface="Courier"/>
                  <a:cs typeface="Courier"/>
                </a:rPr>
                <a:t>f = </a:t>
              </a:r>
              <a:r>
                <a:rPr lang="en-US" sz="1600" b="1" dirty="0" err="1" smtClean="0">
                  <a:latin typeface="Courier"/>
                  <a:cs typeface="Courier"/>
                </a:rPr>
                <a:t>Nio.open_file</a:t>
              </a:r>
              <a:r>
                <a:rPr lang="en-US" sz="1600" dirty="0" smtClean="0">
                  <a:latin typeface="Courier"/>
                  <a:cs typeface="Courier"/>
                </a:rPr>
                <a:t>(“</a:t>
              </a:r>
              <a:r>
                <a:rPr lang="tr-TR" sz="1600" dirty="0" smtClean="0">
                  <a:latin typeface="Courier"/>
                  <a:cs typeface="Courier"/>
                </a:rPr>
                <a:t>cam35</a:t>
              </a:r>
              <a:r>
                <a:rPr lang="tr-TR" sz="1600" dirty="0">
                  <a:latin typeface="Courier"/>
                  <a:cs typeface="Courier"/>
                </a:rPr>
                <a:t>.h0.0008-</a:t>
              </a:r>
              <a:r>
                <a:rPr lang="tr-TR" sz="1600" dirty="0" smtClean="0">
                  <a:latin typeface="Courier"/>
                  <a:cs typeface="Courier"/>
                </a:rPr>
                <a:t>07.nc</a:t>
              </a:r>
              <a:r>
                <a:rPr lang="en-US" sz="1600" dirty="0" smtClean="0">
                  <a:latin typeface="Courier"/>
                  <a:cs typeface="Courier"/>
                </a:rPr>
                <a:t>”)</a:t>
              </a:r>
              <a:endParaRPr lang="en-US" sz="1600" dirty="0" smtClean="0">
                <a:solidFill>
                  <a:srgbClr val="FF0000"/>
                </a:solidFill>
                <a:latin typeface="Courier"/>
                <a:cs typeface="Courier"/>
              </a:endParaRPr>
            </a:p>
            <a:p>
              <a:r>
                <a:rPr lang="en-US" sz="1600" dirty="0">
                  <a:latin typeface="Courier"/>
                  <a:cs typeface="Courier"/>
                </a:rPr>
                <a:t>p</a:t>
              </a:r>
              <a:r>
                <a:rPr lang="en-US" sz="1600" dirty="0" smtClean="0">
                  <a:latin typeface="Courier"/>
                  <a:cs typeface="Courier"/>
                </a:rPr>
                <a:t>rint(f)</a:t>
              </a:r>
              <a:endParaRPr lang="en-US" sz="1600" dirty="0" smtClean="0">
                <a:solidFill>
                  <a:srgbClr val="FF0000"/>
                </a:solidFill>
                <a:latin typeface="Courier"/>
                <a:cs typeface="Courier"/>
              </a:endParaRPr>
            </a:p>
            <a:p>
              <a:r>
                <a:rPr lang="en-US" sz="1400" dirty="0" smtClean="0">
                  <a:latin typeface="Courier"/>
                  <a:cs typeface="Courier"/>
                </a:rPr>
                <a:t>                    </a:t>
              </a:r>
              <a:endParaRPr lang="en-US" sz="1400" dirty="0">
                <a:solidFill>
                  <a:srgbClr val="FF0000"/>
                </a:solidFill>
                <a:latin typeface="Courier"/>
                <a:cs typeface="Courier"/>
              </a:endParaRPr>
            </a:p>
          </p:txBody>
        </p:sp>
        <p:sp>
          <p:nvSpPr>
            <p:cNvPr id="11" name="TextBox 10"/>
            <p:cNvSpPr txBox="1"/>
            <p:nvPr/>
          </p:nvSpPr>
          <p:spPr>
            <a:xfrm>
              <a:off x="152400" y="2662535"/>
              <a:ext cx="3733800" cy="461665"/>
            </a:xfrm>
            <a:prstGeom prst="rect">
              <a:avLst/>
            </a:prstGeom>
            <a:solidFill>
              <a:srgbClr val="FFFF00"/>
            </a:solidFill>
            <a:ln>
              <a:noFill/>
            </a:ln>
          </p:spPr>
          <p:txBody>
            <a:bodyPr wrap="square" rtlCol="0">
              <a:spAutoFit/>
            </a:bodyPr>
            <a:lstStyle/>
            <a:p>
              <a:r>
                <a:rPr lang="en-US" dirty="0" smtClean="0"/>
                <a:t>PyNIO script: “</a:t>
              </a:r>
              <a:r>
                <a:rPr lang="en-US" dirty="0" err="1" smtClean="0"/>
                <a:t>read.py</a:t>
              </a:r>
              <a:r>
                <a:rPr lang="en-US" dirty="0" smtClean="0"/>
                <a:t>”</a:t>
              </a:r>
              <a:endParaRPr lang="en-US" dirty="0"/>
            </a:p>
          </p:txBody>
        </p:sp>
      </p:grpSp>
      <p:grpSp>
        <p:nvGrpSpPr>
          <p:cNvPr id="8" name="Group 7"/>
          <p:cNvGrpSpPr/>
          <p:nvPr/>
        </p:nvGrpSpPr>
        <p:grpSpPr>
          <a:xfrm>
            <a:off x="457200" y="4139624"/>
            <a:ext cx="8839200" cy="1481555"/>
            <a:chOff x="152400" y="4186535"/>
            <a:chExt cx="8839200" cy="1481555"/>
          </a:xfrm>
        </p:grpSpPr>
        <p:sp>
          <p:nvSpPr>
            <p:cNvPr id="12" name="TextBox 11"/>
            <p:cNvSpPr txBox="1"/>
            <p:nvPr/>
          </p:nvSpPr>
          <p:spPr>
            <a:xfrm>
              <a:off x="152400" y="4186535"/>
              <a:ext cx="4572000" cy="461665"/>
            </a:xfrm>
            <a:prstGeom prst="rect">
              <a:avLst/>
            </a:prstGeom>
            <a:solidFill>
              <a:srgbClr val="FFFF00"/>
            </a:solidFill>
            <a:ln>
              <a:noFill/>
            </a:ln>
          </p:spPr>
          <p:txBody>
            <a:bodyPr wrap="square" rtlCol="0">
              <a:spAutoFit/>
            </a:bodyPr>
            <a:lstStyle/>
            <a:p>
              <a:r>
                <a:rPr lang="en-US" dirty="0" smtClean="0"/>
                <a:t>On the UNIX command line</a:t>
              </a:r>
              <a:endParaRPr lang="en-US" dirty="0"/>
            </a:p>
          </p:txBody>
        </p:sp>
        <p:sp>
          <p:nvSpPr>
            <p:cNvPr id="13" name="TextBox 12"/>
            <p:cNvSpPr txBox="1"/>
            <p:nvPr/>
          </p:nvSpPr>
          <p:spPr>
            <a:xfrm>
              <a:off x="152400" y="4837093"/>
              <a:ext cx="8839200" cy="830997"/>
            </a:xfrm>
            <a:prstGeom prst="rect">
              <a:avLst/>
            </a:prstGeom>
            <a:solidFill>
              <a:srgbClr val="FFFFFF"/>
            </a:solidFill>
            <a:ln>
              <a:solidFill>
                <a:srgbClr val="FFFFFF"/>
              </a:solidFill>
            </a:ln>
          </p:spPr>
          <p:txBody>
            <a:bodyPr wrap="square" rtlCol="0">
              <a:spAutoFit/>
            </a:bodyPr>
            <a:lstStyle>
              <a:defPPr>
                <a:defRPr lang="en-US"/>
              </a:defPPr>
              <a:lvl1pPr>
                <a:defRPr sz="1400">
                  <a:latin typeface="Courier"/>
                  <a:cs typeface="Courier"/>
                </a:defRPr>
              </a:lvl1pPr>
            </a:lstStyle>
            <a:p>
              <a:r>
                <a:rPr lang="en-US" sz="1600" dirty="0" smtClean="0"/>
                <a:t>% ncl </a:t>
              </a:r>
              <a:r>
                <a:rPr lang="en-US" sz="1600" dirty="0" err="1" smtClean="0"/>
                <a:t>read.ncl</a:t>
              </a:r>
              <a:endParaRPr lang="en-US" sz="1600" dirty="0" smtClean="0"/>
            </a:p>
            <a:p>
              <a:endParaRPr lang="en-US" sz="1600" dirty="0"/>
            </a:p>
            <a:p>
              <a:r>
                <a:rPr lang="en-US" sz="1600" dirty="0" smtClean="0"/>
                <a:t>% python </a:t>
              </a:r>
              <a:r>
                <a:rPr lang="en-US" sz="1600" dirty="0" err="1" smtClean="0"/>
                <a:t>read.py</a:t>
              </a:r>
              <a:endParaRPr lang="en-US" sz="1600" dirty="0"/>
            </a:p>
          </p:txBody>
        </p:sp>
      </p:grpSp>
      <p:sp>
        <p:nvSpPr>
          <p:cNvPr id="14" name="Title 1"/>
          <p:cNvSpPr>
            <a:spLocks noGrp="1"/>
          </p:cNvSpPr>
          <p:nvPr>
            <p:ph type="title"/>
          </p:nvPr>
        </p:nvSpPr>
        <p:spPr>
          <a:xfrm>
            <a:off x="685800" y="228600"/>
            <a:ext cx="7772400" cy="838200"/>
          </a:xfrm>
        </p:spPr>
        <p:txBody>
          <a:bodyPr/>
          <a:lstStyle/>
          <a:p>
            <a:r>
              <a:rPr lang="en-US" sz="3200" dirty="0" smtClean="0">
                <a:solidFill>
                  <a:schemeClr val="tx1"/>
                </a:solidFill>
              </a:rPr>
              <a:t>Examining contents of a file</a:t>
            </a:r>
            <a:br>
              <a:rPr lang="en-US" sz="3200" dirty="0" smtClean="0">
                <a:solidFill>
                  <a:schemeClr val="tx1"/>
                </a:solidFill>
              </a:rPr>
            </a:br>
            <a:r>
              <a:rPr lang="en-US" sz="2400" i="1" dirty="0" smtClean="0">
                <a:solidFill>
                  <a:schemeClr val="tx1"/>
                </a:solidFill>
              </a:rPr>
              <a:t>same for HDF, GRIB, shapefile</a:t>
            </a:r>
            <a:endParaRPr lang="en-US" sz="3200" i="1" dirty="0">
              <a:solidFill>
                <a:schemeClr val="tx1"/>
              </a:solidFill>
            </a:endParaRPr>
          </a:p>
        </p:txBody>
      </p:sp>
      <p:sp>
        <p:nvSpPr>
          <p:cNvPr id="16" name="TextBox 15"/>
          <p:cNvSpPr txBox="1"/>
          <p:nvPr/>
        </p:nvSpPr>
        <p:spPr>
          <a:xfrm>
            <a:off x="457200" y="5892224"/>
            <a:ext cx="7467600" cy="584776"/>
          </a:xfrm>
          <a:prstGeom prst="rect">
            <a:avLst/>
          </a:prstGeom>
          <a:solidFill>
            <a:srgbClr val="FFFFFF"/>
          </a:solidFill>
          <a:ln>
            <a:noFill/>
          </a:ln>
        </p:spPr>
        <p:txBody>
          <a:bodyPr wrap="square" rtlCol="0">
            <a:spAutoFit/>
          </a:bodyPr>
          <a:lstStyle>
            <a:defPPr>
              <a:defRPr lang="en-US"/>
            </a:defPPr>
            <a:lvl1pPr>
              <a:defRPr sz="1400">
                <a:latin typeface="Courier"/>
                <a:cs typeface="Courier"/>
              </a:defRPr>
            </a:lvl1pPr>
          </a:lstStyle>
          <a:p>
            <a:r>
              <a:rPr lang="en-US" sz="1600" dirty="0"/>
              <a:t>% </a:t>
            </a:r>
            <a:r>
              <a:rPr lang="en-US" sz="1600" dirty="0" err="1"/>
              <a:t>ncl_filedump</a:t>
            </a:r>
            <a:r>
              <a:rPr lang="en-US" sz="1600" dirty="0"/>
              <a:t> cam35.h0.0008-07.nc </a:t>
            </a:r>
          </a:p>
          <a:p>
            <a:r>
              <a:rPr lang="en-US" sz="1600" dirty="0"/>
              <a:t>                    </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7" name="TextBox 26"/>
          <p:cNvSpPr txBox="1"/>
          <p:nvPr/>
        </p:nvSpPr>
        <p:spPr>
          <a:xfrm>
            <a:off x="152400" y="0"/>
            <a:ext cx="8839200" cy="8063743"/>
          </a:xfrm>
          <a:prstGeom prst="rect">
            <a:avLst/>
          </a:prstGeom>
          <a:solidFill>
            <a:srgbClr val="FFFFFF"/>
          </a:solidFill>
          <a:ln w="12700" cmpd="sng">
            <a:solidFill>
              <a:schemeClr val="tx1"/>
            </a:solidFill>
          </a:ln>
        </p:spPr>
        <p:txBody>
          <a:bodyPr wrap="square" rtlCol="0">
            <a:spAutoFit/>
          </a:bodyPr>
          <a:lstStyle/>
          <a:p>
            <a:r>
              <a:rPr lang="en-US" sz="1400" dirty="0" smtClean="0">
                <a:latin typeface="Courier"/>
                <a:cs typeface="Courier"/>
              </a:rPr>
              <a:t>filename</a:t>
            </a:r>
            <a:r>
              <a:rPr lang="en-US" sz="1400" dirty="0">
                <a:latin typeface="Courier"/>
                <a:cs typeface="Courier"/>
              </a:rPr>
              <a:t>:       cam35.h0.0008-07</a:t>
            </a:r>
          </a:p>
          <a:p>
            <a:r>
              <a:rPr lang="en-US" sz="1400" dirty="0">
                <a:latin typeface="Courier"/>
                <a:cs typeface="Courier"/>
              </a:rPr>
              <a:t>path:   cam35.h0.0008-07.nc</a:t>
            </a:r>
          </a:p>
          <a:p>
            <a:r>
              <a:rPr lang="en-US" sz="1400" dirty="0">
                <a:latin typeface="Courier"/>
                <a:cs typeface="Courier"/>
              </a:rPr>
              <a:t>   file global attributes:</a:t>
            </a:r>
          </a:p>
          <a:p>
            <a:r>
              <a:rPr lang="en-US" sz="1400" dirty="0">
                <a:latin typeface="Courier"/>
                <a:cs typeface="Courier"/>
              </a:rPr>
              <a:t>      Conventions : CF-1.0</a:t>
            </a:r>
          </a:p>
          <a:p>
            <a:r>
              <a:rPr lang="en-US" sz="1400" dirty="0">
                <a:latin typeface="Courier"/>
                <a:cs typeface="Courier"/>
              </a:rPr>
              <a:t>      source : CAM</a:t>
            </a:r>
          </a:p>
          <a:p>
            <a:r>
              <a:rPr lang="en-US" sz="1400" dirty="0">
                <a:latin typeface="Courier"/>
                <a:cs typeface="Courier"/>
              </a:rPr>
              <a:t>      case : seqnoflxave06_cam3_5_24</a:t>
            </a:r>
          </a:p>
          <a:p>
            <a:r>
              <a:rPr lang="en-US" sz="1400" dirty="0">
                <a:latin typeface="Courier"/>
                <a:cs typeface="Courier"/>
              </a:rPr>
              <a:t>      title : </a:t>
            </a:r>
          </a:p>
          <a:p>
            <a:r>
              <a:rPr lang="en-US" sz="1400" dirty="0">
                <a:latin typeface="Courier"/>
                <a:cs typeface="Courier"/>
              </a:rPr>
              <a:t>      </a:t>
            </a:r>
            <a:r>
              <a:rPr lang="en-US" sz="1400" dirty="0" err="1">
                <a:latin typeface="Courier"/>
                <a:cs typeface="Courier"/>
              </a:rPr>
              <a:t>logname</a:t>
            </a:r>
            <a:r>
              <a:rPr lang="en-US" sz="1400" dirty="0">
                <a:latin typeface="Courier"/>
                <a:cs typeface="Courier"/>
              </a:rPr>
              <a:t> : </a:t>
            </a:r>
          </a:p>
          <a:p>
            <a:r>
              <a:rPr lang="en-US" sz="1400" dirty="0">
                <a:latin typeface="Courier"/>
                <a:cs typeface="Courier"/>
              </a:rPr>
              <a:t>      host : </a:t>
            </a:r>
          </a:p>
          <a:p>
            <a:r>
              <a:rPr lang="en-US" sz="1400" dirty="0">
                <a:latin typeface="Courier"/>
                <a:cs typeface="Courier"/>
              </a:rPr>
              <a:t>      Version : $Name$</a:t>
            </a:r>
          </a:p>
          <a:p>
            <a:r>
              <a:rPr lang="en-US" sz="1400" dirty="0">
                <a:latin typeface="Courier"/>
                <a:cs typeface="Courier"/>
              </a:rPr>
              <a:t>      </a:t>
            </a:r>
            <a:r>
              <a:rPr lang="en-US" sz="1400" dirty="0" err="1">
                <a:latin typeface="Courier"/>
                <a:cs typeface="Courier"/>
              </a:rPr>
              <a:t>revision_Id</a:t>
            </a:r>
            <a:r>
              <a:rPr lang="en-US" sz="1400" dirty="0">
                <a:latin typeface="Courier"/>
                <a:cs typeface="Courier"/>
              </a:rPr>
              <a:t> : $Id$</a:t>
            </a:r>
          </a:p>
          <a:p>
            <a:r>
              <a:rPr lang="en-US" sz="1400" dirty="0" smtClean="0">
                <a:latin typeface="Courier"/>
                <a:cs typeface="Courier"/>
              </a:rPr>
              <a:t>. . .</a:t>
            </a:r>
          </a:p>
          <a:p>
            <a:r>
              <a:rPr lang="tr-TR" sz="1400" dirty="0">
                <a:latin typeface="Courier"/>
                <a:cs typeface="Courier"/>
              </a:rPr>
              <a:t> </a:t>
            </a:r>
            <a:r>
              <a:rPr lang="tr-TR" sz="1400" dirty="0" err="1">
                <a:latin typeface="Courier"/>
                <a:cs typeface="Courier"/>
              </a:rPr>
              <a:t>dimensions</a:t>
            </a:r>
            <a:r>
              <a:rPr lang="tr-TR" sz="1400" dirty="0">
                <a:latin typeface="Courier"/>
                <a:cs typeface="Courier"/>
              </a:rPr>
              <a:t>:</a:t>
            </a:r>
          </a:p>
          <a:p>
            <a:r>
              <a:rPr lang="tr-TR" sz="1400" dirty="0">
                <a:latin typeface="Courier"/>
                <a:cs typeface="Courier"/>
              </a:rPr>
              <a:t>      </a:t>
            </a:r>
            <a:r>
              <a:rPr lang="tr-TR" sz="1400" dirty="0" err="1">
                <a:latin typeface="Courier"/>
                <a:cs typeface="Courier"/>
              </a:rPr>
              <a:t>ncl_scalar</a:t>
            </a:r>
            <a:r>
              <a:rPr lang="tr-TR" sz="1400" dirty="0">
                <a:latin typeface="Courier"/>
                <a:cs typeface="Courier"/>
              </a:rPr>
              <a:t> = 1</a:t>
            </a:r>
          </a:p>
          <a:p>
            <a:r>
              <a:rPr lang="tr-TR" sz="1400" dirty="0">
                <a:latin typeface="Courier"/>
                <a:cs typeface="Courier"/>
              </a:rPr>
              <a:t>      </a:t>
            </a:r>
            <a:r>
              <a:rPr lang="tr-TR" sz="1400" dirty="0" err="1">
                <a:latin typeface="Courier"/>
                <a:cs typeface="Courier"/>
              </a:rPr>
              <a:t>lat</a:t>
            </a:r>
            <a:r>
              <a:rPr lang="tr-TR" sz="1400" dirty="0">
                <a:latin typeface="Courier"/>
                <a:cs typeface="Courier"/>
              </a:rPr>
              <a:t> = 96</a:t>
            </a:r>
          </a:p>
          <a:p>
            <a:r>
              <a:rPr lang="tr-TR" sz="1400" dirty="0">
                <a:latin typeface="Courier"/>
                <a:cs typeface="Courier"/>
              </a:rPr>
              <a:t>      </a:t>
            </a:r>
            <a:r>
              <a:rPr lang="tr-TR" sz="1400" dirty="0" err="1">
                <a:latin typeface="Courier"/>
                <a:cs typeface="Courier"/>
              </a:rPr>
              <a:t>lon</a:t>
            </a:r>
            <a:r>
              <a:rPr lang="tr-TR" sz="1400" dirty="0">
                <a:latin typeface="Courier"/>
                <a:cs typeface="Courier"/>
              </a:rPr>
              <a:t> = 144</a:t>
            </a:r>
          </a:p>
          <a:p>
            <a:r>
              <a:rPr lang="tr-TR" sz="1400" dirty="0">
                <a:latin typeface="Courier"/>
                <a:cs typeface="Courier"/>
              </a:rPr>
              <a:t>      </a:t>
            </a:r>
            <a:r>
              <a:rPr lang="tr-TR" sz="1400" dirty="0" err="1">
                <a:latin typeface="Courier"/>
                <a:cs typeface="Courier"/>
              </a:rPr>
              <a:t>slat</a:t>
            </a:r>
            <a:r>
              <a:rPr lang="tr-TR" sz="1400" dirty="0">
                <a:latin typeface="Courier"/>
                <a:cs typeface="Courier"/>
              </a:rPr>
              <a:t> = 95</a:t>
            </a:r>
          </a:p>
          <a:p>
            <a:r>
              <a:rPr lang="tr-TR" sz="1400" dirty="0">
                <a:latin typeface="Courier"/>
                <a:cs typeface="Courier"/>
              </a:rPr>
              <a:t>      </a:t>
            </a:r>
            <a:r>
              <a:rPr lang="tr-TR" sz="1400" dirty="0" err="1">
                <a:latin typeface="Courier"/>
                <a:cs typeface="Courier"/>
              </a:rPr>
              <a:t>slon</a:t>
            </a:r>
            <a:r>
              <a:rPr lang="tr-TR" sz="1400" dirty="0">
                <a:latin typeface="Courier"/>
                <a:cs typeface="Courier"/>
              </a:rPr>
              <a:t> = 144</a:t>
            </a:r>
          </a:p>
          <a:p>
            <a:r>
              <a:rPr lang="tr-TR" sz="1400" dirty="0">
                <a:latin typeface="Courier"/>
                <a:cs typeface="Courier"/>
              </a:rPr>
              <a:t>      </a:t>
            </a:r>
            <a:r>
              <a:rPr lang="tr-TR" sz="1400" dirty="0" err="1">
                <a:latin typeface="Courier"/>
                <a:cs typeface="Courier"/>
              </a:rPr>
              <a:t>lev</a:t>
            </a:r>
            <a:r>
              <a:rPr lang="tr-TR" sz="1400" dirty="0">
                <a:latin typeface="Courier"/>
                <a:cs typeface="Courier"/>
              </a:rPr>
              <a:t> = 26</a:t>
            </a:r>
          </a:p>
          <a:p>
            <a:r>
              <a:rPr lang="tr-TR" sz="1400" dirty="0">
                <a:latin typeface="Courier"/>
                <a:cs typeface="Courier"/>
              </a:rPr>
              <a:t>      </a:t>
            </a:r>
            <a:r>
              <a:rPr lang="tr-TR" sz="1400" dirty="0" err="1">
                <a:latin typeface="Courier"/>
                <a:cs typeface="Courier"/>
              </a:rPr>
              <a:t>ilev</a:t>
            </a:r>
            <a:r>
              <a:rPr lang="tr-TR" sz="1400" dirty="0">
                <a:latin typeface="Courier"/>
                <a:cs typeface="Courier"/>
              </a:rPr>
              <a:t> = </a:t>
            </a:r>
            <a:r>
              <a:rPr lang="tr-TR" sz="1400" dirty="0" smtClean="0">
                <a:latin typeface="Courier"/>
                <a:cs typeface="Courier"/>
              </a:rPr>
              <a:t>27</a:t>
            </a:r>
          </a:p>
          <a:p>
            <a:r>
              <a:rPr lang="tr-TR" sz="1400" dirty="0" smtClean="0">
                <a:latin typeface="Courier"/>
                <a:cs typeface="Courier"/>
              </a:rPr>
              <a:t>. . .</a:t>
            </a:r>
            <a:endParaRPr lang="en-US" sz="1400" dirty="0">
              <a:latin typeface="Courier"/>
              <a:cs typeface="Courier"/>
            </a:endParaRPr>
          </a:p>
          <a:p>
            <a:r>
              <a:rPr lang="en-US" sz="1400" dirty="0">
                <a:latin typeface="Courier"/>
                <a:cs typeface="Courier"/>
              </a:rPr>
              <a:t>      float PCONVB ( time, </a:t>
            </a:r>
            <a:r>
              <a:rPr lang="en-US" sz="1400" dirty="0" err="1">
                <a:latin typeface="Courier"/>
                <a:cs typeface="Courier"/>
              </a:rPr>
              <a:t>lat</a:t>
            </a:r>
            <a:r>
              <a:rPr lang="en-US" sz="1400" dirty="0">
                <a:latin typeface="Courier"/>
                <a:cs typeface="Courier"/>
              </a:rPr>
              <a:t>, </a:t>
            </a:r>
            <a:r>
              <a:rPr lang="en-US" sz="1400" dirty="0" err="1">
                <a:latin typeface="Courier"/>
                <a:cs typeface="Courier"/>
              </a:rPr>
              <a:t>lon</a:t>
            </a:r>
            <a:r>
              <a:rPr lang="en-US" sz="1400" dirty="0">
                <a:latin typeface="Courier"/>
                <a:cs typeface="Courier"/>
              </a:rPr>
              <a:t> )</a:t>
            </a:r>
          </a:p>
          <a:p>
            <a:r>
              <a:rPr lang="en-US" sz="1400" dirty="0">
                <a:latin typeface="Courier"/>
                <a:cs typeface="Courier"/>
              </a:rPr>
              <a:t>         units :        Pa</a:t>
            </a:r>
          </a:p>
          <a:p>
            <a:r>
              <a:rPr lang="en-US" sz="1400" dirty="0">
                <a:latin typeface="Courier"/>
                <a:cs typeface="Courier"/>
              </a:rPr>
              <a:t>         </a:t>
            </a:r>
            <a:r>
              <a:rPr lang="en-US" sz="1400" dirty="0" err="1">
                <a:latin typeface="Courier"/>
                <a:cs typeface="Courier"/>
              </a:rPr>
              <a:t>long_name</a:t>
            </a:r>
            <a:r>
              <a:rPr lang="en-US" sz="1400" dirty="0">
                <a:latin typeface="Courier"/>
                <a:cs typeface="Courier"/>
              </a:rPr>
              <a:t> :    convection base pressure</a:t>
            </a:r>
          </a:p>
          <a:p>
            <a:r>
              <a:rPr lang="en-US" sz="1400" dirty="0">
                <a:latin typeface="Courier"/>
                <a:cs typeface="Courier"/>
              </a:rPr>
              <a:t>         </a:t>
            </a:r>
            <a:r>
              <a:rPr lang="en-US" sz="1400" dirty="0" err="1">
                <a:latin typeface="Courier"/>
                <a:cs typeface="Courier"/>
              </a:rPr>
              <a:t>cell_method</a:t>
            </a:r>
            <a:r>
              <a:rPr lang="en-US" sz="1400" dirty="0">
                <a:latin typeface="Courier"/>
                <a:cs typeface="Courier"/>
              </a:rPr>
              <a:t> :  time: mean</a:t>
            </a:r>
          </a:p>
          <a:p>
            <a:endParaRPr lang="en-US" sz="1400" dirty="0">
              <a:latin typeface="Courier"/>
              <a:cs typeface="Courier"/>
            </a:endParaRPr>
          </a:p>
          <a:p>
            <a:r>
              <a:rPr lang="en-US" sz="1400" dirty="0">
                <a:latin typeface="Courier"/>
                <a:cs typeface="Courier"/>
              </a:rPr>
              <a:t>      float PCONVT ( time, </a:t>
            </a:r>
            <a:r>
              <a:rPr lang="en-US" sz="1400" dirty="0" err="1">
                <a:latin typeface="Courier"/>
                <a:cs typeface="Courier"/>
              </a:rPr>
              <a:t>lat</a:t>
            </a:r>
            <a:r>
              <a:rPr lang="en-US" sz="1400" dirty="0">
                <a:latin typeface="Courier"/>
                <a:cs typeface="Courier"/>
              </a:rPr>
              <a:t>, </a:t>
            </a:r>
            <a:r>
              <a:rPr lang="en-US" sz="1400" dirty="0" err="1">
                <a:latin typeface="Courier"/>
                <a:cs typeface="Courier"/>
              </a:rPr>
              <a:t>lon</a:t>
            </a:r>
            <a:r>
              <a:rPr lang="en-US" sz="1400" dirty="0">
                <a:latin typeface="Courier"/>
                <a:cs typeface="Courier"/>
              </a:rPr>
              <a:t> )</a:t>
            </a:r>
          </a:p>
          <a:p>
            <a:r>
              <a:rPr lang="en-US" sz="1400" dirty="0">
                <a:latin typeface="Courier"/>
                <a:cs typeface="Courier"/>
              </a:rPr>
              <a:t>         units :        Pa</a:t>
            </a:r>
          </a:p>
          <a:p>
            <a:r>
              <a:rPr lang="en-US" sz="1400" dirty="0">
                <a:latin typeface="Courier"/>
                <a:cs typeface="Courier"/>
              </a:rPr>
              <a:t>         </a:t>
            </a:r>
            <a:r>
              <a:rPr lang="en-US" sz="1400" dirty="0" err="1">
                <a:latin typeface="Courier"/>
                <a:cs typeface="Courier"/>
              </a:rPr>
              <a:t>long_name</a:t>
            </a:r>
            <a:r>
              <a:rPr lang="en-US" sz="1400" dirty="0">
                <a:latin typeface="Courier"/>
                <a:cs typeface="Courier"/>
              </a:rPr>
              <a:t> :    convection top  pressure</a:t>
            </a:r>
          </a:p>
          <a:p>
            <a:r>
              <a:rPr lang="en-US" sz="1400" dirty="0">
                <a:latin typeface="Courier"/>
                <a:cs typeface="Courier"/>
              </a:rPr>
              <a:t>         </a:t>
            </a:r>
            <a:r>
              <a:rPr lang="en-US" sz="1400" dirty="0" err="1">
                <a:latin typeface="Courier"/>
                <a:cs typeface="Courier"/>
              </a:rPr>
              <a:t>cell_method</a:t>
            </a:r>
            <a:r>
              <a:rPr lang="en-US" sz="1400" dirty="0">
                <a:latin typeface="Courier"/>
                <a:cs typeface="Courier"/>
              </a:rPr>
              <a:t> :  time: mean</a:t>
            </a:r>
          </a:p>
          <a:p>
            <a:endParaRPr lang="en-US" sz="1400" dirty="0">
              <a:latin typeface="Courier"/>
              <a:cs typeface="Courier"/>
            </a:endParaRPr>
          </a:p>
          <a:p>
            <a:r>
              <a:rPr lang="en-US" sz="1400" dirty="0">
                <a:latin typeface="Courier"/>
                <a:cs typeface="Courier"/>
              </a:rPr>
              <a:t>      float PHIS ( time, </a:t>
            </a:r>
            <a:r>
              <a:rPr lang="en-US" sz="1400" dirty="0" err="1">
                <a:latin typeface="Courier"/>
                <a:cs typeface="Courier"/>
              </a:rPr>
              <a:t>lat</a:t>
            </a:r>
            <a:r>
              <a:rPr lang="en-US" sz="1400" dirty="0">
                <a:latin typeface="Courier"/>
                <a:cs typeface="Courier"/>
              </a:rPr>
              <a:t>, </a:t>
            </a:r>
            <a:r>
              <a:rPr lang="en-US" sz="1400" dirty="0" err="1">
                <a:latin typeface="Courier"/>
                <a:cs typeface="Courier"/>
              </a:rPr>
              <a:t>lon</a:t>
            </a:r>
            <a:r>
              <a:rPr lang="en-US" sz="1400" dirty="0">
                <a:latin typeface="Courier"/>
                <a:cs typeface="Courier"/>
              </a:rPr>
              <a:t> )</a:t>
            </a:r>
          </a:p>
          <a:p>
            <a:r>
              <a:rPr lang="en-US" sz="1400" dirty="0">
                <a:latin typeface="Courier"/>
                <a:cs typeface="Courier"/>
              </a:rPr>
              <a:t>         units :        m2/s2</a:t>
            </a:r>
          </a:p>
          <a:p>
            <a:r>
              <a:rPr lang="en-US" sz="1400" dirty="0">
                <a:latin typeface="Courier"/>
                <a:cs typeface="Courier"/>
              </a:rPr>
              <a:t>         </a:t>
            </a:r>
            <a:r>
              <a:rPr lang="en-US" sz="1400" dirty="0" err="1">
                <a:latin typeface="Courier"/>
                <a:cs typeface="Courier"/>
              </a:rPr>
              <a:t>long_name</a:t>
            </a:r>
            <a:r>
              <a:rPr lang="en-US" sz="1400" dirty="0">
                <a:latin typeface="Courier"/>
                <a:cs typeface="Courier"/>
              </a:rPr>
              <a:t> :    Surface </a:t>
            </a:r>
            <a:r>
              <a:rPr lang="en-US" sz="1400" dirty="0" err="1">
                <a:latin typeface="Courier"/>
                <a:cs typeface="Courier"/>
              </a:rPr>
              <a:t>geopotential</a:t>
            </a:r>
            <a:endParaRPr lang="en-US" sz="1400" dirty="0">
              <a:latin typeface="Courier"/>
              <a:cs typeface="Courier"/>
            </a:endParaRPr>
          </a:p>
          <a:p>
            <a:endParaRPr lang="en-US" sz="1400" dirty="0">
              <a:latin typeface="Courier"/>
              <a:cs typeface="Courier"/>
            </a:endParaRPr>
          </a:p>
          <a:p>
            <a:endParaRPr lang="tr-TR" sz="1400" dirty="0">
              <a:latin typeface="Courier"/>
              <a:cs typeface="Courier"/>
            </a:endParaRPr>
          </a:p>
        </p:txBody>
      </p:sp>
    </p:spTree>
    <p:extLst>
      <p:ext uri="{BB962C8B-B14F-4D97-AF65-F5344CB8AC3E}">
        <p14:creationId xmlns:p14="http://schemas.microsoft.com/office/powerpoint/2010/main" val="3247730092"/>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txBox="1">
            <a:spLocks/>
          </p:cNvSpPr>
          <p:nvPr/>
        </p:nvSpPr>
        <p:spPr bwMode="auto">
          <a:xfrm>
            <a:off x="457200" y="76200"/>
            <a:ext cx="8229600" cy="762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i="0" u="none" strike="noStrike" kern="0" cap="none" spc="0" normalizeH="0" baseline="0" noProof="0" dirty="0" smtClean="0">
                <a:ln w="15875" cap="flat" cmpd="sng" algn="ctr">
                  <a:noFill/>
                  <a:prstDash val="solid"/>
                  <a:round/>
                  <a:headEnd type="none" w="med" len="med"/>
                  <a:tailEnd type="none" w="med" len="med"/>
                </a:ln>
                <a:solidFill>
                  <a:srgbClr val="000000"/>
                </a:solidFill>
                <a:effectLst/>
                <a:uLnTx/>
                <a:uFillTx/>
                <a:latin typeface="Arial"/>
                <a:ea typeface="ＭＳ Ｐゴシック" charset="-128"/>
                <a:cs typeface="Arial"/>
              </a:rPr>
              <a:t>Overview</a:t>
            </a:r>
          </a:p>
        </p:txBody>
      </p:sp>
      <p:sp>
        <p:nvSpPr>
          <p:cNvPr id="5" name="Content Placeholder 4"/>
          <p:cNvSpPr txBox="1">
            <a:spLocks/>
          </p:cNvSpPr>
          <p:nvPr/>
        </p:nvSpPr>
        <p:spPr bwMode="auto">
          <a:xfrm>
            <a:off x="685800" y="762000"/>
            <a:ext cx="7772400" cy="5791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indent="-342900">
              <a:lnSpc>
                <a:spcPct val="130000"/>
              </a:lnSpc>
              <a:buFont typeface="Arial"/>
              <a:buChar char="•"/>
            </a:pPr>
            <a:r>
              <a:rPr lang="en-US" dirty="0">
                <a:solidFill>
                  <a:schemeClr val="bg1">
                    <a:lumMod val="75000"/>
                  </a:schemeClr>
                </a:solidFill>
              </a:rPr>
              <a:t>Introductions</a:t>
            </a:r>
          </a:p>
          <a:p>
            <a:pPr marL="342900" indent="-342900">
              <a:lnSpc>
                <a:spcPct val="130000"/>
              </a:lnSpc>
              <a:buFont typeface="Arial"/>
              <a:buChar char="•"/>
            </a:pPr>
            <a:r>
              <a:rPr lang="en-US" dirty="0">
                <a:solidFill>
                  <a:schemeClr val="bg1">
                    <a:lumMod val="75000"/>
                  </a:schemeClr>
                </a:solidFill>
              </a:rPr>
              <a:t>Audience survey</a:t>
            </a:r>
          </a:p>
          <a:p>
            <a:pPr marL="342900" indent="-342900">
              <a:lnSpc>
                <a:spcPct val="130000"/>
              </a:lnSpc>
              <a:buFont typeface="Arial"/>
              <a:buChar char="•"/>
            </a:pPr>
            <a:r>
              <a:rPr lang="en-US" dirty="0" smtClean="0">
                <a:solidFill>
                  <a:schemeClr val="bg1">
                    <a:lumMod val="75000"/>
                  </a:schemeClr>
                </a:solidFill>
              </a:rPr>
              <a:t>Introduction </a:t>
            </a:r>
            <a:r>
              <a:rPr lang="en-US" dirty="0">
                <a:solidFill>
                  <a:schemeClr val="bg1">
                    <a:lumMod val="75000"/>
                  </a:schemeClr>
                </a:solidFill>
              </a:rPr>
              <a:t>to data formats and </a:t>
            </a:r>
            <a:r>
              <a:rPr lang="en-US" dirty="0" smtClean="0">
                <a:solidFill>
                  <a:schemeClr val="bg1">
                    <a:lumMod val="75000"/>
                  </a:schemeClr>
                </a:solidFill>
              </a:rPr>
              <a:t>metadata</a:t>
            </a:r>
          </a:p>
          <a:p>
            <a:pPr marL="342900" indent="-342900">
              <a:lnSpc>
                <a:spcPct val="130000"/>
              </a:lnSpc>
              <a:buFont typeface="Arial"/>
              <a:buChar char="•"/>
            </a:pPr>
            <a:r>
              <a:rPr lang="en-US" dirty="0">
                <a:solidFill>
                  <a:schemeClr val="bg1">
                    <a:lumMod val="75000"/>
                  </a:schemeClr>
                </a:solidFill>
              </a:rPr>
              <a:t>I</a:t>
            </a:r>
            <a:r>
              <a:rPr lang="en-US" dirty="0" smtClean="0">
                <a:solidFill>
                  <a:schemeClr val="bg1">
                    <a:lumMod val="75000"/>
                  </a:schemeClr>
                </a:solidFill>
              </a:rPr>
              <a:t>ntroduction </a:t>
            </a:r>
            <a:r>
              <a:rPr lang="en-US" dirty="0">
                <a:solidFill>
                  <a:schemeClr val="bg1">
                    <a:lumMod val="75000"/>
                  </a:schemeClr>
                </a:solidFill>
              </a:rPr>
              <a:t>to </a:t>
            </a:r>
            <a:r>
              <a:rPr lang="en-US" dirty="0" smtClean="0">
                <a:solidFill>
                  <a:schemeClr val="bg1">
                    <a:lumMod val="75000"/>
                  </a:schemeClr>
                </a:solidFill>
              </a:rPr>
              <a:t>NCL</a:t>
            </a:r>
          </a:p>
          <a:p>
            <a:pPr marL="800100" lvl="1" indent="-342900">
              <a:lnSpc>
                <a:spcPct val="130000"/>
              </a:lnSpc>
              <a:buFont typeface="Arial"/>
              <a:buChar char="•"/>
            </a:pPr>
            <a:r>
              <a:rPr lang="en-US" dirty="0" smtClean="0">
                <a:solidFill>
                  <a:schemeClr val="bg1">
                    <a:lumMod val="75000"/>
                  </a:schemeClr>
                </a:solidFill>
              </a:rPr>
              <a:t>File input/output – demo</a:t>
            </a:r>
          </a:p>
          <a:p>
            <a:pPr marL="800100" lvl="1" indent="-342900">
              <a:lnSpc>
                <a:spcPct val="130000"/>
              </a:lnSpc>
              <a:buFont typeface="Arial"/>
              <a:buChar char="•"/>
            </a:pPr>
            <a:r>
              <a:rPr lang="en-US" dirty="0"/>
              <a:t>Computations – demo</a:t>
            </a:r>
          </a:p>
          <a:p>
            <a:pPr marL="800100" lvl="1" indent="-342900">
              <a:lnSpc>
                <a:spcPct val="130000"/>
              </a:lnSpc>
              <a:buFont typeface="Arial"/>
              <a:buChar char="•"/>
            </a:pPr>
            <a:r>
              <a:rPr lang="en-US" dirty="0" smtClean="0">
                <a:solidFill>
                  <a:schemeClr val="bg1">
                    <a:lumMod val="75000"/>
                  </a:schemeClr>
                </a:solidFill>
              </a:rPr>
              <a:t>Visualizations – demo</a:t>
            </a:r>
          </a:p>
          <a:p>
            <a:pPr marL="342900" indent="-342900">
              <a:lnSpc>
                <a:spcPct val="130000"/>
              </a:lnSpc>
              <a:buFont typeface="Arial"/>
              <a:buChar char="•"/>
            </a:pPr>
            <a:r>
              <a:rPr lang="en-US" dirty="0" smtClean="0">
                <a:solidFill>
                  <a:schemeClr val="bg1">
                    <a:lumMod val="75000"/>
                  </a:schemeClr>
                </a:solidFill>
              </a:rPr>
              <a:t>NCL </a:t>
            </a:r>
            <a:r>
              <a:rPr lang="en-US" dirty="0">
                <a:solidFill>
                  <a:schemeClr val="bg1">
                    <a:lumMod val="75000"/>
                  </a:schemeClr>
                </a:solidFill>
              </a:rPr>
              <a:t>visualization </a:t>
            </a:r>
            <a:r>
              <a:rPr lang="en-US" dirty="0" smtClean="0">
                <a:solidFill>
                  <a:schemeClr val="bg1">
                    <a:lumMod val="75000"/>
                  </a:schemeClr>
                </a:solidFill>
              </a:rPr>
              <a:t>gallery</a:t>
            </a:r>
          </a:p>
          <a:p>
            <a:pPr marL="342900" indent="-342900">
              <a:lnSpc>
                <a:spcPct val="130000"/>
              </a:lnSpc>
              <a:buFont typeface="Arial"/>
              <a:buChar char="•"/>
            </a:pPr>
            <a:r>
              <a:rPr lang="en-US" dirty="0" smtClean="0">
                <a:solidFill>
                  <a:schemeClr val="bg1">
                    <a:lumMod val="75000"/>
                  </a:schemeClr>
                </a:solidFill>
              </a:rPr>
              <a:t>Other </a:t>
            </a:r>
            <a:r>
              <a:rPr lang="en-US" dirty="0">
                <a:solidFill>
                  <a:schemeClr val="bg1">
                    <a:lumMod val="75000"/>
                  </a:schemeClr>
                </a:solidFill>
              </a:rPr>
              <a:t>projects and collaborations we are part </a:t>
            </a:r>
            <a:r>
              <a:rPr lang="en-US" dirty="0" smtClean="0">
                <a:solidFill>
                  <a:schemeClr val="bg1">
                    <a:lumMod val="75000"/>
                  </a:schemeClr>
                </a:solidFill>
              </a:rPr>
              <a:t>of</a:t>
            </a:r>
          </a:p>
          <a:p>
            <a:pPr marL="342900" indent="-342900">
              <a:lnSpc>
                <a:spcPct val="130000"/>
              </a:lnSpc>
              <a:buFont typeface="Arial"/>
              <a:buChar char="•"/>
            </a:pPr>
            <a:r>
              <a:rPr lang="en-US" dirty="0" smtClean="0">
                <a:solidFill>
                  <a:schemeClr val="bg1">
                    <a:lumMod val="75000"/>
                  </a:schemeClr>
                </a:solidFill>
              </a:rPr>
              <a:t>User </a:t>
            </a:r>
            <a:r>
              <a:rPr lang="en-US" dirty="0">
                <a:solidFill>
                  <a:schemeClr val="bg1">
                    <a:lumMod val="75000"/>
                  </a:schemeClr>
                </a:solidFill>
              </a:rPr>
              <a:t>contributed </a:t>
            </a:r>
            <a:r>
              <a:rPr lang="en-US" dirty="0" smtClean="0">
                <a:solidFill>
                  <a:schemeClr val="bg1">
                    <a:lumMod val="75000"/>
                  </a:schemeClr>
                </a:solidFill>
              </a:rPr>
              <a:t>software and projects</a:t>
            </a:r>
          </a:p>
          <a:p>
            <a:pPr marL="342900" indent="-342900">
              <a:lnSpc>
                <a:spcPct val="130000"/>
              </a:lnSpc>
              <a:buFont typeface="Arial"/>
              <a:buChar char="•"/>
            </a:pPr>
            <a:r>
              <a:rPr lang="en-US" dirty="0" smtClean="0">
                <a:solidFill>
                  <a:schemeClr val="bg1">
                    <a:lumMod val="75000"/>
                  </a:schemeClr>
                </a:solidFill>
              </a:rPr>
              <a:t>“No one tool does it all”</a:t>
            </a:r>
          </a:p>
          <a:p>
            <a:pPr marL="342900" indent="-342900">
              <a:lnSpc>
                <a:spcPct val="130000"/>
              </a:lnSpc>
              <a:buFont typeface="Arial"/>
              <a:buChar char="•"/>
            </a:pPr>
            <a:r>
              <a:rPr lang="en-US" dirty="0" smtClean="0">
                <a:solidFill>
                  <a:schemeClr val="bg1">
                    <a:lumMod val="75000"/>
                  </a:schemeClr>
                </a:solidFill>
              </a:rPr>
              <a:t>Challenges</a:t>
            </a:r>
            <a:endParaRPr lang="en-US" sz="1400" kern="0" dirty="0">
              <a:solidFill>
                <a:schemeClr val="bg1">
                  <a:lumMod val="75000"/>
                </a:schemeClr>
              </a:solidFill>
            </a:endParaRPr>
          </a:p>
        </p:txBody>
      </p:sp>
    </p:spTree>
    <p:extLst>
      <p:ext uri="{BB962C8B-B14F-4D97-AF65-F5344CB8AC3E}">
        <p14:creationId xmlns:p14="http://schemas.microsoft.com/office/powerpoint/2010/main" val="1963228848"/>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p:cNvSpPr txBox="1">
            <a:spLocks noChangeArrowheads="1"/>
          </p:cNvSpPr>
          <p:nvPr/>
        </p:nvSpPr>
        <p:spPr bwMode="auto">
          <a:xfrm>
            <a:off x="685800" y="76200"/>
            <a:ext cx="77724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3200" kern="0" dirty="0" smtClean="0"/>
              <a:t>NCL’s computational analyses</a:t>
            </a:r>
            <a:endParaRPr kumimoji="0" lang="en-US" sz="2800" i="0" u="none" strike="noStrike" kern="0" cap="none" spc="0" normalizeH="0" baseline="0" noProof="0" dirty="0" smtClean="0">
              <a:ln>
                <a:noFill/>
              </a:ln>
              <a:effectLst/>
              <a:uLnTx/>
              <a:uFillTx/>
              <a:latin typeface="Arial" charset="0"/>
              <a:ea typeface="ＭＳ Ｐゴシック" charset="-128"/>
              <a:cs typeface="ＭＳ Ｐゴシック" charset="-128"/>
            </a:endParaRPr>
          </a:p>
        </p:txBody>
      </p:sp>
      <p:sp>
        <p:nvSpPr>
          <p:cNvPr id="3" name="Rectangle 6"/>
          <p:cNvSpPr txBox="1">
            <a:spLocks noChangeArrowheads="1"/>
          </p:cNvSpPr>
          <p:nvPr/>
        </p:nvSpPr>
        <p:spPr bwMode="auto">
          <a:xfrm>
            <a:off x="914400" y="914400"/>
            <a:ext cx="7924800" cy="5486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90000"/>
              </a:lnSpc>
              <a:spcBef>
                <a:spcPct val="20000"/>
              </a:spcBef>
              <a:spcAft>
                <a:spcPct val="0"/>
              </a:spcAft>
              <a:buClrTx/>
              <a:buSzTx/>
              <a:buFont typeface="Times" charset="0"/>
              <a:buChar char="•"/>
              <a:tabLst/>
              <a:defRPr/>
            </a:pPr>
            <a:r>
              <a:rPr kumimoji="0" lang="en-US" sz="2000" b="0" i="0" u="none" strike="noStrike" kern="0" cap="none" spc="0" normalizeH="0" baseline="0" noProof="0" dirty="0" smtClean="0">
                <a:ln>
                  <a:noFill/>
                </a:ln>
                <a:solidFill>
                  <a:schemeClr val="tx1"/>
                </a:solidFill>
                <a:effectLst/>
                <a:uLnTx/>
                <a:uFillTx/>
              </a:rPr>
              <a:t>Array-based math (no need to loop across dimensions) – </a:t>
            </a:r>
            <a:r>
              <a:rPr lang="en-US" sz="2000" kern="0" noProof="0" dirty="0" smtClean="0"/>
              <a:t>similar to </a:t>
            </a:r>
            <a:r>
              <a:rPr lang="en-US" sz="2000" kern="0" noProof="0" dirty="0" err="1" smtClean="0"/>
              <a:t>Matlab</a:t>
            </a:r>
            <a:r>
              <a:rPr lang="en-US" sz="2000" kern="0" noProof="0" dirty="0" smtClean="0"/>
              <a:t>, Python, IDL</a:t>
            </a:r>
            <a:br>
              <a:rPr lang="en-US" sz="2000" kern="0" noProof="0" dirty="0" smtClean="0"/>
            </a:br>
            <a:endParaRPr kumimoji="0" lang="en-US" sz="1400" b="0" i="0" u="none" strike="noStrike" kern="0" cap="none" spc="0" normalizeH="0" baseline="0" noProof="0" dirty="0" smtClean="0">
              <a:ln>
                <a:noFill/>
              </a:ln>
              <a:solidFill>
                <a:schemeClr val="tx1"/>
              </a:solidFill>
              <a:effectLst/>
              <a:uLnTx/>
              <a:uFillTx/>
              <a:latin typeface="Arial" charset="0"/>
              <a:ea typeface="ＭＳ Ｐゴシック" charset="-128"/>
              <a:cs typeface="ＭＳ Ｐゴシック" charset="-128"/>
            </a:endParaRPr>
          </a:p>
          <a:p>
            <a:pPr marL="342900" marR="0" lvl="0" indent="-342900" algn="l" defTabSz="914400" rtl="0" eaLnBrk="1" fontAlgn="base" latinLnBrk="0" hangingPunct="1">
              <a:lnSpc>
                <a:spcPct val="90000"/>
              </a:lnSpc>
              <a:spcBef>
                <a:spcPct val="20000"/>
              </a:spcBef>
              <a:spcAft>
                <a:spcPct val="0"/>
              </a:spcAft>
              <a:buClrTx/>
              <a:buSzTx/>
              <a:buFont typeface="Times" charset="0"/>
              <a:buChar char="•"/>
              <a:tabLst/>
              <a:defRPr/>
            </a:pPr>
            <a:r>
              <a:rPr kumimoji="0" lang="en-US" sz="2000" b="0" i="0" u="none" strike="noStrike" kern="0" cap="none" spc="0" normalizeH="0" baseline="0" noProof="0" dirty="0" smtClean="0">
                <a:ln>
                  <a:noFill/>
                </a:ln>
                <a:solidFill>
                  <a:schemeClr val="tx1"/>
                </a:solidFill>
                <a:effectLst/>
                <a:uLnTx/>
                <a:uFillTx/>
                <a:latin typeface="Arial" charset="0"/>
                <a:ea typeface="ＭＳ Ｐゴシック" charset="-128"/>
                <a:cs typeface="ＭＳ Ｐゴシック" charset="-128"/>
              </a:rPr>
              <a:t>Hundreds of computational functions</a:t>
            </a:r>
          </a:p>
          <a:p>
            <a:pPr marL="742950" marR="0" lvl="1" indent="-285750" algn="l" defTabSz="914400" rtl="0" eaLnBrk="1" fontAlgn="base" latinLnBrk="0" hangingPunct="1">
              <a:lnSpc>
                <a:spcPct val="90000"/>
              </a:lnSpc>
              <a:spcBef>
                <a:spcPct val="20000"/>
              </a:spcBef>
              <a:spcAft>
                <a:spcPct val="0"/>
              </a:spcAft>
              <a:buClrTx/>
              <a:buSzTx/>
              <a:buFont typeface="Times" charset="0"/>
              <a:buChar char="-"/>
              <a:tabLst/>
              <a:defRPr/>
            </a:pPr>
            <a:r>
              <a:rPr kumimoji="0" lang="en-US" sz="1800" b="0" i="0" u="none" strike="noStrike" kern="0" cap="none" spc="0" normalizeH="0" baseline="0" noProof="0" dirty="0" smtClean="0">
                <a:ln>
                  <a:noFill/>
                </a:ln>
                <a:solidFill>
                  <a:schemeClr val="tx1"/>
                </a:solidFill>
                <a:effectLst/>
                <a:uLnTx/>
                <a:uFillTx/>
                <a:ea typeface="ＭＳ Ｐゴシック" pitchFamily="-112" charset="-128"/>
              </a:rPr>
              <a:t>Spherical harmonics, empirical orthogonal functions (EOFs)</a:t>
            </a:r>
          </a:p>
          <a:p>
            <a:pPr marL="742950" marR="0" lvl="1" indent="-285750" algn="l" defTabSz="914400" rtl="0" eaLnBrk="1" fontAlgn="base" latinLnBrk="0" hangingPunct="1">
              <a:lnSpc>
                <a:spcPct val="90000"/>
              </a:lnSpc>
              <a:spcBef>
                <a:spcPct val="20000"/>
              </a:spcBef>
              <a:spcAft>
                <a:spcPct val="0"/>
              </a:spcAft>
              <a:buClrTx/>
              <a:buSzTx/>
              <a:buFont typeface="Times" charset="0"/>
              <a:buChar char="-"/>
              <a:tabLst/>
              <a:defRPr/>
            </a:pPr>
            <a:r>
              <a:rPr kumimoji="0" lang="en-US" sz="1800" b="0" i="0" u="none" strike="noStrike" kern="0" cap="none" spc="0" normalizeH="0" baseline="0" noProof="0" dirty="0" smtClean="0">
                <a:ln>
                  <a:noFill/>
                </a:ln>
                <a:solidFill>
                  <a:schemeClr val="tx1"/>
                </a:solidFill>
                <a:effectLst/>
                <a:uLnTx/>
                <a:uFillTx/>
                <a:ea typeface="ＭＳ Ｐゴシック" pitchFamily="-112" charset="-128"/>
              </a:rPr>
              <a:t>Scalar and vector regridding</a:t>
            </a:r>
          </a:p>
          <a:p>
            <a:pPr marL="742950" marR="0" lvl="1" indent="-285750" algn="l" defTabSz="914400" rtl="0" eaLnBrk="1" fontAlgn="base" latinLnBrk="0" hangingPunct="1">
              <a:lnSpc>
                <a:spcPct val="90000"/>
              </a:lnSpc>
              <a:spcBef>
                <a:spcPct val="20000"/>
              </a:spcBef>
              <a:spcAft>
                <a:spcPct val="0"/>
              </a:spcAft>
              <a:buClrTx/>
              <a:buSzTx/>
              <a:buFont typeface="Times" charset="0"/>
              <a:buChar char="-"/>
              <a:tabLst/>
              <a:defRPr/>
            </a:pPr>
            <a:r>
              <a:rPr kumimoji="0" lang="en-US" sz="1800" b="0" i="0" u="none" strike="noStrike" kern="0" cap="none" spc="0" normalizeH="0" baseline="0" noProof="0" dirty="0" smtClean="0">
                <a:ln>
                  <a:noFill/>
                </a:ln>
                <a:solidFill>
                  <a:schemeClr val="tx1"/>
                </a:solidFill>
                <a:effectLst/>
                <a:uLnTx/>
                <a:uFillTx/>
                <a:ea typeface="ＭＳ Ｐゴシック" pitchFamily="-112" charset="-128"/>
              </a:rPr>
              <a:t>Interpolation</a:t>
            </a:r>
          </a:p>
          <a:p>
            <a:pPr marL="742950" marR="0" lvl="1" indent="-285750" algn="l" defTabSz="914400" rtl="0" eaLnBrk="1" fontAlgn="base" latinLnBrk="0" hangingPunct="1">
              <a:lnSpc>
                <a:spcPct val="90000"/>
              </a:lnSpc>
              <a:spcBef>
                <a:spcPct val="20000"/>
              </a:spcBef>
              <a:spcAft>
                <a:spcPct val="0"/>
              </a:spcAft>
              <a:buClrTx/>
              <a:buSzTx/>
              <a:buFont typeface="Times" charset="0"/>
              <a:buChar char="-"/>
              <a:tabLst/>
              <a:defRPr/>
            </a:pPr>
            <a:r>
              <a:rPr lang="en-US" sz="1800" kern="0" dirty="0" smtClean="0">
                <a:ea typeface="ＭＳ Ｐゴシック" pitchFamily="-112" charset="-128"/>
              </a:rPr>
              <a:t>Climatologies</a:t>
            </a:r>
          </a:p>
          <a:p>
            <a:pPr marL="742950" marR="0" lvl="1" indent="-285750" algn="l" defTabSz="914400" rtl="0" eaLnBrk="1" fontAlgn="base" latinLnBrk="0" hangingPunct="1">
              <a:lnSpc>
                <a:spcPct val="90000"/>
              </a:lnSpc>
              <a:spcBef>
                <a:spcPct val="20000"/>
              </a:spcBef>
              <a:spcAft>
                <a:spcPct val="0"/>
              </a:spcAft>
              <a:buClrTx/>
              <a:buSzTx/>
              <a:buFont typeface="Times" charset="0"/>
              <a:buChar char="-"/>
              <a:tabLst/>
              <a:defRPr/>
            </a:pPr>
            <a:r>
              <a:rPr lang="en-US" sz="1800" kern="0" dirty="0" smtClean="0">
                <a:ea typeface="ＭＳ Ｐゴシック" pitchFamily="-112" charset="-128"/>
              </a:rPr>
              <a:t>Functions specific to CESM and WRF models</a:t>
            </a:r>
          </a:p>
          <a:p>
            <a:pPr marR="0" lvl="1" algn="l" defTabSz="914400" rtl="0" eaLnBrk="1" fontAlgn="base" latinLnBrk="0" hangingPunct="1">
              <a:lnSpc>
                <a:spcPct val="90000"/>
              </a:lnSpc>
              <a:spcBef>
                <a:spcPct val="20000"/>
              </a:spcBef>
              <a:spcAft>
                <a:spcPct val="0"/>
              </a:spcAft>
              <a:buClrTx/>
              <a:buSzTx/>
              <a:tabLst/>
              <a:defRPr/>
            </a:pPr>
            <a:endParaRPr kumimoji="0" lang="en-US" sz="1800" b="0" i="0" u="none" strike="noStrike" kern="0" cap="none" spc="0" normalizeH="0" baseline="0" noProof="0" dirty="0" smtClean="0">
              <a:ln>
                <a:noFill/>
              </a:ln>
              <a:solidFill>
                <a:schemeClr val="tx1"/>
              </a:solidFill>
              <a:effectLst/>
              <a:uLnTx/>
              <a:uFillTx/>
              <a:ea typeface="ＭＳ Ｐゴシック" pitchFamily="-112" charset="-128"/>
            </a:endParaRPr>
          </a:p>
          <a:p>
            <a:pPr marL="342900" marR="0" lvl="0" indent="-342900" algn="l" defTabSz="914400" rtl="0" eaLnBrk="1" fontAlgn="base" latinLnBrk="0" hangingPunct="1">
              <a:lnSpc>
                <a:spcPct val="90000"/>
              </a:lnSpc>
              <a:spcBef>
                <a:spcPct val="20000"/>
              </a:spcBef>
              <a:spcAft>
                <a:spcPct val="0"/>
              </a:spcAft>
              <a:buClrTx/>
              <a:buSzTx/>
              <a:buFont typeface="Arial"/>
              <a:buChar char="•"/>
              <a:tabLst/>
              <a:defRPr/>
            </a:pPr>
            <a:r>
              <a:rPr kumimoji="0" lang="en-US" sz="2000" b="0" i="0" u="none" strike="noStrike" kern="0" cap="none" spc="0" normalizeH="0" baseline="0" noProof="0" dirty="0" smtClean="0">
                <a:ln>
                  <a:noFill/>
                </a:ln>
                <a:solidFill>
                  <a:schemeClr val="tx1"/>
                </a:solidFill>
                <a:effectLst/>
                <a:uLnTx/>
                <a:uFillTx/>
                <a:latin typeface="Arial" charset="0"/>
                <a:ea typeface="ＭＳ Ｐゴシック" charset="-128"/>
                <a:cs typeface="ＭＳ Ｐゴシック" charset="-128"/>
              </a:rPr>
              <a:t>Many tailored to climate and weather</a:t>
            </a:r>
            <a:br>
              <a:rPr kumimoji="0" lang="en-US" sz="2000" b="0" i="0" u="none" strike="noStrike" kern="0" cap="none" spc="0" normalizeH="0" baseline="0" noProof="0" dirty="0" smtClean="0">
                <a:ln>
                  <a:noFill/>
                </a:ln>
                <a:solidFill>
                  <a:schemeClr val="tx1"/>
                </a:solidFill>
                <a:effectLst/>
                <a:uLnTx/>
                <a:uFillTx/>
                <a:latin typeface="Arial" charset="0"/>
                <a:ea typeface="ＭＳ Ｐゴシック" charset="-128"/>
                <a:cs typeface="ＭＳ Ｐゴシック" charset="-128"/>
              </a:rPr>
            </a:br>
            <a:endParaRPr kumimoji="0" lang="en-US" sz="2000" b="0" i="0" u="none" strike="noStrike" kern="0" cap="none" spc="0" normalizeH="0" baseline="0" noProof="0" dirty="0" smtClean="0">
              <a:ln>
                <a:noFill/>
              </a:ln>
              <a:solidFill>
                <a:schemeClr val="tx1"/>
              </a:solidFill>
              <a:effectLst/>
              <a:uLnTx/>
              <a:uFillTx/>
              <a:latin typeface="Arial" charset="0"/>
              <a:ea typeface="ＭＳ Ｐゴシック" charset="-128"/>
              <a:cs typeface="ＭＳ Ｐゴシック" charset="-128"/>
            </a:endParaRPr>
          </a:p>
          <a:p>
            <a:pPr marL="342900" marR="0" lvl="0" indent="-342900" algn="l" defTabSz="914400" rtl="0" eaLnBrk="1" fontAlgn="base" latinLnBrk="0" hangingPunct="1">
              <a:lnSpc>
                <a:spcPct val="90000"/>
              </a:lnSpc>
              <a:spcBef>
                <a:spcPct val="20000"/>
              </a:spcBef>
              <a:spcAft>
                <a:spcPct val="0"/>
              </a:spcAft>
              <a:buClrTx/>
              <a:buSzTx/>
              <a:buFont typeface="Arial"/>
              <a:buChar char="•"/>
              <a:tabLst/>
              <a:defRPr/>
            </a:pPr>
            <a:r>
              <a:rPr kumimoji="0" lang="en-US" sz="2000" b="0" i="0" u="none" strike="noStrike" kern="0" cap="none" spc="0" normalizeH="0" baseline="0" noProof="0" dirty="0" smtClean="0">
                <a:ln>
                  <a:noFill/>
                </a:ln>
                <a:solidFill>
                  <a:schemeClr val="tx1"/>
                </a:solidFill>
                <a:effectLst/>
                <a:uLnTx/>
                <a:uFillTx/>
              </a:rPr>
              <a:t>Some</a:t>
            </a:r>
            <a:r>
              <a:rPr kumimoji="0" lang="en-US" sz="2000" b="0" i="0" u="none" strike="noStrike" kern="0" cap="none" spc="0" normalizeH="0" noProof="0" dirty="0" smtClean="0">
                <a:ln>
                  <a:noFill/>
                </a:ln>
                <a:solidFill>
                  <a:schemeClr val="tx1"/>
                </a:solidFill>
                <a:effectLst/>
                <a:uLnTx/>
                <a:uFillTx/>
              </a:rPr>
              <a:t> </a:t>
            </a:r>
            <a:r>
              <a:rPr lang="en-US" sz="2000" kern="0" dirty="0" smtClean="0"/>
              <a:t>are highly-specialized</a:t>
            </a:r>
            <a:r>
              <a:rPr kumimoji="0" lang="en-US" sz="2000" b="0" i="0" u="none" strike="noStrike" kern="0" cap="none" spc="0" normalizeH="0" baseline="0" noProof="0" dirty="0" smtClean="0">
                <a:ln>
                  <a:noFill/>
                </a:ln>
                <a:solidFill>
                  <a:schemeClr val="tx1"/>
                </a:solidFill>
                <a:effectLst/>
                <a:uLnTx/>
                <a:uFillTx/>
              </a:rPr>
              <a:t/>
            </a:r>
            <a:br>
              <a:rPr kumimoji="0" lang="en-US" sz="2000" b="0" i="0" u="none" strike="noStrike" kern="0" cap="none" spc="0" normalizeH="0" baseline="0" noProof="0" dirty="0" smtClean="0">
                <a:ln>
                  <a:noFill/>
                </a:ln>
                <a:solidFill>
                  <a:schemeClr val="tx1"/>
                </a:solidFill>
                <a:effectLst/>
                <a:uLnTx/>
                <a:uFillTx/>
              </a:rPr>
            </a:br>
            <a:endParaRPr kumimoji="0" lang="en-US" sz="1400" b="0" i="0" u="none" strike="noStrike" kern="0" cap="none" spc="0" normalizeH="0" baseline="0" noProof="0" dirty="0" smtClean="0">
              <a:ln>
                <a:noFill/>
              </a:ln>
              <a:solidFill>
                <a:schemeClr val="tx1"/>
              </a:solidFill>
              <a:effectLst/>
              <a:uLnTx/>
              <a:uFillTx/>
              <a:latin typeface="Arial" charset="0"/>
              <a:ea typeface="ＭＳ Ｐゴシック" charset="-128"/>
              <a:cs typeface="ＭＳ Ｐゴシック" charset="-128"/>
            </a:endParaRPr>
          </a:p>
          <a:p>
            <a:pPr marL="342900" marR="0" lvl="0" indent="-342900" algn="l" defTabSz="914400" rtl="0" eaLnBrk="1" fontAlgn="base" latinLnBrk="0" hangingPunct="1">
              <a:lnSpc>
                <a:spcPct val="90000"/>
              </a:lnSpc>
              <a:spcBef>
                <a:spcPct val="20000"/>
              </a:spcBef>
              <a:spcAft>
                <a:spcPct val="0"/>
              </a:spcAft>
              <a:buClrTx/>
              <a:buSzTx/>
              <a:buFont typeface="Times" charset="0"/>
              <a:buChar char="•"/>
              <a:tabLst/>
              <a:defRPr/>
            </a:pPr>
            <a:r>
              <a:rPr kumimoji="0" lang="en-US" sz="2000" b="0" i="0" u="none" strike="noStrike" kern="0" cap="none" spc="0" normalizeH="0" baseline="0" noProof="0" dirty="0" smtClean="0">
                <a:ln>
                  <a:noFill/>
                </a:ln>
                <a:solidFill>
                  <a:schemeClr val="tx1"/>
                </a:solidFill>
                <a:effectLst/>
                <a:uLnTx/>
                <a:uFillTx/>
                <a:latin typeface="Arial" charset="0"/>
                <a:ea typeface="ＭＳ Ｐゴシック" charset="-128"/>
                <a:cs typeface="ＭＳ Ｐゴシック" charset="-128"/>
              </a:rPr>
              <a:t>Most handle missing data</a:t>
            </a:r>
            <a:br>
              <a:rPr kumimoji="0" lang="en-US" sz="2000" b="0" i="0" u="none" strike="noStrike" kern="0" cap="none" spc="0" normalizeH="0" baseline="0" noProof="0" dirty="0" smtClean="0">
                <a:ln>
                  <a:noFill/>
                </a:ln>
                <a:solidFill>
                  <a:schemeClr val="tx1"/>
                </a:solidFill>
                <a:effectLst/>
                <a:uLnTx/>
                <a:uFillTx/>
                <a:latin typeface="Arial" charset="0"/>
                <a:ea typeface="ＭＳ Ｐゴシック" charset="-128"/>
                <a:cs typeface="ＭＳ Ｐゴシック" charset="-128"/>
              </a:rPr>
            </a:br>
            <a:endParaRPr kumimoji="0" lang="en-US" sz="1400" b="0" u="none" strike="noStrike" kern="0" cap="none" spc="0" normalizeH="0" baseline="0" noProof="0" dirty="0" smtClean="0">
              <a:ln>
                <a:noFill/>
              </a:ln>
              <a:solidFill>
                <a:schemeClr val="tx1"/>
              </a:solidFill>
              <a:effectLst/>
              <a:uLnTx/>
              <a:uFillTx/>
            </a:endParaRPr>
          </a:p>
          <a:p>
            <a:pPr marL="342900" marR="0" lvl="0" indent="-342900" algn="l" defTabSz="914400" rtl="0" eaLnBrk="1" fontAlgn="base" latinLnBrk="0" hangingPunct="1">
              <a:lnSpc>
                <a:spcPct val="90000"/>
              </a:lnSpc>
              <a:spcBef>
                <a:spcPct val="20000"/>
              </a:spcBef>
              <a:spcAft>
                <a:spcPct val="0"/>
              </a:spcAft>
              <a:buClrTx/>
              <a:buSzTx/>
              <a:buFont typeface="Times" charset="0"/>
              <a:buChar char="•"/>
              <a:tabLst/>
              <a:defRPr/>
            </a:pPr>
            <a:r>
              <a:rPr kumimoji="0" lang="en-US" sz="2000" b="0" u="none" strike="noStrike" kern="0" cap="none" spc="0" normalizeH="0" baseline="0" noProof="0" dirty="0" smtClean="0">
                <a:ln>
                  <a:noFill/>
                </a:ln>
                <a:solidFill>
                  <a:schemeClr val="tx1"/>
                </a:solidFill>
                <a:effectLst/>
                <a:uLnTx/>
                <a:uFillTx/>
              </a:rPr>
              <a:t>Can call C and Fortran routines from NCL and PyNGL</a:t>
            </a:r>
            <a:br>
              <a:rPr kumimoji="0" lang="en-US" sz="2000" b="0" u="none" strike="noStrike" kern="0" cap="none" spc="0" normalizeH="0" baseline="0" noProof="0" dirty="0" smtClean="0">
                <a:ln>
                  <a:noFill/>
                </a:ln>
                <a:solidFill>
                  <a:schemeClr val="tx1"/>
                </a:solidFill>
                <a:effectLst/>
                <a:uLnTx/>
                <a:uFillTx/>
              </a:rPr>
            </a:br>
            <a:endParaRPr kumimoji="0" lang="en-US" sz="2000" b="0" u="none" strike="noStrike" kern="0" cap="none" spc="0" normalizeH="0" baseline="0" noProof="0" dirty="0" smtClean="0">
              <a:ln>
                <a:noFill/>
              </a:ln>
              <a:solidFill>
                <a:schemeClr val="tx1"/>
              </a:solidFill>
              <a:effectLst/>
              <a:uLnTx/>
              <a:uFillTx/>
            </a:endParaRPr>
          </a:p>
          <a:p>
            <a:pPr marL="342900" marR="0" lvl="0" indent="-342900" algn="l" defTabSz="914400" rtl="0" eaLnBrk="1" fontAlgn="base" latinLnBrk="0" hangingPunct="1">
              <a:lnSpc>
                <a:spcPct val="90000"/>
              </a:lnSpc>
              <a:spcBef>
                <a:spcPct val="20000"/>
              </a:spcBef>
              <a:spcAft>
                <a:spcPct val="0"/>
              </a:spcAft>
              <a:buClrTx/>
              <a:buSzTx/>
              <a:buFont typeface="Times" charset="0"/>
              <a:buChar char="•"/>
              <a:tabLst/>
              <a:defRPr/>
            </a:pPr>
            <a:r>
              <a:rPr lang="en-US" sz="2000" kern="0" dirty="0" smtClean="0"/>
              <a:t>Many contributions from users, they drive priorities</a:t>
            </a:r>
            <a:endParaRPr kumimoji="0" lang="en-US" sz="2000" b="0" u="none" strike="noStrike" kern="0" cap="none" spc="0" normalizeH="0" baseline="0" noProof="0" dirty="0" smtClean="0">
              <a:ln>
                <a:noFill/>
              </a:ln>
              <a:solidFill>
                <a:srgbClr val="800000"/>
              </a:solidFill>
              <a:effectLst/>
              <a:uLnTx/>
              <a:uFillTx/>
            </a:endParaRPr>
          </a:p>
        </p:txBody>
      </p:sp>
    </p:spTree>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304800" y="304800"/>
            <a:ext cx="8610600" cy="2286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000090"/>
                </a:solidFill>
                <a:latin typeface="Arial" pitchFamily="-112" charset="0"/>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52" charset="0"/>
                <a:ea typeface="ＭＳ Ｐゴシック" pitchFamily="52" charset="-128"/>
                <a:cs typeface="ＭＳ Ｐゴシック" pitchFamily="52" charset="-128"/>
              </a:defRPr>
            </a:lvl2pPr>
            <a:lvl3pPr algn="ctr" rtl="0" eaLnBrk="0" fontAlgn="base" hangingPunct="0">
              <a:spcBef>
                <a:spcPct val="0"/>
              </a:spcBef>
              <a:spcAft>
                <a:spcPct val="0"/>
              </a:spcAft>
              <a:defRPr sz="4400">
                <a:solidFill>
                  <a:schemeClr val="tx2"/>
                </a:solidFill>
                <a:latin typeface="Arial" pitchFamily="52" charset="0"/>
                <a:ea typeface="ＭＳ Ｐゴシック" pitchFamily="52" charset="-128"/>
                <a:cs typeface="ＭＳ Ｐゴシック" pitchFamily="52" charset="-128"/>
              </a:defRPr>
            </a:lvl3pPr>
            <a:lvl4pPr algn="ctr" rtl="0" eaLnBrk="0" fontAlgn="base" hangingPunct="0">
              <a:spcBef>
                <a:spcPct val="0"/>
              </a:spcBef>
              <a:spcAft>
                <a:spcPct val="0"/>
              </a:spcAft>
              <a:defRPr sz="4400">
                <a:solidFill>
                  <a:schemeClr val="tx2"/>
                </a:solidFill>
                <a:latin typeface="Arial" pitchFamily="52" charset="0"/>
                <a:ea typeface="ＭＳ Ｐゴシック" pitchFamily="52" charset="-128"/>
                <a:cs typeface="ＭＳ Ｐゴシック" pitchFamily="52" charset="-128"/>
              </a:defRPr>
            </a:lvl4pPr>
            <a:lvl5pPr algn="ctr" rtl="0" eaLnBrk="0" fontAlgn="base" hangingPunct="0">
              <a:spcBef>
                <a:spcPct val="0"/>
              </a:spcBef>
              <a:spcAft>
                <a:spcPct val="0"/>
              </a:spcAft>
              <a:defRPr sz="4400">
                <a:solidFill>
                  <a:schemeClr val="tx2"/>
                </a:solidFill>
                <a:latin typeface="Arial" pitchFamily="52" charset="0"/>
                <a:ea typeface="ＭＳ Ｐゴシック" pitchFamily="52" charset="-128"/>
                <a:cs typeface="ＭＳ Ｐゴシック" pitchFamily="52" charset="-128"/>
              </a:defRPr>
            </a:lvl5pPr>
            <a:lvl6pPr marL="457200" algn="ctr" rtl="0" fontAlgn="base">
              <a:spcBef>
                <a:spcPct val="0"/>
              </a:spcBef>
              <a:spcAft>
                <a:spcPct val="0"/>
              </a:spcAft>
              <a:defRPr sz="4400">
                <a:solidFill>
                  <a:schemeClr val="tx2"/>
                </a:solidFill>
                <a:latin typeface="Arial" pitchFamily="52" charset="0"/>
                <a:ea typeface="ＭＳ Ｐゴシック" pitchFamily="52" charset="-128"/>
                <a:cs typeface="ＭＳ Ｐゴシック" pitchFamily="52" charset="-128"/>
              </a:defRPr>
            </a:lvl6pPr>
            <a:lvl7pPr marL="914400" algn="ctr" rtl="0" fontAlgn="base">
              <a:spcBef>
                <a:spcPct val="0"/>
              </a:spcBef>
              <a:spcAft>
                <a:spcPct val="0"/>
              </a:spcAft>
              <a:defRPr sz="4400">
                <a:solidFill>
                  <a:schemeClr val="tx2"/>
                </a:solidFill>
                <a:latin typeface="Arial" pitchFamily="52" charset="0"/>
                <a:ea typeface="ＭＳ Ｐゴシック" pitchFamily="52" charset="-128"/>
                <a:cs typeface="ＭＳ Ｐゴシック" pitchFamily="52" charset="-128"/>
              </a:defRPr>
            </a:lvl7pPr>
            <a:lvl8pPr marL="1371600" algn="ctr" rtl="0" fontAlgn="base">
              <a:spcBef>
                <a:spcPct val="0"/>
              </a:spcBef>
              <a:spcAft>
                <a:spcPct val="0"/>
              </a:spcAft>
              <a:defRPr sz="4400">
                <a:solidFill>
                  <a:schemeClr val="tx2"/>
                </a:solidFill>
                <a:latin typeface="Arial" pitchFamily="52" charset="0"/>
                <a:ea typeface="ＭＳ Ｐゴシック" pitchFamily="52" charset="-128"/>
                <a:cs typeface="ＭＳ Ｐゴシック" pitchFamily="52" charset="-128"/>
              </a:defRPr>
            </a:lvl8pPr>
            <a:lvl9pPr marL="1828800" algn="ctr" rtl="0" fontAlgn="base">
              <a:spcBef>
                <a:spcPct val="0"/>
              </a:spcBef>
              <a:spcAft>
                <a:spcPct val="0"/>
              </a:spcAft>
              <a:defRPr sz="4400">
                <a:solidFill>
                  <a:schemeClr val="tx2"/>
                </a:solidFill>
                <a:latin typeface="Arial" pitchFamily="52" charset="0"/>
                <a:ea typeface="ＭＳ Ｐゴシック" pitchFamily="52" charset="-128"/>
                <a:cs typeface="ＭＳ Ｐゴシック" pitchFamily="52" charset="-128"/>
              </a:defRPr>
            </a:lvl9pPr>
          </a:lstStyle>
          <a:p>
            <a:r>
              <a:rPr lang="en-US" sz="6000" dirty="0" smtClean="0"/>
              <a:t>DEMO #2</a:t>
            </a:r>
            <a:r>
              <a:rPr lang="en-US" sz="7200" dirty="0" smtClean="0"/>
              <a:t/>
            </a:r>
            <a:br>
              <a:rPr lang="en-US" sz="7200" dirty="0" smtClean="0"/>
            </a:br>
            <a:r>
              <a:rPr lang="en-US" sz="2200" dirty="0" smtClean="0"/>
              <a:t/>
            </a:r>
            <a:br>
              <a:rPr lang="en-US" sz="2200" dirty="0" smtClean="0"/>
            </a:br>
            <a:r>
              <a:rPr lang="en-US" sz="2800" i="1" dirty="0" smtClean="0">
                <a:solidFill>
                  <a:srgbClr val="000000"/>
                </a:solidFill>
              </a:rPr>
              <a:t>Writing NCL scripts to read data and do simple computations</a:t>
            </a:r>
            <a:endParaRPr lang="en-US" sz="2800" i="1" dirty="0">
              <a:solidFill>
                <a:srgbClr val="000000"/>
              </a:solidFill>
            </a:endParaRPr>
          </a:p>
        </p:txBody>
      </p:sp>
    </p:spTree>
    <p:extLst>
      <p:ext uri="{BB962C8B-B14F-4D97-AF65-F5344CB8AC3E}">
        <p14:creationId xmlns:p14="http://schemas.microsoft.com/office/powerpoint/2010/main" val="1459796144"/>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txBox="1">
            <a:spLocks/>
          </p:cNvSpPr>
          <p:nvPr/>
        </p:nvSpPr>
        <p:spPr bwMode="auto">
          <a:xfrm>
            <a:off x="457200" y="76200"/>
            <a:ext cx="8229600" cy="762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i="0" u="none" strike="noStrike" kern="0" cap="none" spc="0" normalizeH="0" baseline="0" noProof="0" dirty="0" smtClean="0">
                <a:ln w="15875" cap="flat" cmpd="sng" algn="ctr">
                  <a:noFill/>
                  <a:prstDash val="solid"/>
                  <a:round/>
                  <a:headEnd type="none" w="med" len="med"/>
                  <a:tailEnd type="none" w="med" len="med"/>
                </a:ln>
                <a:solidFill>
                  <a:srgbClr val="000000"/>
                </a:solidFill>
                <a:effectLst/>
                <a:uLnTx/>
                <a:uFillTx/>
                <a:latin typeface="Arial"/>
                <a:ea typeface="ＭＳ Ｐゴシック" charset="-128"/>
                <a:cs typeface="Arial"/>
              </a:rPr>
              <a:t>Overview</a:t>
            </a:r>
          </a:p>
        </p:txBody>
      </p:sp>
      <p:sp>
        <p:nvSpPr>
          <p:cNvPr id="5" name="Content Placeholder 4"/>
          <p:cNvSpPr txBox="1">
            <a:spLocks/>
          </p:cNvSpPr>
          <p:nvPr/>
        </p:nvSpPr>
        <p:spPr bwMode="auto">
          <a:xfrm>
            <a:off x="685800" y="762000"/>
            <a:ext cx="7772400" cy="5791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indent="-342900">
              <a:lnSpc>
                <a:spcPct val="130000"/>
              </a:lnSpc>
              <a:buFont typeface="Arial"/>
              <a:buChar char="•"/>
            </a:pPr>
            <a:r>
              <a:rPr lang="en-US" dirty="0">
                <a:solidFill>
                  <a:schemeClr val="bg1">
                    <a:lumMod val="75000"/>
                  </a:schemeClr>
                </a:solidFill>
              </a:rPr>
              <a:t>Introductions</a:t>
            </a:r>
          </a:p>
          <a:p>
            <a:pPr marL="342900" indent="-342900">
              <a:lnSpc>
                <a:spcPct val="130000"/>
              </a:lnSpc>
              <a:buFont typeface="Arial"/>
              <a:buChar char="•"/>
            </a:pPr>
            <a:r>
              <a:rPr lang="en-US" dirty="0" smtClean="0">
                <a:solidFill>
                  <a:schemeClr val="bg1">
                    <a:lumMod val="75000"/>
                  </a:schemeClr>
                </a:solidFill>
              </a:rPr>
              <a:t>Audience survey</a:t>
            </a:r>
          </a:p>
          <a:p>
            <a:pPr marL="342900" indent="-342900">
              <a:lnSpc>
                <a:spcPct val="130000"/>
              </a:lnSpc>
              <a:buFont typeface="Arial"/>
              <a:buChar char="•"/>
            </a:pPr>
            <a:r>
              <a:rPr lang="en-US" dirty="0" smtClean="0">
                <a:solidFill>
                  <a:schemeClr val="bg1">
                    <a:lumMod val="75000"/>
                  </a:schemeClr>
                </a:solidFill>
              </a:rPr>
              <a:t>Introduction </a:t>
            </a:r>
            <a:r>
              <a:rPr lang="en-US" dirty="0">
                <a:solidFill>
                  <a:schemeClr val="bg1">
                    <a:lumMod val="75000"/>
                  </a:schemeClr>
                </a:solidFill>
              </a:rPr>
              <a:t>to data formats and </a:t>
            </a:r>
            <a:r>
              <a:rPr lang="en-US" dirty="0" smtClean="0">
                <a:solidFill>
                  <a:schemeClr val="bg1">
                    <a:lumMod val="75000"/>
                  </a:schemeClr>
                </a:solidFill>
              </a:rPr>
              <a:t>metadata</a:t>
            </a:r>
          </a:p>
          <a:p>
            <a:pPr marL="342900" indent="-342900">
              <a:lnSpc>
                <a:spcPct val="130000"/>
              </a:lnSpc>
              <a:buFont typeface="Arial"/>
              <a:buChar char="•"/>
            </a:pPr>
            <a:r>
              <a:rPr lang="en-US" dirty="0">
                <a:solidFill>
                  <a:schemeClr val="bg1">
                    <a:lumMod val="75000"/>
                  </a:schemeClr>
                </a:solidFill>
              </a:rPr>
              <a:t>I</a:t>
            </a:r>
            <a:r>
              <a:rPr lang="en-US" dirty="0" smtClean="0">
                <a:solidFill>
                  <a:schemeClr val="bg1">
                    <a:lumMod val="75000"/>
                  </a:schemeClr>
                </a:solidFill>
              </a:rPr>
              <a:t>ntroduction </a:t>
            </a:r>
            <a:r>
              <a:rPr lang="en-US" dirty="0">
                <a:solidFill>
                  <a:schemeClr val="bg1">
                    <a:lumMod val="75000"/>
                  </a:schemeClr>
                </a:solidFill>
              </a:rPr>
              <a:t>to </a:t>
            </a:r>
            <a:r>
              <a:rPr lang="en-US" dirty="0" smtClean="0">
                <a:solidFill>
                  <a:schemeClr val="bg1">
                    <a:lumMod val="75000"/>
                  </a:schemeClr>
                </a:solidFill>
              </a:rPr>
              <a:t>NCL</a:t>
            </a:r>
          </a:p>
          <a:p>
            <a:pPr marL="800100" lvl="1" indent="-342900">
              <a:lnSpc>
                <a:spcPct val="130000"/>
              </a:lnSpc>
              <a:buFont typeface="Arial"/>
              <a:buChar char="•"/>
            </a:pPr>
            <a:r>
              <a:rPr lang="en-US" dirty="0" smtClean="0">
                <a:solidFill>
                  <a:schemeClr val="bg1">
                    <a:lumMod val="75000"/>
                  </a:schemeClr>
                </a:solidFill>
              </a:rPr>
              <a:t>File input/output – demo</a:t>
            </a:r>
          </a:p>
          <a:p>
            <a:pPr marL="800100" lvl="1" indent="-342900">
              <a:lnSpc>
                <a:spcPct val="130000"/>
              </a:lnSpc>
              <a:buFont typeface="Arial"/>
              <a:buChar char="•"/>
            </a:pPr>
            <a:r>
              <a:rPr lang="en-US" dirty="0" smtClean="0">
                <a:solidFill>
                  <a:schemeClr val="bg1">
                    <a:lumMod val="75000"/>
                  </a:schemeClr>
                </a:solidFill>
              </a:rPr>
              <a:t>Computations – demo</a:t>
            </a:r>
          </a:p>
          <a:p>
            <a:pPr marL="800100" lvl="1" indent="-342900">
              <a:lnSpc>
                <a:spcPct val="130000"/>
              </a:lnSpc>
              <a:buFont typeface="Arial"/>
              <a:buChar char="•"/>
            </a:pPr>
            <a:r>
              <a:rPr lang="en-US" dirty="0"/>
              <a:t>Visualizations – demo</a:t>
            </a:r>
          </a:p>
          <a:p>
            <a:pPr marL="342900" indent="-342900">
              <a:lnSpc>
                <a:spcPct val="130000"/>
              </a:lnSpc>
              <a:buFont typeface="Arial"/>
              <a:buChar char="•"/>
            </a:pPr>
            <a:r>
              <a:rPr lang="en-US" dirty="0" smtClean="0">
                <a:solidFill>
                  <a:schemeClr val="bg1">
                    <a:lumMod val="75000"/>
                  </a:schemeClr>
                </a:solidFill>
              </a:rPr>
              <a:t>NCL </a:t>
            </a:r>
            <a:r>
              <a:rPr lang="en-US" dirty="0">
                <a:solidFill>
                  <a:schemeClr val="bg1">
                    <a:lumMod val="75000"/>
                  </a:schemeClr>
                </a:solidFill>
              </a:rPr>
              <a:t>visualization </a:t>
            </a:r>
            <a:r>
              <a:rPr lang="en-US" dirty="0" smtClean="0">
                <a:solidFill>
                  <a:schemeClr val="bg1">
                    <a:lumMod val="75000"/>
                  </a:schemeClr>
                </a:solidFill>
              </a:rPr>
              <a:t>gallery</a:t>
            </a:r>
          </a:p>
          <a:p>
            <a:pPr marL="342900" indent="-342900">
              <a:lnSpc>
                <a:spcPct val="130000"/>
              </a:lnSpc>
              <a:buFont typeface="Arial"/>
              <a:buChar char="•"/>
            </a:pPr>
            <a:r>
              <a:rPr lang="en-US" dirty="0" smtClean="0">
                <a:solidFill>
                  <a:schemeClr val="bg1">
                    <a:lumMod val="75000"/>
                  </a:schemeClr>
                </a:solidFill>
              </a:rPr>
              <a:t>Other </a:t>
            </a:r>
            <a:r>
              <a:rPr lang="en-US" dirty="0">
                <a:solidFill>
                  <a:schemeClr val="bg1">
                    <a:lumMod val="75000"/>
                  </a:schemeClr>
                </a:solidFill>
              </a:rPr>
              <a:t>projects and collaborations we are part </a:t>
            </a:r>
            <a:r>
              <a:rPr lang="en-US" dirty="0" smtClean="0">
                <a:solidFill>
                  <a:schemeClr val="bg1">
                    <a:lumMod val="75000"/>
                  </a:schemeClr>
                </a:solidFill>
              </a:rPr>
              <a:t>of</a:t>
            </a:r>
          </a:p>
          <a:p>
            <a:pPr marL="342900" indent="-342900">
              <a:lnSpc>
                <a:spcPct val="130000"/>
              </a:lnSpc>
              <a:buFont typeface="Arial"/>
              <a:buChar char="•"/>
            </a:pPr>
            <a:r>
              <a:rPr lang="en-US" dirty="0" smtClean="0">
                <a:solidFill>
                  <a:schemeClr val="bg1">
                    <a:lumMod val="75000"/>
                  </a:schemeClr>
                </a:solidFill>
              </a:rPr>
              <a:t>User </a:t>
            </a:r>
            <a:r>
              <a:rPr lang="en-US" dirty="0">
                <a:solidFill>
                  <a:schemeClr val="bg1">
                    <a:lumMod val="75000"/>
                  </a:schemeClr>
                </a:solidFill>
              </a:rPr>
              <a:t>contributed </a:t>
            </a:r>
            <a:r>
              <a:rPr lang="en-US" dirty="0" smtClean="0">
                <a:solidFill>
                  <a:schemeClr val="bg1">
                    <a:lumMod val="75000"/>
                  </a:schemeClr>
                </a:solidFill>
              </a:rPr>
              <a:t>software and projects</a:t>
            </a:r>
          </a:p>
          <a:p>
            <a:pPr marL="342900" indent="-342900">
              <a:lnSpc>
                <a:spcPct val="130000"/>
              </a:lnSpc>
              <a:buFont typeface="Arial"/>
              <a:buChar char="•"/>
            </a:pPr>
            <a:r>
              <a:rPr lang="en-US" dirty="0" smtClean="0">
                <a:solidFill>
                  <a:schemeClr val="bg1">
                    <a:lumMod val="75000"/>
                  </a:schemeClr>
                </a:solidFill>
              </a:rPr>
              <a:t>“No one tool does it all”</a:t>
            </a:r>
          </a:p>
          <a:p>
            <a:pPr marL="342900" indent="-342900">
              <a:lnSpc>
                <a:spcPct val="130000"/>
              </a:lnSpc>
              <a:buFont typeface="Arial"/>
              <a:buChar char="•"/>
            </a:pPr>
            <a:r>
              <a:rPr lang="en-US" dirty="0" smtClean="0">
                <a:solidFill>
                  <a:schemeClr val="bg1">
                    <a:lumMod val="75000"/>
                  </a:schemeClr>
                </a:solidFill>
              </a:rPr>
              <a:t>Challenges</a:t>
            </a:r>
            <a:endParaRPr lang="en-US" sz="1400" kern="0" dirty="0">
              <a:solidFill>
                <a:schemeClr val="bg1">
                  <a:lumMod val="75000"/>
                </a:schemeClr>
              </a:solidFill>
            </a:endParaRPr>
          </a:p>
        </p:txBody>
      </p:sp>
    </p:spTree>
    <p:extLst>
      <p:ext uri="{BB962C8B-B14F-4D97-AF65-F5344CB8AC3E}">
        <p14:creationId xmlns:p14="http://schemas.microsoft.com/office/powerpoint/2010/main" val="1233499964"/>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882202" y="1219200"/>
            <a:ext cx="2185598" cy="4191000"/>
          </a:xfrm>
          <a:prstGeom prst="rect">
            <a:avLst/>
          </a:prstGeom>
        </p:spPr>
      </p:pic>
      <p:sp>
        <p:nvSpPr>
          <p:cNvPr id="2" name="Rectangle 4"/>
          <p:cNvSpPr>
            <a:spLocks noChangeArrowheads="1"/>
          </p:cNvSpPr>
          <p:nvPr/>
        </p:nvSpPr>
        <p:spPr bwMode="auto">
          <a:xfrm>
            <a:off x="685800" y="152400"/>
            <a:ext cx="7772400" cy="533400"/>
          </a:xfrm>
          <a:prstGeom prst="rect">
            <a:avLst/>
          </a:prstGeom>
          <a:noFill/>
          <a:ln w="9525">
            <a:noFill/>
            <a:miter lim="800000"/>
            <a:headEnd/>
            <a:tailEnd/>
          </a:ln>
        </p:spPr>
        <p:txBody>
          <a:bodyPr anchor="ctr">
            <a:prstTxWarp prst="textNoShape">
              <a:avLst/>
            </a:prstTxWarp>
          </a:bodyPr>
          <a:lstStyle/>
          <a:p>
            <a:pPr algn="ctr" eaLnBrk="1" hangingPunct="1"/>
            <a:r>
              <a:rPr lang="en-US" sz="3600" dirty="0" smtClean="0">
                <a:solidFill>
                  <a:srgbClr val="000000"/>
                </a:solidFill>
              </a:rPr>
              <a:t>NCL Visualizations</a:t>
            </a:r>
            <a:endParaRPr lang="en-US" dirty="0">
              <a:solidFill>
                <a:srgbClr val="000000"/>
              </a:solidFill>
            </a:endParaRPr>
          </a:p>
        </p:txBody>
      </p:sp>
      <p:grpSp>
        <p:nvGrpSpPr>
          <p:cNvPr id="3" name="Group 13"/>
          <p:cNvGrpSpPr>
            <a:grpSpLocks/>
          </p:cNvGrpSpPr>
          <p:nvPr/>
        </p:nvGrpSpPr>
        <p:grpSpPr bwMode="auto">
          <a:xfrm>
            <a:off x="685800" y="228600"/>
            <a:ext cx="7924800" cy="6595533"/>
            <a:chOff x="2590800" y="-270933"/>
            <a:chExt cx="7924800" cy="6595533"/>
          </a:xfrm>
        </p:grpSpPr>
        <p:pic>
          <p:nvPicPr>
            <p:cNvPr id="6" name="Picture 3" descr="trend_am_sresa1b_clt.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763000" y="-270933"/>
              <a:ext cx="1752600" cy="852488"/>
            </a:xfrm>
            <a:prstGeom prst="rect">
              <a:avLst/>
            </a:prstGeom>
            <a:noFill/>
            <a:ln w="9525">
              <a:noFill/>
              <a:miter lim="800000"/>
              <a:headEnd/>
              <a:tailEnd/>
            </a:ln>
          </p:spPr>
        </p:pic>
        <p:pic>
          <p:nvPicPr>
            <p:cNvPr id="9" name="Picture 2" descr="skewt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590800" y="5000625"/>
              <a:ext cx="1295400" cy="1323975"/>
            </a:xfrm>
            <a:prstGeom prst="rect">
              <a:avLst/>
            </a:prstGeom>
            <a:noFill/>
            <a:ln w="9525">
              <a:noFill/>
              <a:miter lim="800000"/>
              <a:headEnd/>
              <a:tailEnd/>
            </a:ln>
          </p:spPr>
        </p:pic>
      </p:grpSp>
      <p:sp>
        <p:nvSpPr>
          <p:cNvPr id="10" name="Content Placeholder 11"/>
          <p:cNvSpPr txBox="1">
            <a:spLocks/>
          </p:cNvSpPr>
          <p:nvPr/>
        </p:nvSpPr>
        <p:spPr bwMode="auto">
          <a:xfrm>
            <a:off x="381000" y="762000"/>
            <a:ext cx="7772400" cy="4724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80000"/>
              </a:lnSpc>
              <a:spcBef>
                <a:spcPct val="20000"/>
              </a:spcBef>
              <a:spcAft>
                <a:spcPct val="0"/>
              </a:spcAft>
              <a:buClrTx/>
              <a:buSzTx/>
              <a:buFont typeface="Times" charset="0"/>
              <a:buChar char="•"/>
              <a:tabLst/>
              <a:defRPr/>
            </a:pPr>
            <a:r>
              <a:rPr kumimoji="0" lang="en-US" b="0" i="0" u="none" strike="noStrike" kern="0" cap="none" spc="0" normalizeH="0" baseline="0" noProof="0" dirty="0" smtClean="0">
                <a:ln>
                  <a:noFill/>
                </a:ln>
                <a:solidFill>
                  <a:schemeClr val="tx1"/>
                </a:solidFill>
                <a:effectLst/>
                <a:uLnTx/>
                <a:uFillTx/>
                <a:latin typeface="Arial" charset="0"/>
                <a:ea typeface="ＭＳ Ｐゴシック" charset="-128"/>
                <a:cs typeface="ＭＳ Ｐゴシック" charset="-128"/>
              </a:rPr>
              <a:t>High-quality and customizable visualizations</a:t>
            </a:r>
            <a:br>
              <a:rPr kumimoji="0" lang="en-US" b="0" i="0" u="none" strike="noStrike" kern="0" cap="none" spc="0" normalizeH="0" baseline="0" noProof="0" dirty="0" smtClean="0">
                <a:ln>
                  <a:noFill/>
                </a:ln>
                <a:solidFill>
                  <a:schemeClr val="tx1"/>
                </a:solidFill>
                <a:effectLst/>
                <a:uLnTx/>
                <a:uFillTx/>
                <a:latin typeface="Arial" charset="0"/>
                <a:ea typeface="ＭＳ Ｐゴシック" charset="-128"/>
                <a:cs typeface="ＭＳ Ｐゴシック" charset="-128"/>
              </a:rPr>
            </a:br>
            <a:endParaRPr kumimoji="0" lang="en-US" sz="1400" b="0" i="0" u="none" strike="noStrike" kern="0" cap="none" spc="0" normalizeH="0" baseline="0" noProof="0" dirty="0" smtClean="0">
              <a:ln>
                <a:noFill/>
              </a:ln>
              <a:solidFill>
                <a:schemeClr val="tx1"/>
              </a:solidFill>
              <a:effectLst/>
              <a:uLnTx/>
              <a:uFillTx/>
              <a:latin typeface="Arial" charset="0"/>
              <a:ea typeface="ＭＳ Ｐゴシック" charset="-128"/>
              <a:cs typeface="ＭＳ Ｐゴシック" charset="-128"/>
            </a:endParaRPr>
          </a:p>
          <a:p>
            <a:pPr marL="342900" marR="0" lvl="0" indent="-342900" algn="l" defTabSz="914400" rtl="0" eaLnBrk="1" fontAlgn="base" latinLnBrk="0" hangingPunct="1">
              <a:lnSpc>
                <a:spcPct val="80000"/>
              </a:lnSpc>
              <a:spcBef>
                <a:spcPct val="20000"/>
              </a:spcBef>
              <a:spcAft>
                <a:spcPct val="0"/>
              </a:spcAft>
              <a:buClrTx/>
              <a:buSzTx/>
              <a:buFont typeface="Times" charset="0"/>
              <a:buChar char="•"/>
              <a:tabLst/>
              <a:defRPr/>
            </a:pPr>
            <a:r>
              <a:rPr kumimoji="0" lang="en-US" b="0" i="0" u="none" strike="noStrike" kern="0" cap="none" spc="0" normalizeH="0" baseline="0" noProof="0" dirty="0" smtClean="0">
                <a:ln>
                  <a:noFill/>
                </a:ln>
                <a:solidFill>
                  <a:schemeClr val="tx1"/>
                </a:solidFill>
                <a:effectLst/>
                <a:uLnTx/>
                <a:uFillTx/>
                <a:latin typeface="Arial" charset="0"/>
                <a:ea typeface="ＭＳ Ｐゴシック" charset="-128"/>
                <a:cs typeface="ＭＳ Ｐゴシック" charset="-128"/>
              </a:rPr>
              <a:t>Contours, XY, vectors, streamlines</a:t>
            </a:r>
            <a:br>
              <a:rPr kumimoji="0" lang="en-US" b="0" i="0" u="none" strike="noStrike" kern="0" cap="none" spc="0" normalizeH="0" baseline="0" noProof="0" dirty="0" smtClean="0">
                <a:ln>
                  <a:noFill/>
                </a:ln>
                <a:solidFill>
                  <a:schemeClr val="tx1"/>
                </a:solidFill>
                <a:effectLst/>
                <a:uLnTx/>
                <a:uFillTx/>
                <a:latin typeface="Arial" charset="0"/>
                <a:ea typeface="ＭＳ Ｐゴシック" charset="-128"/>
                <a:cs typeface="ＭＳ Ｐゴシック" charset="-128"/>
              </a:rPr>
            </a:br>
            <a:endParaRPr kumimoji="0" lang="en-US" sz="1400" b="0" i="0" u="none" strike="noStrike" kern="0" cap="none" spc="0" normalizeH="0" baseline="0" noProof="0" dirty="0" smtClean="0">
              <a:ln>
                <a:noFill/>
              </a:ln>
              <a:solidFill>
                <a:schemeClr val="tx1"/>
              </a:solidFill>
              <a:effectLst/>
              <a:uLnTx/>
              <a:uFillTx/>
              <a:latin typeface="Arial" charset="0"/>
              <a:ea typeface="ＭＳ Ｐゴシック" charset="-128"/>
              <a:cs typeface="ＭＳ Ｐゴシック" charset="-128"/>
            </a:endParaRPr>
          </a:p>
          <a:p>
            <a:pPr marL="342900" marR="0" lvl="0" indent="-342900" algn="l" defTabSz="914400" rtl="0" eaLnBrk="1" fontAlgn="base" latinLnBrk="0" hangingPunct="1">
              <a:lnSpc>
                <a:spcPct val="80000"/>
              </a:lnSpc>
              <a:spcBef>
                <a:spcPct val="20000"/>
              </a:spcBef>
              <a:spcAft>
                <a:spcPct val="0"/>
              </a:spcAft>
              <a:buClrTx/>
              <a:buSzTx/>
              <a:buFont typeface="Times" charset="0"/>
              <a:buChar char="•"/>
              <a:tabLst/>
              <a:defRPr/>
            </a:pPr>
            <a:r>
              <a:rPr kumimoji="0" lang="en-US" b="0" i="0" u="none" strike="noStrike" kern="0" cap="none" spc="0" normalizeH="0" baseline="0" noProof="0" dirty="0" smtClean="0">
                <a:ln>
                  <a:noFill/>
                </a:ln>
                <a:solidFill>
                  <a:schemeClr val="tx1"/>
                </a:solidFill>
                <a:effectLst/>
                <a:uLnTx/>
                <a:uFillTx/>
                <a:latin typeface="Arial" charset="0"/>
                <a:ea typeface="ＭＳ Ｐゴシック" charset="-128"/>
                <a:cs typeface="ＭＳ Ｐゴシック" charset="-128"/>
              </a:rPr>
              <a:t>Maps with common map projections</a:t>
            </a:r>
            <a:br>
              <a:rPr kumimoji="0" lang="en-US" b="0" i="0" u="none" strike="noStrike" kern="0" cap="none" spc="0" normalizeH="0" baseline="0" noProof="0" dirty="0" smtClean="0">
                <a:ln>
                  <a:noFill/>
                </a:ln>
                <a:solidFill>
                  <a:schemeClr val="tx1"/>
                </a:solidFill>
                <a:effectLst/>
                <a:uLnTx/>
                <a:uFillTx/>
                <a:latin typeface="Arial" charset="0"/>
                <a:ea typeface="ＭＳ Ｐゴシック" charset="-128"/>
                <a:cs typeface="ＭＳ Ｐゴシック" charset="-128"/>
              </a:rPr>
            </a:br>
            <a:endParaRPr kumimoji="0" lang="en-US" sz="1400" b="0" i="0" u="none" strike="noStrike" kern="0" cap="none" spc="0" normalizeH="0" baseline="0" noProof="0" dirty="0" smtClean="0">
              <a:ln>
                <a:noFill/>
              </a:ln>
              <a:solidFill>
                <a:schemeClr val="tx1"/>
              </a:solidFill>
              <a:effectLst/>
              <a:uLnTx/>
              <a:uFillTx/>
              <a:latin typeface="Arial" charset="0"/>
              <a:ea typeface="ＭＳ Ｐゴシック" charset="-128"/>
              <a:cs typeface="ＭＳ Ｐゴシック" charset="-128"/>
            </a:endParaRPr>
          </a:p>
          <a:p>
            <a:pPr marL="342900" marR="0" lvl="0" indent="-342900" algn="l" defTabSz="914400" rtl="0" eaLnBrk="1" fontAlgn="base" latinLnBrk="0" hangingPunct="1">
              <a:lnSpc>
                <a:spcPct val="80000"/>
              </a:lnSpc>
              <a:spcBef>
                <a:spcPct val="20000"/>
              </a:spcBef>
              <a:spcAft>
                <a:spcPct val="0"/>
              </a:spcAft>
              <a:buClrTx/>
              <a:buSzTx/>
              <a:buFont typeface="Times" charset="0"/>
              <a:buChar char="•"/>
              <a:tabLst/>
              <a:defRPr/>
            </a:pPr>
            <a:r>
              <a:rPr kumimoji="0" lang="en-US" b="0" i="0" u="none" strike="noStrike" kern="0" cap="none" spc="0" normalizeH="0" baseline="0" noProof="0" dirty="0" smtClean="0">
                <a:ln>
                  <a:noFill/>
                </a:ln>
                <a:solidFill>
                  <a:schemeClr val="tx1"/>
                </a:solidFill>
                <a:effectLst/>
                <a:uLnTx/>
                <a:uFillTx/>
                <a:latin typeface="Arial" charset="0"/>
                <a:ea typeface="ＭＳ Ｐゴシック" charset="-128"/>
                <a:cs typeface="ＭＳ Ｐゴシック" charset="-128"/>
              </a:rPr>
              <a:t>Handles data on regular and irregular grids,</a:t>
            </a:r>
            <a:br>
              <a:rPr kumimoji="0" lang="en-US" b="0" i="0" u="none" strike="noStrike" kern="0" cap="none" spc="0" normalizeH="0" baseline="0" noProof="0" dirty="0" smtClean="0">
                <a:ln>
                  <a:noFill/>
                </a:ln>
                <a:solidFill>
                  <a:schemeClr val="tx1"/>
                </a:solidFill>
                <a:effectLst/>
                <a:uLnTx/>
                <a:uFillTx/>
                <a:latin typeface="Arial" charset="0"/>
                <a:ea typeface="ＭＳ Ｐゴシック" charset="-128"/>
                <a:cs typeface="ＭＳ Ｐゴシック" charset="-128"/>
              </a:rPr>
            </a:br>
            <a:r>
              <a:rPr kumimoji="0" lang="en-US" b="0" i="0" u="none" strike="noStrike" kern="0" cap="none" spc="0" normalizeH="0" baseline="0" noProof="0" dirty="0" smtClean="0">
                <a:ln>
                  <a:noFill/>
                </a:ln>
                <a:solidFill>
                  <a:schemeClr val="tx1"/>
                </a:solidFill>
                <a:effectLst/>
                <a:uLnTx/>
                <a:uFillTx/>
                <a:latin typeface="Arial" charset="0"/>
                <a:ea typeface="ＭＳ Ｐゴシック" charset="-128"/>
                <a:cs typeface="ＭＳ Ｐゴシック" charset="-128"/>
              </a:rPr>
              <a:t>triangular meshes</a:t>
            </a:r>
            <a:br>
              <a:rPr kumimoji="0" lang="en-US" b="0" i="0" u="none" strike="noStrike" kern="0" cap="none" spc="0" normalizeH="0" baseline="0" noProof="0" dirty="0" smtClean="0">
                <a:ln>
                  <a:noFill/>
                </a:ln>
                <a:solidFill>
                  <a:schemeClr val="tx1"/>
                </a:solidFill>
                <a:effectLst/>
                <a:uLnTx/>
                <a:uFillTx/>
                <a:latin typeface="Arial" charset="0"/>
                <a:ea typeface="ＭＳ Ｐゴシック" charset="-128"/>
                <a:cs typeface="ＭＳ Ｐゴシック" charset="-128"/>
              </a:rPr>
            </a:br>
            <a:endParaRPr kumimoji="0" lang="en-US" sz="1400" b="0" i="0" u="none" strike="noStrike" kern="0" cap="none" spc="0" normalizeH="0" baseline="0" noProof="0" dirty="0" smtClean="0">
              <a:ln>
                <a:noFill/>
              </a:ln>
              <a:solidFill>
                <a:schemeClr val="tx1"/>
              </a:solidFill>
              <a:effectLst/>
              <a:uLnTx/>
              <a:uFillTx/>
              <a:latin typeface="Arial" charset="0"/>
              <a:ea typeface="ＭＳ Ｐゴシック" charset="-128"/>
              <a:cs typeface="ＭＳ Ｐゴシック" charset="-128"/>
            </a:endParaRPr>
          </a:p>
          <a:p>
            <a:pPr marL="342900" marR="0" lvl="0" indent="-342900" algn="l" defTabSz="914400" rtl="0" eaLnBrk="1" fontAlgn="base" latinLnBrk="0" hangingPunct="1">
              <a:lnSpc>
                <a:spcPct val="80000"/>
              </a:lnSpc>
              <a:spcBef>
                <a:spcPct val="20000"/>
              </a:spcBef>
              <a:spcAft>
                <a:spcPct val="0"/>
              </a:spcAft>
              <a:buClrTx/>
              <a:buSzTx/>
              <a:buFont typeface="Times" charset="0"/>
              <a:buChar char="•"/>
              <a:tabLst/>
              <a:defRPr/>
            </a:pPr>
            <a:r>
              <a:rPr kumimoji="0" lang="en-US" b="0" i="0" u="none" strike="noStrike" kern="0" cap="none" spc="0" normalizeH="0" baseline="0" noProof="0" dirty="0" smtClean="0">
                <a:ln>
                  <a:noFill/>
                </a:ln>
                <a:solidFill>
                  <a:schemeClr val="tx1"/>
                </a:solidFill>
                <a:effectLst/>
                <a:uLnTx/>
                <a:uFillTx/>
              </a:rPr>
              <a:t>Specialized scripts for </a:t>
            </a:r>
            <a:r>
              <a:rPr lang="en-US" kern="0" dirty="0" smtClean="0"/>
              <a:t>climate diagnostics</a:t>
            </a:r>
            <a:r>
              <a:rPr kumimoji="0" lang="en-US" b="0" i="0" u="none" strike="noStrike" kern="0" cap="none" spc="0" normalizeH="0" baseline="0" noProof="0" dirty="0" smtClean="0">
                <a:ln>
                  <a:noFill/>
                </a:ln>
                <a:solidFill>
                  <a:schemeClr val="tx1"/>
                </a:solidFill>
                <a:effectLst/>
                <a:uLnTx/>
                <a:uFillTx/>
              </a:rPr>
              <a:t>,</a:t>
            </a:r>
            <a:br>
              <a:rPr kumimoji="0" lang="en-US" b="0" i="0" u="none" strike="noStrike" kern="0" cap="none" spc="0" normalizeH="0" baseline="0" noProof="0" dirty="0" smtClean="0">
                <a:ln>
                  <a:noFill/>
                </a:ln>
                <a:solidFill>
                  <a:schemeClr val="tx1"/>
                </a:solidFill>
                <a:effectLst/>
                <a:uLnTx/>
                <a:uFillTx/>
              </a:rPr>
            </a:br>
            <a:r>
              <a:rPr kumimoji="0" lang="en-US" b="0" i="0" u="none" strike="noStrike" kern="0" cap="none" spc="0" normalizeH="0" baseline="0" noProof="0" dirty="0" smtClean="0">
                <a:ln>
                  <a:noFill/>
                </a:ln>
                <a:solidFill>
                  <a:schemeClr val="tx1"/>
                </a:solidFill>
                <a:effectLst/>
                <a:uLnTx/>
                <a:uFillTx/>
              </a:rPr>
              <a:t>skew-T,</a:t>
            </a:r>
            <a:r>
              <a:rPr kumimoji="0" lang="en-US" b="0" i="0" u="none" strike="noStrike" kern="0" cap="none" spc="0" normalizeH="0" noProof="0" dirty="0" smtClean="0">
                <a:ln>
                  <a:noFill/>
                </a:ln>
                <a:solidFill>
                  <a:schemeClr val="tx1"/>
                </a:solidFill>
                <a:effectLst/>
                <a:uLnTx/>
                <a:uFillTx/>
              </a:rPr>
              <a:t> </a:t>
            </a:r>
            <a:r>
              <a:rPr kumimoji="0" lang="en-US" b="0" i="0" u="none" strike="noStrike" kern="0" cap="none" spc="0" normalizeH="0" baseline="0" noProof="0" dirty="0" smtClean="0">
                <a:ln>
                  <a:noFill/>
                </a:ln>
                <a:solidFill>
                  <a:schemeClr val="tx1"/>
                </a:solidFill>
                <a:effectLst/>
                <a:uLnTx/>
                <a:uFillTx/>
              </a:rPr>
              <a:t>wind roses, histograms,</a:t>
            </a:r>
            <a:br>
              <a:rPr kumimoji="0" lang="en-US" b="0" i="0" u="none" strike="noStrike" kern="0" cap="none" spc="0" normalizeH="0" baseline="0" noProof="0" dirty="0" smtClean="0">
                <a:ln>
                  <a:noFill/>
                </a:ln>
                <a:solidFill>
                  <a:schemeClr val="tx1"/>
                </a:solidFill>
                <a:effectLst/>
                <a:uLnTx/>
                <a:uFillTx/>
              </a:rPr>
            </a:br>
            <a:r>
              <a:rPr kumimoji="0" lang="en-US" b="0" i="0" u="none" strike="noStrike" kern="0" cap="none" spc="0" normalizeH="0" baseline="0" noProof="0" dirty="0" smtClean="0">
                <a:ln>
                  <a:noFill/>
                </a:ln>
                <a:solidFill>
                  <a:schemeClr val="tx1"/>
                </a:solidFill>
                <a:effectLst/>
                <a:uLnTx/>
                <a:uFillTx/>
              </a:rPr>
              <a:t>Taylor diagrams, panels, bar charts</a:t>
            </a:r>
            <a:br>
              <a:rPr kumimoji="0" lang="en-US" b="0" i="0" u="none" strike="noStrike" kern="0" cap="none" spc="0" normalizeH="0" baseline="0" noProof="0" dirty="0" smtClean="0">
                <a:ln>
                  <a:noFill/>
                </a:ln>
                <a:solidFill>
                  <a:schemeClr val="tx1"/>
                </a:solidFill>
                <a:effectLst/>
                <a:uLnTx/>
                <a:uFillTx/>
              </a:rPr>
            </a:br>
            <a:endParaRPr kumimoji="0" lang="en-US" sz="1400" b="0" i="0" u="none" strike="noStrike" kern="0" cap="none" spc="0" normalizeH="0" baseline="0" noProof="0" dirty="0" smtClean="0">
              <a:ln>
                <a:noFill/>
              </a:ln>
              <a:solidFill>
                <a:schemeClr val="tx1"/>
              </a:solidFill>
              <a:effectLst/>
              <a:uLnTx/>
              <a:uFillTx/>
              <a:latin typeface="Arial" charset="0"/>
              <a:ea typeface="ＭＳ Ｐゴシック" charset="-128"/>
              <a:cs typeface="ＭＳ Ｐゴシック" charset="-128"/>
            </a:endParaRPr>
          </a:p>
          <a:p>
            <a:pPr marL="342900" marR="0" lvl="0" indent="-342900" algn="l" defTabSz="914400" rtl="0" eaLnBrk="1" fontAlgn="base" latinLnBrk="0" hangingPunct="1">
              <a:lnSpc>
                <a:spcPct val="80000"/>
              </a:lnSpc>
              <a:spcBef>
                <a:spcPct val="20000"/>
              </a:spcBef>
              <a:spcAft>
                <a:spcPct val="0"/>
              </a:spcAft>
              <a:buClrTx/>
              <a:buSzTx/>
              <a:buFont typeface="Times" charset="0"/>
              <a:buChar char="•"/>
              <a:tabLst/>
              <a:defRPr/>
            </a:pPr>
            <a:r>
              <a:rPr kumimoji="0" lang="en-US" b="0" i="0" u="none" strike="noStrike" kern="0" cap="none" spc="0" normalizeH="0" baseline="0" noProof="0" dirty="0" smtClean="0">
                <a:ln>
                  <a:noFill/>
                </a:ln>
                <a:solidFill>
                  <a:schemeClr val="tx1"/>
                </a:solidFill>
                <a:effectLst/>
                <a:uLnTx/>
                <a:uFillTx/>
                <a:latin typeface="Arial" charset="0"/>
                <a:ea typeface="ＭＳ Ｐゴシック" charset="-128"/>
                <a:cs typeface="ＭＳ Ｐゴシック" charset="-128"/>
              </a:rPr>
              <a:t>High-level interfaces: simplifies graphics code</a:t>
            </a:r>
            <a:br>
              <a:rPr kumimoji="0" lang="en-US" b="0" i="0" u="none" strike="noStrike" kern="0" cap="none" spc="0" normalizeH="0" baseline="0" noProof="0" dirty="0" smtClean="0">
                <a:ln>
                  <a:noFill/>
                </a:ln>
                <a:solidFill>
                  <a:schemeClr val="tx1"/>
                </a:solidFill>
                <a:effectLst/>
                <a:uLnTx/>
                <a:uFillTx/>
                <a:latin typeface="Arial" charset="0"/>
                <a:ea typeface="ＭＳ Ｐゴシック" charset="-128"/>
                <a:cs typeface="ＭＳ Ｐゴシック" charset="-128"/>
              </a:rPr>
            </a:br>
            <a:endParaRPr kumimoji="0" lang="en-US" sz="1400" b="0" i="0" u="none" strike="noStrike" kern="0" cap="none" spc="0" normalizeH="0" baseline="0" noProof="0" dirty="0" smtClean="0">
              <a:ln>
                <a:noFill/>
              </a:ln>
              <a:solidFill>
                <a:schemeClr val="tx1"/>
              </a:solidFill>
              <a:effectLst/>
              <a:uLnTx/>
              <a:uFillTx/>
              <a:latin typeface="Arial" charset="0"/>
              <a:ea typeface="ＭＳ Ｐゴシック" charset="-128"/>
              <a:cs typeface="ＭＳ Ｐゴシック" charset="-128"/>
            </a:endParaRPr>
          </a:p>
          <a:p>
            <a:pPr marL="342900" marR="0" lvl="0" indent="-342900" algn="l" defTabSz="914400" rtl="0" eaLnBrk="1" fontAlgn="base" latinLnBrk="0" hangingPunct="1">
              <a:lnSpc>
                <a:spcPct val="80000"/>
              </a:lnSpc>
              <a:spcBef>
                <a:spcPct val="20000"/>
              </a:spcBef>
              <a:spcAft>
                <a:spcPct val="0"/>
              </a:spcAft>
              <a:buClrTx/>
              <a:buSzTx/>
              <a:buFont typeface="Times" charset="0"/>
              <a:buChar char="•"/>
              <a:tabLst/>
              <a:defRPr/>
            </a:pPr>
            <a:r>
              <a:rPr kumimoji="0" lang="en-US" b="0" i="0" u="none" strike="noStrike" kern="0" cap="none" spc="0" normalizeH="0" baseline="0" noProof="0" dirty="0" smtClean="0">
                <a:ln>
                  <a:noFill/>
                </a:ln>
                <a:solidFill>
                  <a:schemeClr val="tx1"/>
                </a:solidFill>
                <a:effectLst/>
                <a:uLnTx/>
                <a:uFillTx/>
                <a:latin typeface="Arial" charset="0"/>
                <a:ea typeface="ＭＳ Ｐゴシック" charset="-128"/>
                <a:cs typeface="ＭＳ Ｐゴシック" charset="-128"/>
              </a:rPr>
              <a:t>Over 1,400 visualization “options”</a:t>
            </a:r>
            <a:endParaRPr kumimoji="0" lang="en-US" sz="1400" b="0" i="0" u="none" strike="noStrike" kern="0" cap="none" spc="0" normalizeH="0" baseline="0" noProof="0" dirty="0" smtClean="0">
              <a:ln>
                <a:noFill/>
              </a:ln>
              <a:solidFill>
                <a:schemeClr val="tx1"/>
              </a:solidFill>
              <a:effectLst/>
              <a:uLnTx/>
              <a:uFillTx/>
              <a:latin typeface="Arial" charset="0"/>
              <a:ea typeface="ＭＳ Ｐゴシック" charset="-128"/>
              <a:cs typeface="ＭＳ Ｐゴシック" charset="-128"/>
            </a:endParaRPr>
          </a:p>
        </p:txBody>
      </p:sp>
      <p:pic>
        <p:nvPicPr>
          <p:cNvPr id="12" name="Picture 1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315200" y="5528733"/>
            <a:ext cx="1506112" cy="1295400"/>
          </a:xfrm>
          <a:prstGeom prst="rect">
            <a:avLst/>
          </a:prstGeom>
        </p:spPr>
      </p:pic>
      <p:pic>
        <p:nvPicPr>
          <p:cNvPr id="13" name="Picture 1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819400" y="5596995"/>
            <a:ext cx="1905000" cy="1227138"/>
          </a:xfrm>
          <a:prstGeom prst="rect">
            <a:avLst/>
          </a:prstGeom>
        </p:spPr>
      </p:pic>
      <p:pic>
        <p:nvPicPr>
          <p:cNvPr id="15" name="Picture 14"/>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359776" y="5516968"/>
            <a:ext cx="1345824" cy="1307165"/>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304800" y="304800"/>
            <a:ext cx="8610600" cy="6172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000090"/>
                </a:solidFill>
                <a:latin typeface="Arial" pitchFamily="-112" charset="0"/>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52" charset="0"/>
                <a:ea typeface="ＭＳ Ｐゴシック" pitchFamily="52" charset="-128"/>
                <a:cs typeface="ＭＳ Ｐゴシック" pitchFamily="52" charset="-128"/>
              </a:defRPr>
            </a:lvl2pPr>
            <a:lvl3pPr algn="ctr" rtl="0" eaLnBrk="0" fontAlgn="base" hangingPunct="0">
              <a:spcBef>
                <a:spcPct val="0"/>
              </a:spcBef>
              <a:spcAft>
                <a:spcPct val="0"/>
              </a:spcAft>
              <a:defRPr sz="4400">
                <a:solidFill>
                  <a:schemeClr val="tx2"/>
                </a:solidFill>
                <a:latin typeface="Arial" pitchFamily="52" charset="0"/>
                <a:ea typeface="ＭＳ Ｐゴシック" pitchFamily="52" charset="-128"/>
                <a:cs typeface="ＭＳ Ｐゴシック" pitchFamily="52" charset="-128"/>
              </a:defRPr>
            </a:lvl3pPr>
            <a:lvl4pPr algn="ctr" rtl="0" eaLnBrk="0" fontAlgn="base" hangingPunct="0">
              <a:spcBef>
                <a:spcPct val="0"/>
              </a:spcBef>
              <a:spcAft>
                <a:spcPct val="0"/>
              </a:spcAft>
              <a:defRPr sz="4400">
                <a:solidFill>
                  <a:schemeClr val="tx2"/>
                </a:solidFill>
                <a:latin typeface="Arial" pitchFamily="52" charset="0"/>
                <a:ea typeface="ＭＳ Ｐゴシック" pitchFamily="52" charset="-128"/>
                <a:cs typeface="ＭＳ Ｐゴシック" pitchFamily="52" charset="-128"/>
              </a:defRPr>
            </a:lvl4pPr>
            <a:lvl5pPr algn="ctr" rtl="0" eaLnBrk="0" fontAlgn="base" hangingPunct="0">
              <a:spcBef>
                <a:spcPct val="0"/>
              </a:spcBef>
              <a:spcAft>
                <a:spcPct val="0"/>
              </a:spcAft>
              <a:defRPr sz="4400">
                <a:solidFill>
                  <a:schemeClr val="tx2"/>
                </a:solidFill>
                <a:latin typeface="Arial" pitchFamily="52" charset="0"/>
                <a:ea typeface="ＭＳ Ｐゴシック" pitchFamily="52" charset="-128"/>
                <a:cs typeface="ＭＳ Ｐゴシック" pitchFamily="52" charset="-128"/>
              </a:defRPr>
            </a:lvl5pPr>
            <a:lvl6pPr marL="457200" algn="ctr" rtl="0" fontAlgn="base">
              <a:spcBef>
                <a:spcPct val="0"/>
              </a:spcBef>
              <a:spcAft>
                <a:spcPct val="0"/>
              </a:spcAft>
              <a:defRPr sz="4400">
                <a:solidFill>
                  <a:schemeClr val="tx2"/>
                </a:solidFill>
                <a:latin typeface="Arial" pitchFamily="52" charset="0"/>
                <a:ea typeface="ＭＳ Ｐゴシック" pitchFamily="52" charset="-128"/>
                <a:cs typeface="ＭＳ Ｐゴシック" pitchFamily="52" charset="-128"/>
              </a:defRPr>
            </a:lvl6pPr>
            <a:lvl7pPr marL="914400" algn="ctr" rtl="0" fontAlgn="base">
              <a:spcBef>
                <a:spcPct val="0"/>
              </a:spcBef>
              <a:spcAft>
                <a:spcPct val="0"/>
              </a:spcAft>
              <a:defRPr sz="4400">
                <a:solidFill>
                  <a:schemeClr val="tx2"/>
                </a:solidFill>
                <a:latin typeface="Arial" pitchFamily="52" charset="0"/>
                <a:ea typeface="ＭＳ Ｐゴシック" pitchFamily="52" charset="-128"/>
                <a:cs typeface="ＭＳ Ｐゴシック" pitchFamily="52" charset="-128"/>
              </a:defRPr>
            </a:lvl7pPr>
            <a:lvl8pPr marL="1371600" algn="ctr" rtl="0" fontAlgn="base">
              <a:spcBef>
                <a:spcPct val="0"/>
              </a:spcBef>
              <a:spcAft>
                <a:spcPct val="0"/>
              </a:spcAft>
              <a:defRPr sz="4400">
                <a:solidFill>
                  <a:schemeClr val="tx2"/>
                </a:solidFill>
                <a:latin typeface="Arial" pitchFamily="52" charset="0"/>
                <a:ea typeface="ＭＳ Ｐゴシック" pitchFamily="52" charset="-128"/>
                <a:cs typeface="ＭＳ Ｐゴシック" pitchFamily="52" charset="-128"/>
              </a:defRPr>
            </a:lvl8pPr>
            <a:lvl9pPr marL="1828800" algn="ctr" rtl="0" fontAlgn="base">
              <a:spcBef>
                <a:spcPct val="0"/>
              </a:spcBef>
              <a:spcAft>
                <a:spcPct val="0"/>
              </a:spcAft>
              <a:defRPr sz="4400">
                <a:solidFill>
                  <a:schemeClr val="tx2"/>
                </a:solidFill>
                <a:latin typeface="Arial" pitchFamily="52" charset="0"/>
                <a:ea typeface="ＭＳ Ｐゴシック" pitchFamily="52" charset="-128"/>
                <a:cs typeface="ＭＳ Ｐゴシック" pitchFamily="52" charset="-128"/>
              </a:defRPr>
            </a:lvl9pPr>
          </a:lstStyle>
          <a:p>
            <a:r>
              <a:rPr lang="en-US" sz="6000" dirty="0" smtClean="0"/>
              <a:t>DEMO #3</a:t>
            </a:r>
            <a:r>
              <a:rPr lang="en-US" sz="7200" dirty="0" smtClean="0"/>
              <a:t/>
            </a:r>
            <a:br>
              <a:rPr lang="en-US" sz="7200" dirty="0" smtClean="0"/>
            </a:br>
            <a:r>
              <a:rPr lang="en-US" sz="2200" dirty="0" smtClean="0">
                <a:solidFill>
                  <a:srgbClr val="000000"/>
                </a:solidFill>
              </a:rPr>
              <a:t/>
            </a:r>
            <a:br>
              <a:rPr lang="en-US" sz="2200" dirty="0" smtClean="0">
                <a:solidFill>
                  <a:srgbClr val="000000"/>
                </a:solidFill>
              </a:rPr>
            </a:br>
            <a:r>
              <a:rPr lang="en-US" sz="2800" dirty="0" smtClean="0">
                <a:solidFill>
                  <a:srgbClr val="000000"/>
                </a:solidFill>
              </a:rPr>
              <a:t>Writing NCL scripts to do simple visualizations</a:t>
            </a:r>
            <a:br>
              <a:rPr lang="en-US" sz="2800" dirty="0" smtClean="0">
                <a:solidFill>
                  <a:srgbClr val="000000"/>
                </a:solidFill>
              </a:rPr>
            </a:br>
            <a:endParaRPr lang="en-US" sz="2800" dirty="0" smtClean="0">
              <a:solidFill>
                <a:srgbClr val="000000"/>
              </a:solidFill>
            </a:endParaRPr>
          </a:p>
          <a:p>
            <a:r>
              <a:rPr lang="en-US" sz="2800" dirty="0" smtClean="0">
                <a:solidFill>
                  <a:srgbClr val="000000"/>
                </a:solidFill>
              </a:rPr>
              <a:t>Using an “ERAI” NetCDF file</a:t>
            </a:r>
            <a:br>
              <a:rPr lang="en-US" sz="2800" dirty="0" smtClean="0">
                <a:solidFill>
                  <a:srgbClr val="000000"/>
                </a:solidFill>
              </a:rPr>
            </a:br>
            <a:endParaRPr lang="en-US" sz="2800" dirty="0" smtClean="0">
              <a:solidFill>
                <a:srgbClr val="000000"/>
              </a:solidFill>
            </a:endParaRPr>
          </a:p>
          <a:p>
            <a:r>
              <a:rPr lang="en-US" sz="2400" dirty="0" smtClean="0">
                <a:solidFill>
                  <a:srgbClr val="000000"/>
                </a:solidFill>
              </a:rPr>
              <a:t>ERA-Interim is an improved </a:t>
            </a:r>
            <a:r>
              <a:rPr lang="en-US" sz="2400" dirty="0">
                <a:solidFill>
                  <a:srgbClr val="000000"/>
                </a:solidFill>
              </a:rPr>
              <a:t>atmospheric model and assimilation system from those used in ERA-</a:t>
            </a:r>
            <a:r>
              <a:rPr lang="en-US" sz="2400" dirty="0" smtClean="0">
                <a:solidFill>
                  <a:srgbClr val="000000"/>
                </a:solidFill>
              </a:rPr>
              <a:t>40.</a:t>
            </a:r>
            <a:br>
              <a:rPr lang="en-US" sz="2400" dirty="0" smtClean="0">
                <a:solidFill>
                  <a:srgbClr val="000000"/>
                </a:solidFill>
              </a:rPr>
            </a:br>
            <a:endParaRPr lang="en-US" sz="2400" i="1" dirty="0" smtClean="0">
              <a:solidFill>
                <a:srgbClr val="000000"/>
              </a:solidFill>
            </a:endParaRPr>
          </a:p>
          <a:p>
            <a:r>
              <a:rPr lang="en-US" sz="2000" i="1" u="sng" dirty="0">
                <a:solidFill>
                  <a:srgbClr val="000000"/>
                </a:solidFill>
              </a:rPr>
              <a:t>http://climatedataguide.ucar.edu/reanalysis/era-</a:t>
            </a:r>
            <a:r>
              <a:rPr lang="en-US" sz="2000" i="1" u="sng" dirty="0" smtClean="0">
                <a:solidFill>
                  <a:srgbClr val="000000"/>
                </a:solidFill>
              </a:rPr>
              <a:t>interim</a:t>
            </a:r>
          </a:p>
          <a:p>
            <a:endParaRPr lang="en-US" sz="2000" i="1" u="sng" dirty="0">
              <a:solidFill>
                <a:srgbClr val="000000"/>
              </a:solidFill>
            </a:endParaRPr>
          </a:p>
          <a:p>
            <a:r>
              <a:rPr lang="en-US" sz="2000" dirty="0" smtClean="0">
                <a:solidFill>
                  <a:srgbClr val="000000"/>
                </a:solidFill>
              </a:rPr>
              <a:t>ERA40 </a:t>
            </a:r>
            <a:r>
              <a:rPr lang="en-US" sz="2000" dirty="0">
                <a:solidFill>
                  <a:srgbClr val="000000"/>
                </a:solidFill>
              </a:rPr>
              <a:t>is a second generation reanalysis. It is the first reanalysis to directly assimilate satellite </a:t>
            </a:r>
            <a:r>
              <a:rPr lang="en-US" sz="2000" dirty="0" smtClean="0">
                <a:solidFill>
                  <a:srgbClr val="000000"/>
                </a:solidFill>
              </a:rPr>
              <a:t>radiance data. </a:t>
            </a:r>
            <a:r>
              <a:rPr lang="en-US" sz="2000" dirty="0">
                <a:solidFill>
                  <a:srgbClr val="000000"/>
                </a:solidFill>
              </a:rPr>
              <a:t>Cloud Motion Winds are also used. The result is better circulation over the tropics and southern hemisphere.</a:t>
            </a:r>
            <a:endParaRPr lang="en-US" sz="2000" i="1" u="sng" dirty="0" smtClean="0">
              <a:solidFill>
                <a:srgbClr val="000000"/>
              </a:solidFill>
            </a:endParaRPr>
          </a:p>
          <a:p>
            <a:endParaRPr lang="en-US" sz="2400" i="1" dirty="0">
              <a:solidFill>
                <a:srgbClr val="000000"/>
              </a:solidFill>
            </a:endParaRPr>
          </a:p>
        </p:txBody>
      </p:sp>
    </p:spTree>
    <p:extLst>
      <p:ext uri="{BB962C8B-B14F-4D97-AF65-F5344CB8AC3E}">
        <p14:creationId xmlns:p14="http://schemas.microsoft.com/office/powerpoint/2010/main" val="4244850879"/>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DSC03520.jpg"/>
          <p:cNvPicPr>
            <a:picLocks noGrp="1" noChangeAspect="1"/>
          </p:cNvPicPr>
          <p:nvPr>
            <p:ph idx="1"/>
          </p:nvPr>
        </p:nvPicPr>
        <p:blipFill>
          <a:blip r:embed="rId2" cstate="screen">
            <a:extLst>
              <a:ext uri="{28A0092B-C50C-407E-A947-70E740481C1C}">
                <a14:useLocalDpi xmlns:a14="http://schemas.microsoft.com/office/drawing/2010/main"/>
              </a:ext>
            </a:extLst>
          </a:blip>
          <a:srcRect/>
          <a:stretch>
            <a:fillRect/>
          </a:stretch>
        </p:blipFill>
        <p:spPr>
          <a:xfrm>
            <a:off x="609600" y="658798"/>
            <a:ext cx="7772400" cy="4114800"/>
          </a:xfrm>
          <a:ln>
            <a:solidFill>
              <a:schemeClr val="tx1"/>
            </a:solidFill>
          </a:ln>
        </p:spPr>
      </p:pic>
      <p:sp>
        <p:nvSpPr>
          <p:cNvPr id="8" name="TextBox 7"/>
          <p:cNvSpPr txBox="1"/>
          <p:nvPr/>
        </p:nvSpPr>
        <p:spPr>
          <a:xfrm>
            <a:off x="1524000" y="4697398"/>
            <a:ext cx="1600200" cy="1077218"/>
          </a:xfrm>
          <a:prstGeom prst="rect">
            <a:avLst/>
          </a:prstGeom>
          <a:noFill/>
        </p:spPr>
        <p:txBody>
          <a:bodyPr wrap="square" rtlCol="0">
            <a:spAutoFit/>
          </a:bodyPr>
          <a:lstStyle/>
          <a:p>
            <a:pPr algn="ctr"/>
            <a:r>
              <a:rPr lang="en-US" sz="1600" dirty="0" smtClean="0"/>
              <a:t>Dennis Shea</a:t>
            </a:r>
          </a:p>
          <a:p>
            <a:pPr algn="ctr"/>
            <a:r>
              <a:rPr lang="en-US" sz="1600" dirty="0" smtClean="0"/>
              <a:t>Science guy</a:t>
            </a:r>
          </a:p>
          <a:p>
            <a:pPr algn="ctr"/>
            <a:r>
              <a:rPr lang="en-US" sz="1600" dirty="0" smtClean="0"/>
              <a:t>Data expert</a:t>
            </a:r>
          </a:p>
          <a:p>
            <a:pPr algn="ctr"/>
            <a:r>
              <a:rPr lang="en-US" sz="1600" dirty="0" smtClean="0"/>
              <a:t>Trainer</a:t>
            </a:r>
            <a:endParaRPr lang="en-US" sz="1600" dirty="0"/>
          </a:p>
        </p:txBody>
      </p:sp>
      <p:sp>
        <p:nvSpPr>
          <p:cNvPr id="9" name="TextBox 8"/>
          <p:cNvSpPr txBox="1"/>
          <p:nvPr/>
        </p:nvSpPr>
        <p:spPr>
          <a:xfrm>
            <a:off x="3200400" y="4697398"/>
            <a:ext cx="1600200" cy="830997"/>
          </a:xfrm>
          <a:prstGeom prst="rect">
            <a:avLst/>
          </a:prstGeom>
          <a:noFill/>
        </p:spPr>
        <p:txBody>
          <a:bodyPr wrap="square" rtlCol="0">
            <a:spAutoFit/>
          </a:bodyPr>
          <a:lstStyle/>
          <a:p>
            <a:pPr algn="ctr"/>
            <a:r>
              <a:rPr lang="en-US" sz="1600" dirty="0" smtClean="0"/>
              <a:t>Dave Brown</a:t>
            </a:r>
          </a:p>
          <a:p>
            <a:pPr algn="ctr"/>
            <a:r>
              <a:rPr lang="en-US" sz="1600" dirty="0" smtClean="0"/>
              <a:t>NCL Tech Lead</a:t>
            </a:r>
          </a:p>
          <a:p>
            <a:pPr algn="ctr"/>
            <a:r>
              <a:rPr lang="en-US" sz="1600" dirty="0" smtClean="0"/>
              <a:t>Everything</a:t>
            </a:r>
          </a:p>
        </p:txBody>
      </p:sp>
      <p:sp>
        <p:nvSpPr>
          <p:cNvPr id="10" name="TextBox 9"/>
          <p:cNvSpPr txBox="1"/>
          <p:nvPr/>
        </p:nvSpPr>
        <p:spPr>
          <a:xfrm>
            <a:off x="5029200" y="4697398"/>
            <a:ext cx="1371600" cy="830997"/>
          </a:xfrm>
          <a:prstGeom prst="rect">
            <a:avLst/>
          </a:prstGeom>
          <a:noFill/>
        </p:spPr>
        <p:txBody>
          <a:bodyPr wrap="square" rtlCol="0">
            <a:spAutoFit/>
          </a:bodyPr>
          <a:lstStyle/>
          <a:p>
            <a:pPr algn="ctr"/>
            <a:r>
              <a:rPr lang="en-US" sz="1600" dirty="0" smtClean="0"/>
              <a:t>Mary Haley</a:t>
            </a:r>
          </a:p>
          <a:p>
            <a:pPr algn="ctr"/>
            <a:r>
              <a:rPr lang="en-US" sz="1600" dirty="0" smtClean="0"/>
              <a:t>Project lead</a:t>
            </a:r>
          </a:p>
          <a:p>
            <a:pPr algn="ctr"/>
            <a:r>
              <a:rPr lang="en-US" sz="1600" dirty="0" smtClean="0"/>
              <a:t>Trainer</a:t>
            </a:r>
            <a:endParaRPr lang="en-US" sz="1600" dirty="0"/>
          </a:p>
        </p:txBody>
      </p:sp>
      <p:sp>
        <p:nvSpPr>
          <p:cNvPr id="11" name="TextBox 10"/>
          <p:cNvSpPr txBox="1"/>
          <p:nvPr/>
        </p:nvSpPr>
        <p:spPr>
          <a:xfrm>
            <a:off x="6400800" y="4697398"/>
            <a:ext cx="1600200" cy="830997"/>
          </a:xfrm>
          <a:prstGeom prst="rect">
            <a:avLst/>
          </a:prstGeom>
          <a:noFill/>
        </p:spPr>
        <p:txBody>
          <a:bodyPr wrap="square" rtlCol="0">
            <a:spAutoFit/>
          </a:bodyPr>
          <a:lstStyle/>
          <a:p>
            <a:pPr algn="ctr"/>
            <a:r>
              <a:rPr lang="en-US" sz="1600" dirty="0" smtClean="0"/>
              <a:t>Rick Brownrigg</a:t>
            </a:r>
          </a:p>
          <a:p>
            <a:pPr algn="ctr"/>
            <a:r>
              <a:rPr lang="en-US" sz="1600" dirty="0" smtClean="0"/>
              <a:t>Developer</a:t>
            </a:r>
          </a:p>
          <a:p>
            <a:pPr algn="ctr"/>
            <a:r>
              <a:rPr lang="en-US" sz="1600" dirty="0" smtClean="0"/>
              <a:t>Research</a:t>
            </a:r>
          </a:p>
        </p:txBody>
      </p:sp>
      <p:sp>
        <p:nvSpPr>
          <p:cNvPr id="12" name="TextBox 11"/>
          <p:cNvSpPr txBox="1"/>
          <p:nvPr/>
        </p:nvSpPr>
        <p:spPr>
          <a:xfrm>
            <a:off x="2057400" y="5772143"/>
            <a:ext cx="1600200" cy="830997"/>
          </a:xfrm>
          <a:prstGeom prst="rect">
            <a:avLst/>
          </a:prstGeom>
          <a:noFill/>
          <a:ln w="12700" cmpd="sng">
            <a:solidFill>
              <a:schemeClr val="tx1"/>
            </a:solidFill>
          </a:ln>
        </p:spPr>
        <p:txBody>
          <a:bodyPr wrap="square" rtlCol="0">
            <a:spAutoFit/>
          </a:bodyPr>
          <a:lstStyle>
            <a:defPPr>
              <a:defRPr lang="en-US"/>
            </a:defPPr>
            <a:lvl1pPr algn="ctr">
              <a:defRPr sz="1600"/>
            </a:lvl1pPr>
          </a:lstStyle>
          <a:p>
            <a:r>
              <a:rPr lang="en-US" dirty="0"/>
              <a:t>Wei Huang</a:t>
            </a:r>
          </a:p>
          <a:p>
            <a:r>
              <a:rPr lang="en-US" dirty="0"/>
              <a:t>Developer</a:t>
            </a:r>
          </a:p>
          <a:p>
            <a:r>
              <a:rPr lang="en-US" dirty="0"/>
              <a:t>Data Formats</a:t>
            </a:r>
          </a:p>
        </p:txBody>
      </p:sp>
      <p:sp>
        <p:nvSpPr>
          <p:cNvPr id="15" name="TextBox 14"/>
          <p:cNvSpPr txBox="1"/>
          <p:nvPr/>
        </p:nvSpPr>
        <p:spPr>
          <a:xfrm>
            <a:off x="6629400" y="5694355"/>
            <a:ext cx="1828800" cy="830997"/>
          </a:xfrm>
          <a:prstGeom prst="rect">
            <a:avLst/>
          </a:prstGeom>
          <a:noFill/>
          <a:ln w="12700" cmpd="sng">
            <a:solidFill>
              <a:srgbClr val="000000"/>
            </a:solidFill>
          </a:ln>
        </p:spPr>
        <p:txBody>
          <a:bodyPr wrap="square" rtlCol="0">
            <a:spAutoFit/>
          </a:bodyPr>
          <a:lstStyle/>
          <a:p>
            <a:pPr algn="ctr"/>
            <a:r>
              <a:rPr lang="en-US" sz="1600" dirty="0" smtClean="0"/>
              <a:t>Adam Phillips</a:t>
            </a:r>
          </a:p>
          <a:p>
            <a:pPr algn="ctr"/>
            <a:r>
              <a:rPr lang="en-US" sz="1600" dirty="0"/>
              <a:t>S</a:t>
            </a:r>
            <a:r>
              <a:rPr lang="en-US" sz="1600" dirty="0" smtClean="0"/>
              <a:t>cience guy</a:t>
            </a:r>
          </a:p>
          <a:p>
            <a:pPr algn="ctr"/>
            <a:r>
              <a:rPr lang="en-US" sz="1600" dirty="0" smtClean="0"/>
              <a:t>Graphical expert</a:t>
            </a:r>
            <a:endParaRPr lang="en-US" sz="1600" dirty="0"/>
          </a:p>
        </p:txBody>
      </p:sp>
      <p:pic>
        <p:nvPicPr>
          <p:cNvPr id="13" name="Picture 9" descr="WeiHead.tiff"/>
          <p:cNvPicPr>
            <a:picLocks noChangeAspect="1"/>
          </p:cNvPicPr>
          <p:nvPr/>
        </p:nvPicPr>
        <p:blipFill>
          <a:blip r:embed="rId3"/>
          <a:srcRect/>
          <a:stretch>
            <a:fillRect/>
          </a:stretch>
        </p:blipFill>
        <p:spPr bwMode="auto">
          <a:xfrm>
            <a:off x="838200" y="5772143"/>
            <a:ext cx="1152429" cy="1009657"/>
          </a:xfrm>
          <a:prstGeom prst="rect">
            <a:avLst/>
          </a:prstGeom>
          <a:noFill/>
          <a:ln w="9525">
            <a:solidFill>
              <a:schemeClr val="tx1"/>
            </a:solidFill>
            <a:miter lim="800000"/>
            <a:headEnd/>
            <a:tailEnd/>
          </a:ln>
        </p:spPr>
      </p:pic>
      <p:pic>
        <p:nvPicPr>
          <p:cNvPr id="14" name="Picture 8" descr="AdamHead.png"/>
          <p:cNvPicPr>
            <a:picLocks noChangeAspect="1"/>
          </p:cNvPicPr>
          <p:nvPr/>
        </p:nvPicPr>
        <p:blipFill>
          <a:blip r:embed="rId4"/>
          <a:srcRect/>
          <a:stretch>
            <a:fillRect/>
          </a:stretch>
        </p:blipFill>
        <p:spPr bwMode="auto">
          <a:xfrm>
            <a:off x="5562600" y="5694355"/>
            <a:ext cx="915737" cy="1087445"/>
          </a:xfrm>
          <a:prstGeom prst="rect">
            <a:avLst/>
          </a:prstGeom>
          <a:noFill/>
          <a:ln w="9525">
            <a:solidFill>
              <a:schemeClr val="tx1"/>
            </a:solidFill>
            <a:miter lim="800000"/>
            <a:headEnd/>
            <a:tailEnd/>
          </a:ln>
        </p:spPr>
      </p:pic>
      <p:sp>
        <p:nvSpPr>
          <p:cNvPr id="3" name="TextBox 2"/>
          <p:cNvSpPr txBox="1"/>
          <p:nvPr/>
        </p:nvSpPr>
        <p:spPr>
          <a:xfrm>
            <a:off x="1333500" y="76200"/>
            <a:ext cx="6477000" cy="523220"/>
          </a:xfrm>
          <a:prstGeom prst="rect">
            <a:avLst/>
          </a:prstGeom>
          <a:noFill/>
        </p:spPr>
        <p:txBody>
          <a:bodyPr wrap="square" rtlCol="0">
            <a:spAutoFit/>
          </a:bodyPr>
          <a:lstStyle/>
          <a:p>
            <a:pPr algn="ctr"/>
            <a:r>
              <a:rPr lang="en-US" sz="2800" dirty="0" smtClean="0"/>
              <a:t>DAV team at NCAR/CISL/VETS</a:t>
            </a:r>
            <a:endParaRPr lang="en-US" sz="2800" dirty="0"/>
          </a:p>
        </p:txBody>
      </p:sp>
    </p:spTree>
    <p:extLst>
      <p:ext uri="{BB962C8B-B14F-4D97-AF65-F5344CB8AC3E}">
        <p14:creationId xmlns:p14="http://schemas.microsoft.com/office/powerpoint/2010/main" val="8531020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p:cNvSpPr txBox="1"/>
          <p:nvPr/>
        </p:nvSpPr>
        <p:spPr>
          <a:xfrm>
            <a:off x="152400" y="457200"/>
            <a:ext cx="8839200" cy="2031325"/>
          </a:xfrm>
          <a:prstGeom prst="rect">
            <a:avLst/>
          </a:prstGeom>
          <a:solidFill>
            <a:srgbClr val="FFFFFF"/>
          </a:solidFill>
          <a:ln>
            <a:solidFill>
              <a:schemeClr val="tx1"/>
            </a:solidFill>
          </a:ln>
        </p:spPr>
        <p:txBody>
          <a:bodyPr wrap="square" rtlCol="0">
            <a:spAutoFit/>
          </a:bodyPr>
          <a:lstStyle/>
          <a:p>
            <a:endParaRPr lang="en-US" sz="1400" dirty="0">
              <a:latin typeface="Courier"/>
              <a:cs typeface="Courier"/>
            </a:endParaRPr>
          </a:p>
          <a:p>
            <a:r>
              <a:rPr lang="en-US" sz="1400" dirty="0" smtClean="0">
                <a:latin typeface="Courier"/>
                <a:cs typeface="Courier"/>
              </a:rPr>
              <a:t>f = </a:t>
            </a:r>
            <a:r>
              <a:rPr lang="en-US" sz="1400" dirty="0" err="1" smtClean="0">
                <a:latin typeface="Courier"/>
                <a:cs typeface="Courier"/>
              </a:rPr>
              <a:t>addfile</a:t>
            </a:r>
            <a:r>
              <a:rPr lang="en-US" sz="1400" dirty="0" smtClean="0">
                <a:latin typeface="Courier"/>
                <a:cs typeface="Courier"/>
              </a:rPr>
              <a:t>(“erai_1989-2009.mon.msl_psl.nc”,”r”)</a:t>
            </a:r>
            <a:endParaRPr lang="en-US" sz="1400" dirty="0" smtClean="0">
              <a:solidFill>
                <a:srgbClr val="FF0000"/>
              </a:solidFill>
              <a:latin typeface="Courier"/>
              <a:cs typeface="Courier"/>
            </a:endParaRPr>
          </a:p>
          <a:p>
            <a:r>
              <a:rPr lang="en-US" sz="1400" dirty="0" err="1" smtClean="0">
                <a:latin typeface="Courier"/>
                <a:cs typeface="Courier"/>
              </a:rPr>
              <a:t>p</a:t>
            </a:r>
            <a:r>
              <a:rPr lang="en-US" sz="1400" dirty="0" smtClean="0">
                <a:latin typeface="Courier"/>
                <a:cs typeface="Courier"/>
              </a:rPr>
              <a:t> = </a:t>
            </a:r>
            <a:r>
              <a:rPr lang="en-US" sz="1400" dirty="0" err="1" smtClean="0">
                <a:latin typeface="Courier"/>
                <a:cs typeface="Courier"/>
              </a:rPr>
              <a:t>f</a:t>
            </a:r>
            <a:r>
              <a:rPr lang="en-US" sz="1400" dirty="0" smtClean="0">
                <a:latin typeface="Courier"/>
                <a:cs typeface="Courier"/>
              </a:rPr>
              <a:t>-&gt;SLP                                         </a:t>
            </a:r>
            <a:r>
              <a:rPr lang="en-US" sz="1400" dirty="0" smtClean="0">
                <a:solidFill>
                  <a:srgbClr val="FF0000"/>
                </a:solidFill>
                <a:latin typeface="Courier"/>
                <a:cs typeface="Courier"/>
              </a:rPr>
              <a:t>; (</a:t>
            </a:r>
            <a:r>
              <a:rPr lang="en-US" sz="1400" dirty="0" err="1" smtClean="0">
                <a:solidFill>
                  <a:srgbClr val="FF0000"/>
                </a:solidFill>
                <a:latin typeface="Courier"/>
                <a:cs typeface="Courier"/>
              </a:rPr>
              <a:t>time,lat,lon</a:t>
            </a:r>
            <a:r>
              <a:rPr lang="en-US" sz="1400" dirty="0" smtClean="0">
                <a:solidFill>
                  <a:srgbClr val="FF0000"/>
                </a:solidFill>
                <a:latin typeface="Courier"/>
                <a:cs typeface="Courier"/>
              </a:rPr>
              <a:t>)</a:t>
            </a:r>
          </a:p>
          <a:p>
            <a:r>
              <a:rPr lang="en-US" sz="1400" dirty="0" smtClean="0">
                <a:latin typeface="Courier"/>
                <a:cs typeface="Courier"/>
              </a:rPr>
              <a:t>                                                   </a:t>
            </a:r>
            <a:r>
              <a:rPr lang="en-US" sz="1400" dirty="0" smtClean="0">
                <a:solidFill>
                  <a:srgbClr val="FF0000"/>
                </a:solidFill>
                <a:latin typeface="Courier"/>
                <a:cs typeface="Courier"/>
              </a:rPr>
              <a:t>; ( 252,121,240)</a:t>
            </a:r>
          </a:p>
          <a:p>
            <a:endParaRPr lang="en-US" sz="1400" dirty="0" smtClean="0">
              <a:latin typeface="Courier"/>
              <a:cs typeface="Courier"/>
            </a:endParaRPr>
          </a:p>
          <a:p>
            <a:r>
              <a:rPr lang="en-US" sz="1400" dirty="0" err="1">
                <a:latin typeface="Courier"/>
                <a:cs typeface="Courier"/>
              </a:rPr>
              <a:t>printVarSummary</a:t>
            </a:r>
            <a:r>
              <a:rPr lang="en-US" sz="1400" dirty="0" smtClean="0">
                <a:latin typeface="Courier"/>
                <a:cs typeface="Courier"/>
              </a:rPr>
              <a:t>(p)                                 </a:t>
            </a:r>
            <a:r>
              <a:rPr lang="en-US" sz="1400" dirty="0" smtClean="0">
                <a:solidFill>
                  <a:srgbClr val="FF0000"/>
                </a:solidFill>
                <a:latin typeface="Courier"/>
                <a:cs typeface="Courier"/>
              </a:rPr>
              <a:t>; information about variable</a:t>
            </a:r>
          </a:p>
          <a:p>
            <a:endParaRPr lang="en-US" sz="1400" dirty="0" smtClean="0">
              <a:latin typeface="Courier"/>
              <a:cs typeface="Courier"/>
            </a:endParaRPr>
          </a:p>
          <a:p>
            <a:r>
              <a:rPr lang="en-US" sz="1400" dirty="0" smtClean="0">
                <a:latin typeface="Courier"/>
                <a:cs typeface="Courier"/>
              </a:rPr>
              <a:t>wks  = </a:t>
            </a:r>
            <a:r>
              <a:rPr lang="en-US" sz="1400" dirty="0">
                <a:latin typeface="Courier"/>
                <a:cs typeface="Courier"/>
              </a:rPr>
              <a:t>gsn_open_wks</a:t>
            </a:r>
            <a:r>
              <a:rPr lang="en-US" sz="1400" dirty="0" smtClean="0">
                <a:latin typeface="Courier"/>
                <a:cs typeface="Courier"/>
              </a:rPr>
              <a:t>("ps",”pressure")               </a:t>
            </a:r>
            <a:r>
              <a:rPr lang="en-US" sz="1400" dirty="0" smtClean="0">
                <a:solidFill>
                  <a:srgbClr val="FF0000"/>
                </a:solidFill>
                <a:latin typeface="Courier"/>
                <a:cs typeface="Courier"/>
              </a:rPr>
              <a:t>; open a PostScript file</a:t>
            </a:r>
          </a:p>
          <a:p>
            <a:r>
              <a:rPr lang="en-US" sz="1400" dirty="0" smtClean="0">
                <a:latin typeface="Courier"/>
                <a:cs typeface="Courier"/>
              </a:rPr>
              <a:t>plot = </a:t>
            </a:r>
            <a:r>
              <a:rPr lang="en-US" sz="1400" dirty="0">
                <a:latin typeface="Courier"/>
                <a:cs typeface="Courier"/>
              </a:rPr>
              <a:t>gsn_csm_contour_map</a:t>
            </a:r>
            <a:r>
              <a:rPr lang="en-US" sz="1400" dirty="0" smtClean="0">
                <a:latin typeface="Courier"/>
                <a:cs typeface="Courier"/>
              </a:rPr>
              <a:t>(wks,p(</a:t>
            </a:r>
            <a:r>
              <a:rPr lang="en-US" sz="1400" b="1" dirty="0" smtClean="0">
                <a:solidFill>
                  <a:srgbClr val="0000FF"/>
                </a:solidFill>
                <a:latin typeface="Courier"/>
                <a:cs typeface="Courier"/>
              </a:rPr>
              <a:t>0,:,:</a:t>
            </a:r>
            <a:r>
              <a:rPr lang="en-US" sz="1400" dirty="0" smtClean="0">
                <a:latin typeface="Courier"/>
                <a:cs typeface="Courier"/>
              </a:rPr>
              <a:t>),False)     </a:t>
            </a:r>
            <a:r>
              <a:rPr lang="en-US" sz="1400" dirty="0" smtClean="0">
                <a:solidFill>
                  <a:srgbClr val="FF0000"/>
                </a:solidFill>
                <a:latin typeface="Courier"/>
                <a:cs typeface="Courier"/>
              </a:rPr>
              <a:t>; default plot</a:t>
            </a:r>
            <a:endParaRPr lang="en-US" sz="1400" dirty="0">
              <a:solidFill>
                <a:srgbClr val="FF0000"/>
              </a:solidFill>
              <a:latin typeface="Courier"/>
              <a:cs typeface="Courier"/>
            </a:endParaRPr>
          </a:p>
        </p:txBody>
      </p:sp>
      <p:sp>
        <p:nvSpPr>
          <p:cNvPr id="27" name="TextBox 26"/>
          <p:cNvSpPr txBox="1"/>
          <p:nvPr/>
        </p:nvSpPr>
        <p:spPr>
          <a:xfrm>
            <a:off x="152400" y="3200400"/>
            <a:ext cx="8839200" cy="3323987"/>
          </a:xfrm>
          <a:prstGeom prst="rect">
            <a:avLst/>
          </a:prstGeom>
          <a:solidFill>
            <a:schemeClr val="bg1"/>
          </a:solidFill>
          <a:ln w="12700" cmpd="sng">
            <a:solidFill>
              <a:schemeClr val="tx1"/>
            </a:solidFill>
          </a:ln>
        </p:spPr>
        <p:txBody>
          <a:bodyPr wrap="square" rtlCol="0">
            <a:spAutoFit/>
          </a:bodyPr>
          <a:lstStyle/>
          <a:p>
            <a:r>
              <a:rPr lang="en-US" sz="1400" dirty="0" smtClean="0">
                <a:latin typeface="Courier"/>
                <a:cs typeface="Courier"/>
              </a:rPr>
              <a:t>Variable: </a:t>
            </a:r>
            <a:r>
              <a:rPr lang="en-US" sz="1400" dirty="0" err="1" smtClean="0">
                <a:solidFill>
                  <a:srgbClr val="000000"/>
                </a:solidFill>
                <a:latin typeface="Courier"/>
                <a:cs typeface="Courier"/>
              </a:rPr>
              <a:t>p</a:t>
            </a:r>
          </a:p>
          <a:p>
            <a:r>
              <a:rPr lang="en-US" sz="1400" dirty="0" smtClean="0">
                <a:latin typeface="Courier"/>
                <a:cs typeface="Courier"/>
              </a:rPr>
              <a:t>Type: </a:t>
            </a:r>
            <a:r>
              <a:rPr lang="en-US" sz="1400" dirty="0" err="1" smtClean="0">
                <a:solidFill>
                  <a:srgbClr val="000000"/>
                </a:solidFill>
                <a:latin typeface="Courier"/>
                <a:cs typeface="Courier"/>
              </a:rPr>
              <a:t>float</a:t>
            </a:r>
          </a:p>
          <a:p>
            <a:r>
              <a:rPr lang="en-US" sz="1400" dirty="0" smtClean="0">
                <a:latin typeface="Courier"/>
                <a:cs typeface="Courier"/>
              </a:rPr>
              <a:t>Total Size: 29272320 bytes</a:t>
            </a:r>
          </a:p>
          <a:p>
            <a:r>
              <a:rPr lang="en-US" sz="1400" dirty="0" smtClean="0">
                <a:latin typeface="Courier"/>
                <a:cs typeface="Courier"/>
              </a:rPr>
              <a:t>            7318080 values</a:t>
            </a:r>
          </a:p>
          <a:p>
            <a:r>
              <a:rPr lang="en-US" sz="1400" dirty="0" smtClean="0">
                <a:latin typeface="Courier"/>
                <a:cs typeface="Courier"/>
              </a:rPr>
              <a:t>Number of Dimensions: 3</a:t>
            </a:r>
          </a:p>
          <a:p>
            <a:r>
              <a:rPr lang="en-US" sz="1400" dirty="0" smtClean="0">
                <a:latin typeface="Courier"/>
                <a:cs typeface="Courier"/>
              </a:rPr>
              <a:t>Dimensions and sizes:	</a:t>
            </a:r>
            <a:r>
              <a:rPr lang="en-US" sz="1400" dirty="0" smtClean="0">
                <a:solidFill>
                  <a:srgbClr val="000000"/>
                </a:solidFill>
                <a:latin typeface="Courier"/>
                <a:cs typeface="Courier"/>
              </a:rPr>
              <a:t>[</a:t>
            </a:r>
            <a:r>
              <a:rPr lang="en-US" sz="1400" dirty="0" err="1" smtClean="0">
                <a:solidFill>
                  <a:srgbClr val="000000"/>
                </a:solidFill>
                <a:latin typeface="Courier"/>
                <a:cs typeface="Courier"/>
              </a:rPr>
              <a:t>t</a:t>
            </a:r>
            <a:r>
              <a:rPr lang="en-US" sz="1400" dirty="0" smtClean="0">
                <a:solidFill>
                  <a:srgbClr val="000000"/>
                </a:solidFill>
                <a:latin typeface="Courier"/>
                <a:cs typeface="Courier"/>
              </a:rPr>
              <a:t>ime | 252] </a:t>
            </a:r>
            <a:r>
              <a:rPr lang="en-US" sz="1400" dirty="0" err="1" smtClean="0">
                <a:solidFill>
                  <a:srgbClr val="000000"/>
                </a:solidFill>
                <a:latin typeface="Courier"/>
                <a:cs typeface="Courier"/>
              </a:rPr>
              <a:t>x</a:t>
            </a:r>
            <a:r>
              <a:rPr lang="en-US" sz="1400" dirty="0" smtClean="0">
                <a:solidFill>
                  <a:srgbClr val="000000"/>
                </a:solidFill>
                <a:latin typeface="Courier"/>
                <a:cs typeface="Courier"/>
              </a:rPr>
              <a:t> [latitude | 121] </a:t>
            </a:r>
            <a:r>
              <a:rPr lang="en-US" sz="1400" dirty="0" err="1" smtClean="0">
                <a:solidFill>
                  <a:srgbClr val="000000"/>
                </a:solidFill>
                <a:latin typeface="Courier"/>
                <a:cs typeface="Courier"/>
              </a:rPr>
              <a:t>x</a:t>
            </a:r>
            <a:r>
              <a:rPr lang="en-US" sz="1400" dirty="0" smtClean="0">
                <a:solidFill>
                  <a:srgbClr val="000000"/>
                </a:solidFill>
                <a:latin typeface="Courier"/>
                <a:cs typeface="Courier"/>
              </a:rPr>
              <a:t> [longitude | 240]</a:t>
            </a:r>
          </a:p>
          <a:p>
            <a:r>
              <a:rPr lang="en-US" sz="1400" dirty="0" err="1" smtClean="0">
                <a:solidFill>
                  <a:srgbClr val="000000"/>
                </a:solidFill>
                <a:latin typeface="Courier"/>
                <a:cs typeface="Courier"/>
              </a:rPr>
              <a:t>Coordinates</a:t>
            </a:r>
            <a:r>
              <a:rPr lang="en-US" sz="1400" dirty="0" smtClean="0">
                <a:latin typeface="Courier"/>
                <a:cs typeface="Courier"/>
              </a:rPr>
              <a:t>: </a:t>
            </a:r>
          </a:p>
          <a:p>
            <a:r>
              <a:rPr lang="en-US" sz="1400" dirty="0" smtClean="0">
                <a:latin typeface="Courier"/>
                <a:cs typeface="Courier"/>
              </a:rPr>
              <a:t>            </a:t>
            </a:r>
            <a:r>
              <a:rPr lang="en-US" sz="1400" dirty="0" err="1" smtClean="0">
                <a:solidFill>
                  <a:srgbClr val="000000"/>
                </a:solidFill>
                <a:latin typeface="Courier"/>
                <a:cs typeface="Courier"/>
              </a:rPr>
              <a:t>time</a:t>
            </a:r>
            <a:r>
              <a:rPr lang="en-US" sz="1400" dirty="0" smtClean="0">
                <a:latin typeface="Courier"/>
                <a:cs typeface="Courier"/>
              </a:rPr>
              <a:t>: [780168..963504]</a:t>
            </a:r>
          </a:p>
          <a:p>
            <a:r>
              <a:rPr lang="en-US" sz="1400" dirty="0" smtClean="0">
                <a:latin typeface="Courier"/>
                <a:cs typeface="Courier"/>
              </a:rPr>
              <a:t>            </a:t>
            </a:r>
            <a:r>
              <a:rPr lang="en-US" sz="1400" dirty="0" err="1" smtClean="0">
                <a:solidFill>
                  <a:srgbClr val="000000"/>
                </a:solidFill>
                <a:latin typeface="Courier"/>
                <a:cs typeface="Courier"/>
              </a:rPr>
              <a:t>latitude</a:t>
            </a:r>
            <a:r>
              <a:rPr lang="en-US" sz="1400" dirty="0" smtClean="0">
                <a:latin typeface="Courier"/>
                <a:cs typeface="Courier"/>
              </a:rPr>
              <a:t>: [90..-90]</a:t>
            </a:r>
          </a:p>
          <a:p>
            <a:r>
              <a:rPr lang="en-US" sz="1400" dirty="0" smtClean="0">
                <a:latin typeface="Courier"/>
                <a:cs typeface="Courier"/>
              </a:rPr>
              <a:t>            </a:t>
            </a:r>
            <a:r>
              <a:rPr lang="en-US" sz="1400" dirty="0" err="1" smtClean="0">
                <a:solidFill>
                  <a:srgbClr val="000000"/>
                </a:solidFill>
                <a:latin typeface="Courier"/>
                <a:cs typeface="Courier"/>
              </a:rPr>
              <a:t>longitude</a:t>
            </a:r>
            <a:r>
              <a:rPr lang="en-US" sz="1400" dirty="0" smtClean="0">
                <a:latin typeface="Courier"/>
                <a:cs typeface="Courier"/>
              </a:rPr>
              <a:t>: [ 0..358.5]</a:t>
            </a:r>
          </a:p>
          <a:p>
            <a:r>
              <a:rPr lang="en-US" sz="1400" dirty="0" smtClean="0">
                <a:latin typeface="Courier"/>
                <a:cs typeface="Courier"/>
              </a:rPr>
              <a:t>Number Of </a:t>
            </a:r>
            <a:r>
              <a:rPr lang="en-US" sz="1400" dirty="0" err="1" smtClean="0">
                <a:solidFill>
                  <a:srgbClr val="000000"/>
                </a:solidFill>
                <a:latin typeface="Courier"/>
                <a:cs typeface="Courier"/>
              </a:rPr>
              <a:t>Attributes</a:t>
            </a:r>
            <a:r>
              <a:rPr lang="en-US" sz="1400" dirty="0" smtClean="0">
                <a:latin typeface="Courier"/>
                <a:cs typeface="Courier"/>
              </a:rPr>
              <a:t>: 4</a:t>
            </a:r>
          </a:p>
          <a:p>
            <a:r>
              <a:rPr lang="en-US" sz="1400" dirty="0" smtClean="0">
                <a:latin typeface="Courier"/>
                <a:cs typeface="Courier"/>
              </a:rPr>
              <a:t>  _</a:t>
            </a:r>
            <a:r>
              <a:rPr lang="en-US" sz="1400" dirty="0" err="1" smtClean="0">
                <a:latin typeface="Courier"/>
                <a:cs typeface="Courier"/>
              </a:rPr>
              <a:t>FillValue</a:t>
            </a:r>
            <a:r>
              <a:rPr lang="en-US" sz="1400" dirty="0" smtClean="0">
                <a:latin typeface="Courier"/>
                <a:cs typeface="Courier"/>
              </a:rPr>
              <a:t> :	1e+20</a:t>
            </a:r>
          </a:p>
          <a:p>
            <a:r>
              <a:rPr lang="en-US" sz="1400" dirty="0" smtClean="0">
                <a:latin typeface="Courier"/>
                <a:cs typeface="Courier"/>
              </a:rPr>
              <a:t>  units :	</a:t>
            </a:r>
            <a:r>
              <a:rPr lang="en-US" sz="1400" dirty="0" err="1" smtClean="0">
                <a:latin typeface="Courier"/>
                <a:cs typeface="Courier"/>
              </a:rPr>
              <a:t>hPa</a:t>
            </a:r>
            <a:endParaRPr lang="en-US" sz="1400" dirty="0" smtClean="0">
              <a:latin typeface="Courier"/>
              <a:cs typeface="Courier"/>
            </a:endParaRPr>
          </a:p>
          <a:p>
            <a:r>
              <a:rPr lang="en-US" sz="1400" dirty="0" smtClean="0">
                <a:latin typeface="Courier"/>
                <a:cs typeface="Courier"/>
              </a:rPr>
              <a:t>  </a:t>
            </a:r>
            <a:r>
              <a:rPr lang="en-US" sz="1400" dirty="0" err="1" smtClean="0">
                <a:latin typeface="Courier"/>
                <a:cs typeface="Courier"/>
              </a:rPr>
              <a:t>long_name</a:t>
            </a:r>
            <a:r>
              <a:rPr lang="en-US" sz="1400" dirty="0" smtClean="0">
                <a:latin typeface="Courier"/>
                <a:cs typeface="Courier"/>
              </a:rPr>
              <a:t> :	Mean sea level pressure</a:t>
            </a:r>
          </a:p>
          <a:p>
            <a:r>
              <a:rPr lang="en-US" sz="1400" dirty="0" smtClean="0">
                <a:latin typeface="Courier"/>
                <a:cs typeface="Courier"/>
              </a:rPr>
              <a:t>  </a:t>
            </a:r>
            <a:r>
              <a:rPr lang="en-US" sz="1400" dirty="0" err="1" smtClean="0">
                <a:latin typeface="Courier"/>
                <a:cs typeface="Courier"/>
              </a:rPr>
              <a:t>missing_value</a:t>
            </a:r>
            <a:r>
              <a:rPr lang="en-US" sz="1400" dirty="0" smtClean="0">
                <a:latin typeface="Courier"/>
                <a:cs typeface="Courier"/>
              </a:rPr>
              <a:t> :	1e+20</a:t>
            </a:r>
          </a:p>
        </p:txBody>
      </p:sp>
      <p:sp>
        <p:nvSpPr>
          <p:cNvPr id="28" name="TextBox 27"/>
          <p:cNvSpPr txBox="1"/>
          <p:nvPr/>
        </p:nvSpPr>
        <p:spPr>
          <a:xfrm>
            <a:off x="6112042" y="3276600"/>
            <a:ext cx="2803358" cy="307777"/>
          </a:xfrm>
          <a:prstGeom prst="rect">
            <a:avLst/>
          </a:prstGeom>
          <a:solidFill>
            <a:srgbClr val="FFFF00"/>
          </a:solidFill>
        </p:spPr>
        <p:txBody>
          <a:bodyPr wrap="square" rtlCol="0">
            <a:spAutoFit/>
          </a:bodyPr>
          <a:lstStyle/>
          <a:p>
            <a:pPr algn="ctr"/>
            <a:r>
              <a:rPr lang="en-US" sz="1400" dirty="0" smtClean="0"/>
              <a:t>“</a:t>
            </a:r>
            <a:r>
              <a:rPr lang="en-US" sz="1400" b="1" dirty="0" err="1" smtClean="0">
                <a:solidFill>
                  <a:srgbClr val="000000"/>
                </a:solidFill>
                <a:latin typeface="Courier"/>
                <a:cs typeface="Courier"/>
              </a:rPr>
              <a:t>printVarSummary</a:t>
            </a:r>
            <a:r>
              <a:rPr lang="en-US" sz="1400" dirty="0" err="1" smtClean="0">
                <a:latin typeface="Courier"/>
                <a:cs typeface="Courier"/>
              </a:rPr>
              <a:t>(p</a:t>
            </a:r>
            <a:r>
              <a:rPr lang="en-US" sz="1400" dirty="0" smtClean="0">
                <a:latin typeface="Courier"/>
                <a:cs typeface="Courier"/>
              </a:rPr>
              <a:t>)</a:t>
            </a:r>
            <a:r>
              <a:rPr lang="en-US" sz="1400" dirty="0" smtClean="0"/>
              <a:t>” output</a:t>
            </a:r>
            <a:endParaRPr lang="en-US" sz="1400" dirty="0"/>
          </a:p>
        </p:txBody>
      </p:sp>
      <p:sp>
        <p:nvSpPr>
          <p:cNvPr id="10" name="Title 1"/>
          <p:cNvSpPr>
            <a:spLocks noGrp="1"/>
          </p:cNvSpPr>
          <p:nvPr>
            <p:ph type="title"/>
          </p:nvPr>
        </p:nvSpPr>
        <p:spPr>
          <a:xfrm>
            <a:off x="685800" y="-228600"/>
            <a:ext cx="7772400" cy="838200"/>
          </a:xfrm>
        </p:spPr>
        <p:txBody>
          <a:bodyPr/>
          <a:lstStyle/>
          <a:p>
            <a:r>
              <a:rPr lang="en-US" sz="2800" dirty="0" smtClean="0">
                <a:solidFill>
                  <a:schemeClr val="tx1"/>
                </a:solidFill>
              </a:rPr>
              <a:t>Simple black and white graphic</a:t>
            </a:r>
            <a:endParaRPr lang="en-US" sz="2800" i="1" dirty="0">
              <a:solidFill>
                <a:schemeClr val="tx1"/>
              </a:solidFill>
            </a:endParaRPr>
          </a:p>
        </p:txBody>
      </p:sp>
    </p:spTree>
    <p:extLst>
      <p:ext uri="{BB962C8B-B14F-4D97-AF65-F5344CB8AC3E}">
        <p14:creationId xmlns:p14="http://schemas.microsoft.com/office/powerpoint/2010/main" val="1178061600"/>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Lst>
  </p:timing>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Title 1"/>
          <p:cNvSpPr>
            <a:spLocks noGrp="1"/>
          </p:cNvSpPr>
          <p:nvPr>
            <p:ph type="title"/>
          </p:nvPr>
        </p:nvSpPr>
        <p:spPr>
          <a:xfrm>
            <a:off x="685800" y="-228600"/>
            <a:ext cx="7772400" cy="838200"/>
          </a:xfrm>
        </p:spPr>
        <p:txBody>
          <a:bodyPr/>
          <a:lstStyle/>
          <a:p>
            <a:r>
              <a:rPr lang="en-US" sz="2800" dirty="0" smtClean="0">
                <a:solidFill>
                  <a:schemeClr val="tx1"/>
                </a:solidFill>
              </a:rPr>
              <a:t>Simple black and white graphic</a:t>
            </a:r>
            <a:endParaRPr lang="en-US" sz="2800" i="1" dirty="0">
              <a:solidFill>
                <a:schemeClr val="tx1"/>
              </a:solidFill>
            </a:endParaRPr>
          </a:p>
        </p:txBody>
      </p:sp>
      <p:pic>
        <p:nvPicPr>
          <p:cNvPr id="6" name="Picture 5" descr="parvis_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8739" y="914400"/>
            <a:ext cx="8999061" cy="5334000"/>
          </a:xfrm>
          <a:prstGeom prst="rect">
            <a:avLst/>
          </a:prstGeom>
          <a:solidFill>
            <a:srgbClr val="FEFFC1"/>
          </a:solidFill>
          <a:ln>
            <a:noFill/>
          </a:ln>
        </p:spPr>
      </p:pic>
    </p:spTree>
    <p:extLst>
      <p:ext uri="{BB962C8B-B14F-4D97-AF65-F5344CB8AC3E}">
        <p14:creationId xmlns:p14="http://schemas.microsoft.com/office/powerpoint/2010/main" val="469560001"/>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Rectangle 8"/>
          <p:cNvSpPr/>
          <p:nvPr/>
        </p:nvSpPr>
        <p:spPr bwMode="auto">
          <a:xfrm>
            <a:off x="381000" y="1600200"/>
            <a:ext cx="8229600" cy="304800"/>
          </a:xfrm>
          <a:prstGeom prst="rect">
            <a:avLst/>
          </a:prstGeom>
          <a:solidFill>
            <a:srgbClr val="FFFF00">
              <a:alpha val="89000"/>
            </a:srgbClr>
          </a:solidFill>
          <a:ln w="9525"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urier"/>
              <a:ea typeface="ＭＳ Ｐゴシック" pitchFamily="52" charset="-128"/>
              <a:cs typeface="Courier"/>
            </a:endParaRPr>
          </a:p>
        </p:txBody>
      </p:sp>
      <p:sp>
        <p:nvSpPr>
          <p:cNvPr id="7" name="Rectangle 6"/>
          <p:cNvSpPr/>
          <p:nvPr/>
        </p:nvSpPr>
        <p:spPr bwMode="auto">
          <a:xfrm>
            <a:off x="228600" y="2667000"/>
            <a:ext cx="8229600" cy="1295400"/>
          </a:xfrm>
          <a:prstGeom prst="rect">
            <a:avLst/>
          </a:prstGeom>
          <a:solidFill>
            <a:srgbClr val="FFFF00"/>
          </a:solidFill>
          <a:ln w="9525"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urier"/>
              <a:ea typeface="ＭＳ Ｐゴシック" pitchFamily="52" charset="-128"/>
              <a:cs typeface="Courier"/>
            </a:endParaRPr>
          </a:p>
        </p:txBody>
      </p:sp>
      <p:sp>
        <p:nvSpPr>
          <p:cNvPr id="6" name="Rectangle 5"/>
          <p:cNvSpPr/>
          <p:nvPr/>
        </p:nvSpPr>
        <p:spPr bwMode="auto">
          <a:xfrm>
            <a:off x="304800" y="762000"/>
            <a:ext cx="8229600" cy="304800"/>
          </a:xfrm>
          <a:prstGeom prst="rect">
            <a:avLst/>
          </a:prstGeom>
          <a:solidFill>
            <a:srgbClr val="FFFF00">
              <a:alpha val="89000"/>
            </a:srgbClr>
          </a:solidFill>
          <a:ln w="9525"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urier"/>
              <a:ea typeface="ＭＳ Ｐゴシック" pitchFamily="52" charset="-128"/>
              <a:cs typeface="Courier"/>
            </a:endParaRPr>
          </a:p>
        </p:txBody>
      </p:sp>
      <p:sp>
        <p:nvSpPr>
          <p:cNvPr id="2" name="TextBox 1"/>
          <p:cNvSpPr txBox="1"/>
          <p:nvPr/>
        </p:nvSpPr>
        <p:spPr>
          <a:xfrm>
            <a:off x="304800" y="533400"/>
            <a:ext cx="8610600" cy="3570209"/>
          </a:xfrm>
          <a:prstGeom prst="rect">
            <a:avLst/>
          </a:prstGeom>
          <a:noFill/>
        </p:spPr>
        <p:txBody>
          <a:bodyPr wrap="square" rtlCol="0">
            <a:spAutoFit/>
          </a:bodyPr>
          <a:lstStyle/>
          <a:p>
            <a:endParaRPr lang="en-US" sz="1400" dirty="0" smtClean="0">
              <a:latin typeface="Courier"/>
              <a:cs typeface="Courier"/>
            </a:endParaRPr>
          </a:p>
          <a:p>
            <a:r>
              <a:rPr lang="en-US" sz="1400" dirty="0" err="1" smtClean="0">
                <a:latin typeface="Courier"/>
                <a:cs typeface="Courier"/>
              </a:rPr>
              <a:t>f</a:t>
            </a:r>
            <a:r>
              <a:rPr lang="en-US" sz="1400" dirty="0" smtClean="0">
                <a:latin typeface="Courier"/>
                <a:cs typeface="Courier"/>
              </a:rPr>
              <a:t> = </a:t>
            </a:r>
            <a:r>
              <a:rPr lang="en-US" sz="1400" dirty="0" err="1">
                <a:solidFill>
                  <a:srgbClr val="000000"/>
                </a:solidFill>
                <a:latin typeface="Courier"/>
                <a:cs typeface="Courier"/>
              </a:rPr>
              <a:t>addfile</a:t>
            </a:r>
            <a:r>
              <a:rPr lang="en-US" sz="1400" dirty="0" smtClean="0">
                <a:latin typeface="Courier"/>
                <a:cs typeface="Courier"/>
              </a:rPr>
              <a:t>("erai_1989-2009.mon.msl_psl.nc","</a:t>
            </a:r>
            <a:r>
              <a:rPr lang="en-US" sz="1400" dirty="0">
                <a:solidFill>
                  <a:srgbClr val="000000"/>
                </a:solidFill>
                <a:latin typeface="Courier"/>
                <a:cs typeface="Courier"/>
              </a:rPr>
              <a:t>r</a:t>
            </a:r>
            <a:r>
              <a:rPr lang="en-US" sz="1400" dirty="0" smtClean="0">
                <a:latin typeface="Courier"/>
                <a:cs typeface="Courier"/>
              </a:rPr>
              <a:t>")   </a:t>
            </a:r>
            <a:r>
              <a:rPr lang="en-US" sz="1400" dirty="0" smtClean="0">
                <a:solidFill>
                  <a:srgbClr val="FF0000"/>
                </a:solidFill>
                <a:latin typeface="Courier"/>
                <a:cs typeface="Courier"/>
              </a:rPr>
              <a:t>; open file</a:t>
            </a:r>
          </a:p>
          <a:p>
            <a:r>
              <a:rPr lang="en-US" sz="1400" dirty="0" err="1" smtClean="0">
                <a:latin typeface="Courier"/>
                <a:cs typeface="Courier"/>
              </a:rPr>
              <a:t>p</a:t>
            </a:r>
            <a:r>
              <a:rPr lang="en-US" sz="1400" dirty="0" smtClean="0">
                <a:latin typeface="Courier"/>
                <a:cs typeface="Courier"/>
              </a:rPr>
              <a:t> = </a:t>
            </a:r>
            <a:r>
              <a:rPr lang="en-US" sz="1400" dirty="0" err="1" smtClean="0">
                <a:latin typeface="Courier"/>
                <a:cs typeface="Courier"/>
              </a:rPr>
              <a:t>f</a:t>
            </a:r>
            <a:r>
              <a:rPr lang="en-US" sz="1400" dirty="0" smtClean="0">
                <a:latin typeface="Courier"/>
                <a:cs typeface="Courier"/>
              </a:rPr>
              <a:t>-&gt;SLP                                         </a:t>
            </a:r>
            <a:r>
              <a:rPr lang="en-US" sz="1400" dirty="0" smtClean="0">
                <a:solidFill>
                  <a:srgbClr val="FF0000"/>
                </a:solidFill>
                <a:latin typeface="Courier"/>
                <a:cs typeface="Courier"/>
              </a:rPr>
              <a:t>; (</a:t>
            </a:r>
            <a:r>
              <a:rPr lang="en-US" sz="1400" dirty="0" err="1" smtClean="0">
                <a:solidFill>
                  <a:srgbClr val="FF0000"/>
                </a:solidFill>
                <a:latin typeface="Courier"/>
                <a:cs typeface="Courier"/>
              </a:rPr>
              <a:t>time,lat,lon</a:t>
            </a:r>
            <a:r>
              <a:rPr lang="en-US" sz="1400" dirty="0" smtClean="0">
                <a:solidFill>
                  <a:srgbClr val="FF0000"/>
                </a:solidFill>
                <a:latin typeface="Courier"/>
                <a:cs typeface="Courier"/>
              </a:rPr>
              <a:t>)</a:t>
            </a:r>
          </a:p>
          <a:p>
            <a:r>
              <a:rPr lang="en-US" sz="1400" dirty="0" smtClean="0">
                <a:solidFill>
                  <a:srgbClr val="FF0000"/>
                </a:solidFill>
                <a:latin typeface="Courier"/>
                <a:cs typeface="Courier"/>
              </a:rPr>
              <a:t>                                                   ; ( 252,121,240)</a:t>
            </a:r>
          </a:p>
          <a:p>
            <a:endParaRPr lang="en-US" sz="1400" dirty="0" smtClean="0">
              <a:latin typeface="Courier"/>
              <a:cs typeface="Courier"/>
            </a:endParaRPr>
          </a:p>
          <a:p>
            <a:r>
              <a:rPr lang="en-US" sz="1400" dirty="0" err="1" smtClean="0">
                <a:latin typeface="Courier"/>
                <a:cs typeface="Courier"/>
              </a:rPr>
              <a:t>pJan</a:t>
            </a:r>
            <a:r>
              <a:rPr lang="en-US" sz="1400" dirty="0" smtClean="0">
                <a:latin typeface="Courier"/>
                <a:cs typeface="Courier"/>
              </a:rPr>
              <a:t> = </a:t>
            </a:r>
            <a:r>
              <a:rPr lang="en-US" sz="1400" dirty="0">
                <a:solidFill>
                  <a:srgbClr val="000000"/>
                </a:solidFill>
                <a:latin typeface="Courier"/>
                <a:cs typeface="Courier"/>
              </a:rPr>
              <a:t>dim_avg_n_Wrap</a:t>
            </a:r>
            <a:r>
              <a:rPr lang="en-US" sz="1400" dirty="0" smtClean="0">
                <a:latin typeface="Courier"/>
                <a:cs typeface="Courier"/>
              </a:rPr>
              <a:t>(p(</a:t>
            </a:r>
            <a:r>
              <a:rPr lang="en-US" sz="1400" b="1" dirty="0" smtClean="0">
                <a:solidFill>
                  <a:srgbClr val="0000FF"/>
                </a:solidFill>
                <a:latin typeface="Courier"/>
                <a:cs typeface="Courier"/>
              </a:rPr>
              <a:t>::12,:,:</a:t>
            </a:r>
            <a:r>
              <a:rPr lang="en-US" sz="1400" dirty="0" smtClean="0">
                <a:latin typeface="Courier"/>
                <a:cs typeface="Courier"/>
              </a:rPr>
              <a:t>), 0)              </a:t>
            </a:r>
            <a:r>
              <a:rPr lang="en-US" sz="1400" dirty="0" smtClean="0">
                <a:solidFill>
                  <a:srgbClr val="FF0000"/>
                </a:solidFill>
                <a:latin typeface="Courier"/>
                <a:cs typeface="Courier"/>
              </a:rPr>
              <a:t>; Jan mean over all years</a:t>
            </a:r>
          </a:p>
          <a:p>
            <a:r>
              <a:rPr lang="en-US" sz="1400" dirty="0" err="1" smtClean="0">
                <a:solidFill>
                  <a:srgbClr val="000000"/>
                </a:solidFill>
                <a:latin typeface="Courier"/>
                <a:cs typeface="Courier"/>
              </a:rPr>
              <a:t>printVarSummary</a:t>
            </a:r>
            <a:r>
              <a:rPr lang="en-US" sz="1400" dirty="0" smtClean="0">
                <a:latin typeface="Courier"/>
                <a:cs typeface="Courier"/>
              </a:rPr>
              <a:t>(</a:t>
            </a:r>
            <a:r>
              <a:rPr lang="en-US" sz="1400" dirty="0" err="1" smtClean="0">
                <a:latin typeface="Courier"/>
                <a:cs typeface="Courier"/>
              </a:rPr>
              <a:t>pJan</a:t>
            </a:r>
            <a:r>
              <a:rPr lang="en-US" sz="1400" dirty="0" smtClean="0">
                <a:latin typeface="Courier"/>
                <a:cs typeface="Courier"/>
              </a:rPr>
              <a:t>)                              </a:t>
            </a:r>
            <a:r>
              <a:rPr lang="en-US" sz="1400" b="1" dirty="0" smtClean="0">
                <a:solidFill>
                  <a:srgbClr val="FF0000"/>
                </a:solidFill>
                <a:latin typeface="Courier"/>
                <a:cs typeface="Courier"/>
              </a:rPr>
              <a:t>; 121 x 240</a:t>
            </a:r>
          </a:p>
          <a:p>
            <a:endParaRPr lang="en-US" sz="1400" dirty="0" smtClean="0">
              <a:solidFill>
                <a:srgbClr val="FF0000"/>
              </a:solidFill>
              <a:latin typeface="Courier"/>
              <a:cs typeface="Courier"/>
            </a:endParaRPr>
          </a:p>
          <a:p>
            <a:r>
              <a:rPr lang="en-US" sz="1400" dirty="0" err="1" smtClean="0">
                <a:latin typeface="Courier"/>
                <a:cs typeface="Courier"/>
              </a:rPr>
              <a:t>wks</a:t>
            </a:r>
            <a:r>
              <a:rPr lang="en-US" sz="1400" dirty="0" smtClean="0">
                <a:latin typeface="Courier"/>
                <a:cs typeface="Courier"/>
              </a:rPr>
              <a:t>  = </a:t>
            </a:r>
            <a:r>
              <a:rPr lang="en-US" sz="1400" b="1" dirty="0" err="1" smtClean="0">
                <a:latin typeface="Courier"/>
                <a:cs typeface="Courier"/>
              </a:rPr>
              <a:t>gsn_open_wks</a:t>
            </a:r>
            <a:r>
              <a:rPr lang="en-US" sz="1400" dirty="0" smtClean="0">
                <a:latin typeface="Courier"/>
                <a:cs typeface="Courier"/>
              </a:rPr>
              <a:t>(“</a:t>
            </a:r>
            <a:r>
              <a:rPr lang="en-US" sz="1400" dirty="0" err="1" smtClean="0">
                <a:latin typeface="Courier"/>
                <a:cs typeface="Courier"/>
              </a:rPr>
              <a:t>png</a:t>
            </a:r>
            <a:r>
              <a:rPr lang="en-US" sz="1400" dirty="0" smtClean="0">
                <a:latin typeface="Courier"/>
                <a:cs typeface="Courier"/>
              </a:rPr>
              <a:t>”,”</a:t>
            </a:r>
            <a:r>
              <a:rPr lang="en-US" sz="1400" dirty="0" err="1" smtClean="0">
                <a:latin typeface="Courier"/>
                <a:cs typeface="Courier"/>
              </a:rPr>
              <a:t>jan</a:t>
            </a:r>
            <a:r>
              <a:rPr lang="en-US" sz="1400" dirty="0" smtClean="0">
                <a:latin typeface="Courier"/>
                <a:cs typeface="Courier"/>
              </a:rPr>
              <a:t>”)                   </a:t>
            </a:r>
            <a:r>
              <a:rPr lang="en-US" sz="1400" dirty="0" smtClean="0">
                <a:solidFill>
                  <a:srgbClr val="FF0000"/>
                </a:solidFill>
                <a:latin typeface="Courier"/>
                <a:cs typeface="Courier"/>
              </a:rPr>
              <a:t>; open </a:t>
            </a:r>
            <a:r>
              <a:rPr lang="en-US" sz="1400" dirty="0" err="1" smtClean="0">
                <a:solidFill>
                  <a:srgbClr val="FF0000"/>
                </a:solidFill>
                <a:latin typeface="Courier"/>
                <a:cs typeface="Courier"/>
              </a:rPr>
              <a:t>png</a:t>
            </a:r>
            <a:r>
              <a:rPr lang="en-US" sz="1400" dirty="0" smtClean="0">
                <a:solidFill>
                  <a:srgbClr val="FF0000"/>
                </a:solidFill>
                <a:latin typeface="Courier"/>
                <a:cs typeface="Courier"/>
              </a:rPr>
              <a:t> file</a:t>
            </a:r>
          </a:p>
          <a:p>
            <a:endParaRPr lang="en-US" sz="1400" dirty="0" smtClean="0">
              <a:latin typeface="Courier"/>
              <a:cs typeface="Courier"/>
            </a:endParaRPr>
          </a:p>
          <a:p>
            <a:r>
              <a:rPr lang="en-US" sz="1400" dirty="0" smtClean="0">
                <a:latin typeface="Courier"/>
                <a:cs typeface="Courier"/>
              </a:rPr>
              <a:t>res                   = True                       </a:t>
            </a:r>
            <a:r>
              <a:rPr lang="en-US" sz="1400" dirty="0" smtClean="0">
                <a:solidFill>
                  <a:srgbClr val="FF0000"/>
                </a:solidFill>
                <a:latin typeface="Courier"/>
                <a:cs typeface="Courier"/>
              </a:rPr>
              <a:t>; visualization options</a:t>
            </a:r>
          </a:p>
          <a:p>
            <a:r>
              <a:rPr lang="en-US" sz="1400" dirty="0" err="1" smtClean="0">
                <a:latin typeface="Courier"/>
                <a:cs typeface="Courier"/>
              </a:rPr>
              <a:t>res</a:t>
            </a:r>
            <a:r>
              <a:rPr lang="en-US" sz="1400" b="1" dirty="0" err="1" smtClean="0">
                <a:solidFill>
                  <a:srgbClr val="0000FF"/>
                </a:solidFill>
                <a:latin typeface="Courier"/>
                <a:cs typeface="Courier"/>
              </a:rPr>
              <a:t>@</a:t>
            </a:r>
            <a:r>
              <a:rPr lang="en-US" sz="1400" dirty="0" err="1" smtClean="0">
                <a:latin typeface="Courier"/>
                <a:cs typeface="Courier"/>
              </a:rPr>
              <a:t>cnFillOn</a:t>
            </a:r>
            <a:r>
              <a:rPr lang="en-US" sz="1400" dirty="0" smtClean="0">
                <a:latin typeface="Courier"/>
                <a:cs typeface="Courier"/>
              </a:rPr>
              <a:t>          = True                       </a:t>
            </a:r>
            <a:r>
              <a:rPr lang="en-US" sz="1400" dirty="0" smtClean="0">
                <a:solidFill>
                  <a:srgbClr val="FF0000"/>
                </a:solidFill>
                <a:latin typeface="Courier"/>
                <a:cs typeface="Courier"/>
              </a:rPr>
              <a:t>; color on</a:t>
            </a:r>
          </a:p>
          <a:p>
            <a:r>
              <a:rPr lang="en-US" sz="1400" dirty="0" err="1" smtClean="0">
                <a:latin typeface="Courier"/>
                <a:cs typeface="Courier"/>
              </a:rPr>
              <a:t>res</a:t>
            </a:r>
            <a:r>
              <a:rPr lang="en-US" sz="1400" b="1" dirty="0" err="1" smtClean="0">
                <a:solidFill>
                  <a:srgbClr val="0000FF"/>
                </a:solidFill>
                <a:latin typeface="Courier"/>
                <a:cs typeface="Courier"/>
              </a:rPr>
              <a:t>@</a:t>
            </a:r>
            <a:r>
              <a:rPr lang="en-US" sz="1400" dirty="0" err="1" smtClean="0">
                <a:latin typeface="Courier"/>
                <a:cs typeface="Courier"/>
              </a:rPr>
              <a:t>tiMainString</a:t>
            </a:r>
            <a:r>
              <a:rPr lang="en-US" sz="1400" dirty="0" smtClean="0">
                <a:latin typeface="Courier"/>
                <a:cs typeface="Courier"/>
              </a:rPr>
              <a:t>      = "ERAI: 1989-2009: January" </a:t>
            </a:r>
          </a:p>
          <a:p>
            <a:endParaRPr lang="en-US" sz="1400" dirty="0" smtClean="0">
              <a:latin typeface="Courier"/>
              <a:cs typeface="Courier"/>
            </a:endParaRPr>
          </a:p>
          <a:p>
            <a:r>
              <a:rPr lang="en-US" sz="1400" dirty="0" smtClean="0">
                <a:latin typeface="Courier"/>
                <a:cs typeface="Courier"/>
              </a:rPr>
              <a:t>plot = </a:t>
            </a:r>
            <a:r>
              <a:rPr lang="en-US" sz="1400" b="1" dirty="0" err="1" smtClean="0">
                <a:latin typeface="Courier"/>
                <a:cs typeface="Courier"/>
              </a:rPr>
              <a:t>gsn_csm_contour_map</a:t>
            </a:r>
            <a:r>
              <a:rPr lang="en-US" sz="1400" dirty="0" err="1" smtClean="0">
                <a:latin typeface="Courier"/>
                <a:cs typeface="Courier"/>
              </a:rPr>
              <a:t>(wks,pJan,res</a:t>
            </a:r>
            <a:r>
              <a:rPr lang="en-US" sz="1400" dirty="0" smtClean="0">
                <a:latin typeface="Courier"/>
                <a:cs typeface="Courier"/>
              </a:rPr>
              <a:t>)</a:t>
            </a:r>
          </a:p>
          <a:p>
            <a:endParaRPr lang="en-US" sz="1600" dirty="0" smtClean="0">
              <a:latin typeface="Courier"/>
              <a:cs typeface="Courier"/>
            </a:endParaRPr>
          </a:p>
        </p:txBody>
      </p:sp>
      <p:sp>
        <p:nvSpPr>
          <p:cNvPr id="4" name="TextBox 3"/>
          <p:cNvSpPr txBox="1"/>
          <p:nvPr/>
        </p:nvSpPr>
        <p:spPr>
          <a:xfrm>
            <a:off x="457200" y="0"/>
            <a:ext cx="8229600" cy="457200"/>
          </a:xfrm>
          <a:prstGeom prst="rect">
            <a:avLst/>
          </a:prstGeom>
          <a:noFill/>
        </p:spPr>
        <p:txBody>
          <a:bodyPr wrap="square" rtlCol="0">
            <a:spAutoFit/>
          </a:bodyPr>
          <a:lstStyle/>
          <a:p>
            <a:pPr algn="ctr"/>
            <a:r>
              <a:rPr lang="en-US" dirty="0" smtClean="0"/>
              <a:t>Calculate &amp; plot a January monthly mean</a:t>
            </a:r>
            <a:endParaRPr lang="en-US" dirty="0"/>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subTnLst>
                                    <p:set>
                                      <p:cBhvr override="childStyle">
                                        <p:cTn dur="1" fill="hold" display="0" masterRel="nextClick" afterEffect="1"/>
                                        <p:tgtEl>
                                          <p:spTgt spid="9"/>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7" grpId="0" animBg="1"/>
      <p:bldP spid="6" grpId="0" animBg="1"/>
    </p:bldLst>
  </p:timing>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TextBox 7"/>
          <p:cNvSpPr txBox="1"/>
          <p:nvPr/>
        </p:nvSpPr>
        <p:spPr>
          <a:xfrm>
            <a:off x="228600" y="838200"/>
            <a:ext cx="8839200" cy="3539431"/>
          </a:xfrm>
          <a:prstGeom prst="rect">
            <a:avLst/>
          </a:prstGeom>
          <a:solidFill>
            <a:srgbClr val="FFFFFF"/>
          </a:solidFill>
          <a:ln w="12700" cmpd="sng">
            <a:solidFill>
              <a:schemeClr val="tx1"/>
            </a:solidFill>
          </a:ln>
        </p:spPr>
        <p:txBody>
          <a:bodyPr wrap="square" rtlCol="0">
            <a:spAutoFit/>
          </a:bodyPr>
          <a:lstStyle/>
          <a:p>
            <a:r>
              <a:rPr lang="en-US" sz="1400" dirty="0" smtClean="0">
                <a:latin typeface="Courier"/>
                <a:cs typeface="Courier"/>
              </a:rPr>
              <a:t>Variable: </a:t>
            </a:r>
            <a:r>
              <a:rPr lang="en-US" sz="1400" dirty="0" err="1" smtClean="0">
                <a:latin typeface="Courier"/>
                <a:cs typeface="Courier"/>
              </a:rPr>
              <a:t>pJan</a:t>
            </a:r>
            <a:endParaRPr lang="en-US" sz="1400" dirty="0" smtClean="0">
              <a:latin typeface="Courier"/>
              <a:cs typeface="Courier"/>
            </a:endParaRPr>
          </a:p>
          <a:p>
            <a:r>
              <a:rPr lang="en-US" sz="1400" dirty="0" smtClean="0">
                <a:latin typeface="Courier"/>
                <a:cs typeface="Courier"/>
              </a:rPr>
              <a:t>Type: float</a:t>
            </a:r>
          </a:p>
          <a:p>
            <a:r>
              <a:rPr lang="en-US" sz="1400" dirty="0" smtClean="0">
                <a:latin typeface="Courier"/>
                <a:cs typeface="Courier"/>
              </a:rPr>
              <a:t>Total Size: 116160 bytes</a:t>
            </a:r>
          </a:p>
          <a:p>
            <a:r>
              <a:rPr lang="en-US" sz="1400" dirty="0" smtClean="0">
                <a:latin typeface="Courier"/>
                <a:cs typeface="Courier"/>
              </a:rPr>
              <a:t>            29040 values</a:t>
            </a:r>
          </a:p>
          <a:p>
            <a:r>
              <a:rPr lang="en-US" sz="1400" dirty="0" smtClean="0">
                <a:latin typeface="Courier"/>
                <a:cs typeface="Courier"/>
              </a:rPr>
              <a:t>Number of Dimensions: 2</a:t>
            </a:r>
          </a:p>
          <a:p>
            <a:r>
              <a:rPr lang="en-US" sz="1400" dirty="0" smtClean="0">
                <a:latin typeface="Courier"/>
                <a:cs typeface="Courier"/>
              </a:rPr>
              <a:t>Dimensions and sizes:	[latitude | 121] </a:t>
            </a:r>
            <a:r>
              <a:rPr lang="en-US" sz="1400" dirty="0" err="1" smtClean="0">
                <a:latin typeface="Courier"/>
                <a:cs typeface="Courier"/>
              </a:rPr>
              <a:t>x</a:t>
            </a:r>
            <a:r>
              <a:rPr lang="en-US" sz="1400" dirty="0" smtClean="0">
                <a:latin typeface="Courier"/>
                <a:cs typeface="Courier"/>
              </a:rPr>
              <a:t> [longitude | 240]</a:t>
            </a:r>
          </a:p>
          <a:p>
            <a:r>
              <a:rPr lang="en-US" sz="1400" dirty="0" smtClean="0">
                <a:latin typeface="Courier"/>
                <a:cs typeface="Courier"/>
              </a:rPr>
              <a:t>Coordinates: </a:t>
            </a:r>
          </a:p>
          <a:p>
            <a:r>
              <a:rPr lang="en-US" sz="1400" dirty="0" smtClean="0">
                <a:latin typeface="Courier"/>
                <a:cs typeface="Courier"/>
              </a:rPr>
              <a:t>            latitude: [90..-90]</a:t>
            </a:r>
          </a:p>
          <a:p>
            <a:r>
              <a:rPr lang="en-US" sz="1400" dirty="0" smtClean="0">
                <a:latin typeface="Courier"/>
                <a:cs typeface="Courier"/>
              </a:rPr>
              <a:t>            longitude: [ 0..358.5]</a:t>
            </a:r>
          </a:p>
          <a:p>
            <a:r>
              <a:rPr lang="en-US" sz="1400" dirty="0" smtClean="0">
                <a:latin typeface="Courier"/>
                <a:cs typeface="Courier"/>
              </a:rPr>
              <a:t>Number Of Attributes: 5</a:t>
            </a:r>
          </a:p>
          <a:p>
            <a:r>
              <a:rPr lang="en-US" sz="1400" dirty="0" smtClean="0">
                <a:latin typeface="Courier"/>
                <a:cs typeface="Courier"/>
              </a:rPr>
              <a:t>  </a:t>
            </a:r>
            <a:r>
              <a:rPr lang="en-US" sz="1400" dirty="0" err="1" smtClean="0">
                <a:latin typeface="Courier"/>
                <a:cs typeface="Courier"/>
              </a:rPr>
              <a:t>missing_value</a:t>
            </a:r>
            <a:r>
              <a:rPr lang="en-US" sz="1400" dirty="0" smtClean="0">
                <a:latin typeface="Courier"/>
                <a:cs typeface="Courier"/>
              </a:rPr>
              <a:t> :	1e+20</a:t>
            </a:r>
          </a:p>
          <a:p>
            <a:r>
              <a:rPr lang="en-US" sz="1400" dirty="0" smtClean="0">
                <a:latin typeface="Courier"/>
                <a:cs typeface="Courier"/>
              </a:rPr>
              <a:t>  </a:t>
            </a:r>
            <a:r>
              <a:rPr lang="en-US" sz="1400" dirty="0" err="1" smtClean="0">
                <a:latin typeface="Courier"/>
                <a:cs typeface="Courier"/>
              </a:rPr>
              <a:t>long_name</a:t>
            </a:r>
            <a:r>
              <a:rPr lang="en-US" sz="1400" dirty="0" smtClean="0">
                <a:latin typeface="Courier"/>
                <a:cs typeface="Courier"/>
              </a:rPr>
              <a:t> :	Mean sea level pressure</a:t>
            </a:r>
          </a:p>
          <a:p>
            <a:r>
              <a:rPr lang="en-US" sz="1400" dirty="0" smtClean="0">
                <a:latin typeface="Courier"/>
                <a:cs typeface="Courier"/>
              </a:rPr>
              <a:t>  units :	</a:t>
            </a:r>
            <a:r>
              <a:rPr lang="en-US" sz="1400" dirty="0" err="1" smtClean="0">
                <a:latin typeface="Courier"/>
                <a:cs typeface="Courier"/>
              </a:rPr>
              <a:t>hPa</a:t>
            </a:r>
            <a:endParaRPr lang="en-US" sz="1400" dirty="0" smtClean="0">
              <a:latin typeface="Courier"/>
              <a:cs typeface="Courier"/>
            </a:endParaRPr>
          </a:p>
          <a:p>
            <a:r>
              <a:rPr lang="en-US" sz="1400" dirty="0" smtClean="0">
                <a:latin typeface="Courier"/>
                <a:cs typeface="Courier"/>
              </a:rPr>
              <a:t>  _</a:t>
            </a:r>
            <a:r>
              <a:rPr lang="en-US" sz="1400" dirty="0" err="1" smtClean="0">
                <a:latin typeface="Courier"/>
                <a:cs typeface="Courier"/>
              </a:rPr>
              <a:t>FillValue</a:t>
            </a:r>
            <a:r>
              <a:rPr lang="en-US" sz="1400" dirty="0" smtClean="0">
                <a:latin typeface="Courier"/>
                <a:cs typeface="Courier"/>
              </a:rPr>
              <a:t> :	1e+20</a:t>
            </a:r>
          </a:p>
          <a:p>
            <a:r>
              <a:rPr lang="en-US" sz="1400" dirty="0" smtClean="0">
                <a:latin typeface="Courier"/>
                <a:cs typeface="Courier"/>
              </a:rPr>
              <a:t>  </a:t>
            </a:r>
            <a:r>
              <a:rPr lang="en-US" sz="1400" dirty="0" err="1" smtClean="0">
                <a:latin typeface="Courier"/>
                <a:cs typeface="Courier"/>
              </a:rPr>
              <a:t>average_op_ncl</a:t>
            </a:r>
            <a:r>
              <a:rPr lang="en-US" sz="1400" dirty="0" smtClean="0">
                <a:latin typeface="Courier"/>
                <a:cs typeface="Courier"/>
              </a:rPr>
              <a:t> :	</a:t>
            </a:r>
            <a:r>
              <a:rPr lang="en-US" sz="1400" dirty="0" err="1" smtClean="0">
                <a:latin typeface="Courier"/>
                <a:cs typeface="Courier"/>
              </a:rPr>
              <a:t>dim_avg_n</a:t>
            </a:r>
            <a:r>
              <a:rPr lang="en-US" sz="1400" dirty="0" smtClean="0">
                <a:latin typeface="Courier"/>
                <a:cs typeface="Courier"/>
              </a:rPr>
              <a:t> over </a:t>
            </a:r>
            <a:r>
              <a:rPr lang="en-US" sz="1400" dirty="0" err="1" smtClean="0">
                <a:latin typeface="Courier"/>
                <a:cs typeface="Courier"/>
              </a:rPr>
              <a:t>dimension(s</a:t>
            </a:r>
            <a:r>
              <a:rPr lang="en-US" sz="1400" dirty="0" smtClean="0">
                <a:latin typeface="Courier"/>
                <a:cs typeface="Courier"/>
              </a:rPr>
              <a:t>): time</a:t>
            </a:r>
          </a:p>
          <a:p>
            <a:endParaRPr lang="en-US" sz="1400" dirty="0" smtClean="0">
              <a:latin typeface="Courier"/>
              <a:cs typeface="Courier"/>
            </a:endParaRPr>
          </a:p>
        </p:txBody>
      </p:sp>
      <p:sp>
        <p:nvSpPr>
          <p:cNvPr id="6" name="Rectangle 5"/>
          <p:cNvSpPr/>
          <p:nvPr/>
        </p:nvSpPr>
        <p:spPr bwMode="auto">
          <a:xfrm>
            <a:off x="5943600" y="990600"/>
            <a:ext cx="2971800" cy="381000"/>
          </a:xfrm>
          <a:prstGeom prst="rect">
            <a:avLst/>
          </a:prstGeom>
          <a:solidFill>
            <a:srgbClr val="FFFF00">
              <a:alpha val="89000"/>
            </a:srgbClr>
          </a:solidFill>
          <a:ln w="9525"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800" dirty="0" smtClean="0">
                <a:latin typeface="Courier"/>
                <a:ea typeface="ＭＳ Ｐゴシック" pitchFamily="52" charset="-128"/>
                <a:cs typeface="Courier"/>
              </a:rPr>
              <a:t>Output from “print”</a:t>
            </a:r>
            <a:endParaRPr kumimoji="0" lang="en-US" sz="1800" b="0" i="0" u="none" strike="noStrike" cap="none" normalizeH="0" baseline="0" dirty="0">
              <a:ln>
                <a:noFill/>
              </a:ln>
              <a:solidFill>
                <a:schemeClr val="tx1"/>
              </a:solidFill>
              <a:effectLst/>
              <a:latin typeface="Courier"/>
              <a:ea typeface="ＭＳ Ｐゴシック" pitchFamily="52" charset="-128"/>
              <a:cs typeface="Courier"/>
            </a:endParaRPr>
          </a:p>
        </p:txBody>
      </p:sp>
      <p:sp>
        <p:nvSpPr>
          <p:cNvPr id="4" name="TextBox 3"/>
          <p:cNvSpPr txBox="1"/>
          <p:nvPr/>
        </p:nvSpPr>
        <p:spPr>
          <a:xfrm>
            <a:off x="457200" y="0"/>
            <a:ext cx="8229600" cy="457200"/>
          </a:xfrm>
          <a:prstGeom prst="rect">
            <a:avLst/>
          </a:prstGeom>
          <a:noFill/>
        </p:spPr>
        <p:txBody>
          <a:bodyPr wrap="square" rtlCol="0">
            <a:spAutoFit/>
          </a:bodyPr>
          <a:lstStyle/>
          <a:p>
            <a:pPr algn="ctr"/>
            <a:r>
              <a:rPr lang="en-US" dirty="0" smtClean="0"/>
              <a:t>Calculate &amp; plot a January monthly mean (cont’d)</a:t>
            </a:r>
            <a:endParaRPr lang="en-US" dirty="0"/>
          </a:p>
        </p:txBody>
      </p:sp>
    </p:spTree>
    <p:extLst>
      <p:ext uri="{BB962C8B-B14F-4D97-AF65-F5344CB8AC3E}">
        <p14:creationId xmlns:p14="http://schemas.microsoft.com/office/powerpoint/2010/main" val="3216458821"/>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descr="parvis_2.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228600"/>
            <a:ext cx="9144000" cy="6311120"/>
          </a:xfrm>
          <a:prstGeom prst="rect">
            <a:avLst/>
          </a:prstGeom>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Rectangle 5"/>
          <p:cNvSpPr/>
          <p:nvPr/>
        </p:nvSpPr>
        <p:spPr bwMode="auto">
          <a:xfrm>
            <a:off x="304800" y="5181600"/>
            <a:ext cx="8229600" cy="1676400"/>
          </a:xfrm>
          <a:prstGeom prst="rect">
            <a:avLst/>
          </a:prstGeom>
          <a:solidFill>
            <a:srgbClr val="FFFF00">
              <a:alpha val="89000"/>
            </a:srgbClr>
          </a:solidFill>
          <a:ln w="9525"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urier"/>
              <a:ea typeface="ＭＳ Ｐゴシック" pitchFamily="52" charset="-128"/>
              <a:cs typeface="Courier"/>
            </a:endParaRPr>
          </a:p>
        </p:txBody>
      </p:sp>
      <p:sp>
        <p:nvSpPr>
          <p:cNvPr id="5" name="Rectangle 4"/>
          <p:cNvSpPr/>
          <p:nvPr/>
        </p:nvSpPr>
        <p:spPr bwMode="auto">
          <a:xfrm>
            <a:off x="304800" y="3276600"/>
            <a:ext cx="8229600" cy="304800"/>
          </a:xfrm>
          <a:prstGeom prst="rect">
            <a:avLst/>
          </a:prstGeom>
          <a:solidFill>
            <a:srgbClr val="FFFF00">
              <a:alpha val="89000"/>
            </a:srgbClr>
          </a:solidFill>
          <a:ln w="9525"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urier"/>
              <a:ea typeface="ＭＳ Ｐゴシック" pitchFamily="52" charset="-128"/>
              <a:cs typeface="Courier"/>
            </a:endParaRPr>
          </a:p>
        </p:txBody>
      </p:sp>
      <p:sp>
        <p:nvSpPr>
          <p:cNvPr id="4" name="Rectangle 3"/>
          <p:cNvSpPr/>
          <p:nvPr/>
        </p:nvSpPr>
        <p:spPr bwMode="auto">
          <a:xfrm>
            <a:off x="304800" y="1828800"/>
            <a:ext cx="8229600" cy="304800"/>
          </a:xfrm>
          <a:prstGeom prst="rect">
            <a:avLst/>
          </a:prstGeom>
          <a:solidFill>
            <a:srgbClr val="FFFF00">
              <a:alpha val="89000"/>
            </a:srgbClr>
          </a:solidFill>
          <a:ln w="9525"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urier"/>
              <a:ea typeface="ＭＳ Ｐゴシック" pitchFamily="52" charset="-128"/>
              <a:cs typeface="Courier"/>
            </a:endParaRPr>
          </a:p>
        </p:txBody>
      </p:sp>
      <p:sp>
        <p:nvSpPr>
          <p:cNvPr id="2" name="TextBox 1"/>
          <p:cNvSpPr txBox="1"/>
          <p:nvPr/>
        </p:nvSpPr>
        <p:spPr>
          <a:xfrm>
            <a:off x="304800" y="533400"/>
            <a:ext cx="8610600" cy="6247866"/>
          </a:xfrm>
          <a:prstGeom prst="rect">
            <a:avLst/>
          </a:prstGeom>
          <a:noFill/>
        </p:spPr>
        <p:txBody>
          <a:bodyPr wrap="square" rtlCol="0">
            <a:spAutoFit/>
          </a:bodyPr>
          <a:lstStyle/>
          <a:p>
            <a:r>
              <a:rPr lang="en-US" sz="1600" dirty="0" smtClean="0">
                <a:latin typeface="Courier"/>
                <a:cs typeface="Courier"/>
              </a:rPr>
              <a:t>load</a:t>
            </a:r>
            <a:r>
              <a:rPr lang="en-US" sz="1600" dirty="0" smtClean="0">
                <a:solidFill>
                  <a:srgbClr val="FF00FF"/>
                </a:solidFill>
                <a:latin typeface="Courier"/>
                <a:cs typeface="Courier"/>
              </a:rPr>
              <a:t> </a:t>
            </a:r>
            <a:r>
              <a:rPr lang="en-US" sz="1600" dirty="0" smtClean="0">
                <a:latin typeface="Courier"/>
                <a:cs typeface="Courier"/>
              </a:rPr>
              <a:t>"$NCARG_ROOT/lib/</a:t>
            </a:r>
            <a:r>
              <a:rPr lang="en-US" sz="1600" dirty="0" err="1" smtClean="0">
                <a:latin typeface="Courier"/>
                <a:cs typeface="Courier"/>
              </a:rPr>
              <a:t>ncarg/nclscripts/csm/gsn_code.ncl</a:t>
            </a:r>
            <a:r>
              <a:rPr lang="en-US" sz="1600" dirty="0" smtClean="0">
                <a:latin typeface="Courier"/>
                <a:cs typeface="Courier"/>
              </a:rPr>
              <a:t>"</a:t>
            </a:r>
          </a:p>
          <a:p>
            <a:r>
              <a:rPr lang="en-US" sz="1600" dirty="0">
                <a:latin typeface="Courier"/>
                <a:cs typeface="Courier"/>
              </a:rPr>
              <a:t>load</a:t>
            </a:r>
            <a:r>
              <a:rPr lang="en-US" sz="1600" dirty="0" smtClean="0">
                <a:solidFill>
                  <a:srgbClr val="FF00FF"/>
                </a:solidFill>
                <a:latin typeface="Courier"/>
                <a:cs typeface="Courier"/>
              </a:rPr>
              <a:t> </a:t>
            </a:r>
            <a:r>
              <a:rPr lang="en-US" sz="1600" dirty="0" smtClean="0">
                <a:latin typeface="Courier"/>
                <a:cs typeface="Courier"/>
              </a:rPr>
              <a:t>"$NCARG_ROOT/lib/</a:t>
            </a:r>
            <a:r>
              <a:rPr lang="en-US" sz="1600" dirty="0" err="1" smtClean="0">
                <a:latin typeface="Courier"/>
                <a:cs typeface="Courier"/>
              </a:rPr>
              <a:t>ncarg/nclscripts/csm/gsn_csm.ncl</a:t>
            </a:r>
            <a:r>
              <a:rPr lang="en-US" sz="1600" dirty="0" smtClean="0">
                <a:latin typeface="Courier"/>
                <a:cs typeface="Courier"/>
              </a:rPr>
              <a:t>"</a:t>
            </a:r>
          </a:p>
          <a:p>
            <a:r>
              <a:rPr lang="en-US" sz="1600" dirty="0">
                <a:latin typeface="Courier"/>
                <a:cs typeface="Courier"/>
              </a:rPr>
              <a:t>load</a:t>
            </a:r>
            <a:r>
              <a:rPr lang="en-US" sz="1600" dirty="0" smtClean="0">
                <a:solidFill>
                  <a:srgbClr val="FF00FF"/>
                </a:solidFill>
                <a:latin typeface="Courier"/>
                <a:cs typeface="Courier"/>
              </a:rPr>
              <a:t> </a:t>
            </a:r>
            <a:r>
              <a:rPr lang="en-US" sz="1600" dirty="0" smtClean="0">
                <a:latin typeface="Courier"/>
                <a:cs typeface="Courier"/>
              </a:rPr>
              <a:t>"$NCARG_ROOT/lib/</a:t>
            </a:r>
            <a:r>
              <a:rPr lang="en-US" sz="1600" dirty="0" err="1" smtClean="0">
                <a:latin typeface="Courier"/>
                <a:cs typeface="Courier"/>
              </a:rPr>
              <a:t>ncarg/nclscripts/csm/contributed.ncl</a:t>
            </a:r>
            <a:r>
              <a:rPr lang="en-US" sz="1600" dirty="0" smtClean="0">
                <a:latin typeface="Courier"/>
                <a:cs typeface="Courier"/>
              </a:rPr>
              <a:t>"</a:t>
            </a:r>
          </a:p>
          <a:p>
            <a:endParaRPr lang="en-US" sz="1600" dirty="0">
              <a:latin typeface="Courier"/>
              <a:cs typeface="Courier"/>
            </a:endParaRPr>
          </a:p>
          <a:p>
            <a:r>
              <a:rPr lang="en-US" sz="1600" dirty="0" err="1" smtClean="0">
                <a:latin typeface="Courier"/>
                <a:cs typeface="Courier"/>
              </a:rPr>
              <a:t>f</a:t>
            </a:r>
            <a:r>
              <a:rPr lang="en-US" sz="1600" dirty="0" smtClean="0">
                <a:latin typeface="Courier"/>
                <a:cs typeface="Courier"/>
              </a:rPr>
              <a:t>  = addfile("erai_1989-2009.mon.msl_psl.nc","r")   </a:t>
            </a:r>
            <a:r>
              <a:rPr lang="en-US" sz="1600" dirty="0" smtClean="0">
                <a:solidFill>
                  <a:srgbClr val="FF0000"/>
                </a:solidFill>
                <a:latin typeface="Courier"/>
                <a:cs typeface="Courier"/>
              </a:rPr>
              <a:t>; open file                 </a:t>
            </a:r>
          </a:p>
          <a:p>
            <a:r>
              <a:rPr lang="en-US" sz="1600" dirty="0" smtClean="0">
                <a:latin typeface="Courier"/>
                <a:cs typeface="Courier"/>
              </a:rPr>
              <a:t>p  = f-&gt;SLP(</a:t>
            </a:r>
            <a:r>
              <a:rPr lang="en-US" sz="1600" dirty="0" smtClean="0">
                <a:solidFill>
                  <a:srgbClr val="0000FF"/>
                </a:solidFill>
                <a:latin typeface="Courier"/>
                <a:cs typeface="Courier"/>
              </a:rPr>
              <a:t>::12,{0:90},:</a:t>
            </a:r>
            <a:r>
              <a:rPr lang="en-US" sz="1600" dirty="0" smtClean="0">
                <a:latin typeface="Courier"/>
                <a:cs typeface="Courier"/>
              </a:rPr>
              <a:t>)                          </a:t>
            </a:r>
            <a:r>
              <a:rPr lang="en-US" sz="1600" dirty="0" smtClean="0">
                <a:solidFill>
                  <a:srgbClr val="FF0000"/>
                </a:solidFill>
                <a:latin typeface="Courier"/>
                <a:cs typeface="Courier"/>
              </a:rPr>
              <a:t>; (21,61,240)               </a:t>
            </a:r>
          </a:p>
          <a:p>
            <a:endParaRPr lang="en-US" sz="1600" dirty="0" smtClean="0">
              <a:latin typeface="Courier"/>
              <a:cs typeface="Courier"/>
            </a:endParaRPr>
          </a:p>
          <a:p>
            <a:r>
              <a:rPr lang="en-US" sz="1600" dirty="0" err="1" smtClean="0">
                <a:latin typeface="Courier"/>
                <a:cs typeface="Courier"/>
              </a:rPr>
              <a:t>w</a:t>
            </a:r>
            <a:r>
              <a:rPr lang="en-US" sz="1600" dirty="0" smtClean="0">
                <a:latin typeface="Courier"/>
                <a:cs typeface="Courier"/>
              </a:rPr>
              <a:t>  = sqrt(cos(0.01745329*</a:t>
            </a:r>
            <a:r>
              <a:rPr lang="en-US" sz="1600" dirty="0" err="1" smtClean="0">
                <a:latin typeface="Courier"/>
                <a:cs typeface="Courier"/>
              </a:rPr>
              <a:t>p</a:t>
            </a:r>
            <a:r>
              <a:rPr lang="en-US" sz="1600" dirty="0" err="1" smtClean="0">
                <a:solidFill>
                  <a:srgbClr val="0000FF"/>
                </a:solidFill>
                <a:latin typeface="Courier"/>
                <a:cs typeface="Courier"/>
              </a:rPr>
              <a:t>&amp;</a:t>
            </a:r>
            <a:r>
              <a:rPr lang="en-US" sz="1600" dirty="0" err="1" smtClean="0">
                <a:latin typeface="Courier"/>
                <a:cs typeface="Courier"/>
              </a:rPr>
              <a:t>latitude</a:t>
            </a:r>
            <a:r>
              <a:rPr lang="en-US" sz="1600" dirty="0" smtClean="0">
                <a:latin typeface="Courier"/>
                <a:cs typeface="Courier"/>
              </a:rPr>
              <a:t>) )              </a:t>
            </a:r>
            <a:r>
              <a:rPr lang="en-US" sz="1600" dirty="0" smtClean="0">
                <a:solidFill>
                  <a:srgbClr val="FF0000"/>
                </a:solidFill>
                <a:latin typeface="Courier"/>
                <a:cs typeface="Courier"/>
              </a:rPr>
              <a:t>; weights[*]</a:t>
            </a:r>
            <a:r>
              <a:rPr lang="en-US" sz="1600" dirty="0" smtClean="0">
                <a:solidFill>
                  <a:srgbClr val="0000FF"/>
                </a:solidFill>
                <a:latin typeface="Courier"/>
                <a:cs typeface="Courier"/>
              </a:rPr>
              <a:t>                   </a:t>
            </a:r>
          </a:p>
          <a:p>
            <a:r>
              <a:rPr lang="en-US" sz="1600" dirty="0" err="1" smtClean="0">
                <a:latin typeface="Courier"/>
                <a:cs typeface="Courier"/>
              </a:rPr>
              <a:t>wp</a:t>
            </a:r>
            <a:r>
              <a:rPr lang="en-US" sz="1600" dirty="0" smtClean="0">
                <a:latin typeface="Courier"/>
                <a:cs typeface="Courier"/>
              </a:rPr>
              <a:t> = </a:t>
            </a:r>
            <a:r>
              <a:rPr lang="en-US" sz="1600" dirty="0" err="1" smtClean="0">
                <a:latin typeface="Courier"/>
                <a:cs typeface="Courier"/>
              </a:rPr>
              <a:t>p</a:t>
            </a:r>
            <a:r>
              <a:rPr lang="en-US" sz="1600" dirty="0" smtClean="0">
                <a:latin typeface="Courier"/>
                <a:cs typeface="Courier"/>
              </a:rPr>
              <a:t>*</a:t>
            </a:r>
            <a:r>
              <a:rPr lang="en-US" sz="1600" dirty="0" err="1" smtClean="0">
                <a:latin typeface="Courier"/>
                <a:cs typeface="Courier"/>
              </a:rPr>
              <a:t>conform(p</a:t>
            </a:r>
            <a:r>
              <a:rPr lang="en-US" sz="1600" dirty="0" smtClean="0">
                <a:latin typeface="Courier"/>
                <a:cs typeface="Courier"/>
              </a:rPr>
              <a:t>, </a:t>
            </a:r>
            <a:r>
              <a:rPr lang="en-US" sz="1600" dirty="0" err="1" smtClean="0">
                <a:latin typeface="Courier"/>
                <a:cs typeface="Courier"/>
              </a:rPr>
              <a:t>w</a:t>
            </a:r>
            <a:r>
              <a:rPr lang="en-US" sz="1600" dirty="0" smtClean="0">
                <a:latin typeface="Courier"/>
                <a:cs typeface="Courier"/>
              </a:rPr>
              <a:t>, 1)                             </a:t>
            </a:r>
            <a:r>
              <a:rPr lang="en-US" sz="1600" dirty="0" smtClean="0">
                <a:solidFill>
                  <a:srgbClr val="FF0000"/>
                </a:solidFill>
                <a:latin typeface="Courier"/>
                <a:cs typeface="Courier"/>
              </a:rPr>
              <a:t>; </a:t>
            </a:r>
            <a:r>
              <a:rPr lang="en-US" sz="1600" dirty="0" err="1" smtClean="0">
                <a:solidFill>
                  <a:srgbClr val="FF0000"/>
                </a:solidFill>
                <a:latin typeface="Courier"/>
                <a:cs typeface="Courier"/>
              </a:rPr>
              <a:t>wp</a:t>
            </a:r>
            <a:r>
              <a:rPr lang="en-US" sz="1600" dirty="0" smtClean="0">
                <a:solidFill>
                  <a:srgbClr val="FF0000"/>
                </a:solidFill>
                <a:latin typeface="Courier"/>
                <a:cs typeface="Courier"/>
              </a:rPr>
              <a:t>[*][*][*]</a:t>
            </a:r>
          </a:p>
          <a:p>
            <a:r>
              <a:rPr lang="en-US" sz="1600" dirty="0" err="1" smtClean="0">
                <a:latin typeface="Courier"/>
                <a:cs typeface="Courier"/>
              </a:rPr>
              <a:t>copy_VarCoords(p</a:t>
            </a:r>
            <a:r>
              <a:rPr lang="en-US" sz="1600" dirty="0" smtClean="0">
                <a:latin typeface="Courier"/>
                <a:cs typeface="Courier"/>
              </a:rPr>
              <a:t>, </a:t>
            </a:r>
            <a:r>
              <a:rPr lang="en-US" sz="1600" dirty="0" err="1" smtClean="0">
                <a:latin typeface="Courier"/>
                <a:cs typeface="Courier"/>
              </a:rPr>
              <a:t>wp</a:t>
            </a:r>
            <a:r>
              <a:rPr lang="en-US" sz="1600" dirty="0" smtClean="0">
                <a:latin typeface="Courier"/>
                <a:cs typeface="Courier"/>
              </a:rPr>
              <a:t>)</a:t>
            </a:r>
          </a:p>
          <a:p>
            <a:endParaRPr lang="en-US" sz="1600" dirty="0" smtClean="0">
              <a:latin typeface="Courier"/>
              <a:cs typeface="Courier"/>
            </a:endParaRPr>
          </a:p>
          <a:p>
            <a:r>
              <a:rPr lang="en-US" sz="1600" dirty="0" err="1" smtClean="0">
                <a:latin typeface="Courier"/>
                <a:cs typeface="Courier"/>
              </a:rPr>
              <a:t>x</a:t>
            </a:r>
            <a:r>
              <a:rPr lang="en-US" sz="1600" dirty="0" smtClean="0">
                <a:latin typeface="Courier"/>
                <a:cs typeface="Courier"/>
              </a:rPr>
              <a:t>  = </a:t>
            </a:r>
            <a:r>
              <a:rPr lang="en-US" sz="1600" dirty="0" err="1" smtClean="0">
                <a:latin typeface="Courier"/>
                <a:cs typeface="Courier"/>
              </a:rPr>
              <a:t>wp(</a:t>
            </a:r>
            <a:r>
              <a:rPr lang="en-US" sz="1600" dirty="0" err="1" smtClean="0">
                <a:solidFill>
                  <a:srgbClr val="0000FF"/>
                </a:solidFill>
                <a:latin typeface="Courier"/>
                <a:cs typeface="Courier"/>
              </a:rPr>
              <a:t>latitude|:,longitude|:,time</a:t>
            </a:r>
            <a:r>
              <a:rPr lang="en-US" sz="1600" dirty="0" smtClean="0">
                <a:solidFill>
                  <a:srgbClr val="0000FF"/>
                </a:solidFill>
                <a:latin typeface="Courier"/>
                <a:cs typeface="Courier"/>
              </a:rPr>
              <a:t>|:</a:t>
            </a:r>
            <a:r>
              <a:rPr lang="en-US" sz="1600" dirty="0" smtClean="0">
                <a:latin typeface="Courier"/>
                <a:cs typeface="Courier"/>
              </a:rPr>
              <a:t>)              </a:t>
            </a:r>
            <a:r>
              <a:rPr lang="en-US" sz="1600" dirty="0" smtClean="0">
                <a:solidFill>
                  <a:srgbClr val="FF0000"/>
                </a:solidFill>
                <a:latin typeface="Courier"/>
                <a:cs typeface="Courier"/>
              </a:rPr>
              <a:t>; reorder data</a:t>
            </a:r>
          </a:p>
          <a:p>
            <a:r>
              <a:rPr lang="en-US" sz="1600" dirty="0" err="1" smtClean="0">
                <a:latin typeface="Courier"/>
                <a:cs typeface="Courier"/>
              </a:rPr>
              <a:t>neof</a:t>
            </a:r>
            <a:r>
              <a:rPr lang="en-US" sz="1600" dirty="0" smtClean="0">
                <a:latin typeface="Courier"/>
                <a:cs typeface="Courier"/>
              </a:rPr>
              <a:t>   = 3</a:t>
            </a:r>
          </a:p>
          <a:p>
            <a:r>
              <a:rPr lang="en-US" sz="1600" dirty="0" err="1" smtClean="0">
                <a:latin typeface="Courier"/>
                <a:cs typeface="Courier"/>
              </a:rPr>
              <a:t>eof</a:t>
            </a:r>
            <a:r>
              <a:rPr lang="en-US" sz="1600" dirty="0" smtClean="0">
                <a:latin typeface="Courier"/>
                <a:cs typeface="Courier"/>
              </a:rPr>
              <a:t>    = </a:t>
            </a:r>
            <a:r>
              <a:rPr lang="en-US" sz="1600" dirty="0" err="1" smtClean="0">
                <a:latin typeface="Courier"/>
                <a:cs typeface="Courier"/>
              </a:rPr>
              <a:t>eofunc_Wrap(x</a:t>
            </a:r>
            <a:r>
              <a:rPr lang="en-US" sz="1600" dirty="0" smtClean="0">
                <a:latin typeface="Courier"/>
                <a:cs typeface="Courier"/>
              </a:rPr>
              <a:t>, </a:t>
            </a:r>
            <a:r>
              <a:rPr lang="en-US" sz="1600" dirty="0" err="1" smtClean="0">
                <a:latin typeface="Courier"/>
                <a:cs typeface="Courier"/>
              </a:rPr>
              <a:t>neof</a:t>
            </a:r>
            <a:r>
              <a:rPr lang="en-US" sz="1600" dirty="0" smtClean="0">
                <a:latin typeface="Courier"/>
                <a:cs typeface="Courier"/>
              </a:rPr>
              <a:t>, False)</a:t>
            </a:r>
          </a:p>
          <a:p>
            <a:r>
              <a:rPr lang="en-US" sz="1600" dirty="0" err="1" smtClean="0">
                <a:latin typeface="Courier"/>
                <a:cs typeface="Courier"/>
              </a:rPr>
              <a:t>eof_ts</a:t>
            </a:r>
            <a:r>
              <a:rPr lang="en-US" sz="1600" dirty="0" smtClean="0">
                <a:latin typeface="Courier"/>
                <a:cs typeface="Courier"/>
              </a:rPr>
              <a:t> = </a:t>
            </a:r>
            <a:r>
              <a:rPr lang="en-US" sz="1600" dirty="0" err="1" smtClean="0">
                <a:latin typeface="Courier"/>
                <a:cs typeface="Courier"/>
              </a:rPr>
              <a:t>eofunc_ts_Wrap</a:t>
            </a:r>
            <a:r>
              <a:rPr lang="en-US" sz="1600" dirty="0" smtClean="0">
                <a:latin typeface="Courier"/>
                <a:cs typeface="Courier"/>
              </a:rPr>
              <a:t> (</a:t>
            </a:r>
            <a:r>
              <a:rPr lang="en-US" sz="1600" dirty="0" err="1" smtClean="0">
                <a:latin typeface="Courier"/>
                <a:cs typeface="Courier"/>
              </a:rPr>
              <a:t>x</a:t>
            </a:r>
            <a:r>
              <a:rPr lang="en-US" sz="1600" dirty="0" smtClean="0">
                <a:latin typeface="Courier"/>
                <a:cs typeface="Courier"/>
              </a:rPr>
              <a:t>, </a:t>
            </a:r>
            <a:r>
              <a:rPr lang="en-US" sz="1600" dirty="0" err="1" smtClean="0">
                <a:latin typeface="Courier"/>
                <a:cs typeface="Courier"/>
              </a:rPr>
              <a:t>eof</a:t>
            </a:r>
            <a:r>
              <a:rPr lang="en-US" sz="1600" dirty="0" smtClean="0">
                <a:latin typeface="Courier"/>
                <a:cs typeface="Courier"/>
              </a:rPr>
              <a:t>, False)</a:t>
            </a:r>
          </a:p>
          <a:p>
            <a:endParaRPr lang="en-US" sz="1600" dirty="0" smtClean="0">
              <a:latin typeface="Courier"/>
              <a:cs typeface="Courier"/>
            </a:endParaRPr>
          </a:p>
          <a:p>
            <a:r>
              <a:rPr lang="en-US" sz="1600" dirty="0" err="1" smtClean="0">
                <a:latin typeface="Courier"/>
                <a:cs typeface="Courier"/>
              </a:rPr>
              <a:t>printVarSummary</a:t>
            </a:r>
            <a:r>
              <a:rPr lang="en-US" sz="1600" dirty="0" smtClean="0">
                <a:latin typeface="Courier"/>
                <a:cs typeface="Courier"/>
              </a:rPr>
              <a:t>( </a:t>
            </a:r>
            <a:r>
              <a:rPr lang="en-US" sz="1600" dirty="0" err="1" smtClean="0">
                <a:latin typeface="Courier"/>
                <a:cs typeface="Courier"/>
              </a:rPr>
              <a:t>eof</a:t>
            </a:r>
            <a:r>
              <a:rPr lang="en-US" sz="1600" dirty="0" smtClean="0">
                <a:latin typeface="Courier"/>
                <a:cs typeface="Courier"/>
              </a:rPr>
              <a:t> )                  </a:t>
            </a:r>
            <a:r>
              <a:rPr lang="en-US" sz="1600" dirty="0" smtClean="0">
                <a:solidFill>
                  <a:srgbClr val="FF0000"/>
                </a:solidFill>
                <a:latin typeface="Courier"/>
                <a:cs typeface="Courier"/>
              </a:rPr>
              <a:t>; examine EOF variables</a:t>
            </a:r>
            <a:r>
              <a:rPr lang="en-US" sz="1600" dirty="0" smtClean="0">
                <a:solidFill>
                  <a:srgbClr val="0000FF"/>
                </a:solidFill>
                <a:latin typeface="Courier"/>
                <a:cs typeface="Courier"/>
              </a:rPr>
              <a:t>   </a:t>
            </a:r>
            <a:r>
              <a:rPr lang="en-US" sz="1600" dirty="0" smtClean="0">
                <a:latin typeface="Courier"/>
                <a:cs typeface="Courier"/>
              </a:rPr>
              <a:t>              </a:t>
            </a:r>
          </a:p>
          <a:p>
            <a:r>
              <a:rPr lang="en-US" sz="1600" dirty="0" err="1" smtClean="0">
                <a:latin typeface="Courier"/>
                <a:cs typeface="Courier"/>
              </a:rPr>
              <a:t>printVarSummary</a:t>
            </a:r>
            <a:r>
              <a:rPr lang="en-US" sz="1600" dirty="0" smtClean="0">
                <a:latin typeface="Courier"/>
                <a:cs typeface="Courier"/>
              </a:rPr>
              <a:t>( </a:t>
            </a:r>
            <a:r>
              <a:rPr lang="en-US" sz="1600" dirty="0" err="1" smtClean="0">
                <a:latin typeface="Courier"/>
                <a:cs typeface="Courier"/>
              </a:rPr>
              <a:t>eof_ts</a:t>
            </a:r>
            <a:r>
              <a:rPr lang="en-US" sz="1600" dirty="0" smtClean="0">
                <a:latin typeface="Courier"/>
                <a:cs typeface="Courier"/>
              </a:rPr>
              <a:t> )</a:t>
            </a:r>
          </a:p>
          <a:p>
            <a:endParaRPr lang="en-US" sz="1600" dirty="0">
              <a:latin typeface="Courier"/>
              <a:cs typeface="Courier"/>
            </a:endParaRPr>
          </a:p>
          <a:p>
            <a:r>
              <a:rPr lang="en-US" sz="1600" dirty="0">
                <a:solidFill>
                  <a:srgbClr val="FF0000"/>
                </a:solidFill>
                <a:latin typeface="Courier"/>
                <a:cs typeface="Courier"/>
              </a:rPr>
              <a:t>; Create netCDF: no define mode [simple approach, can be slow]                                               </a:t>
            </a:r>
          </a:p>
          <a:p>
            <a:r>
              <a:rPr lang="en-US" sz="1600" dirty="0">
                <a:latin typeface="Courier"/>
                <a:cs typeface="Courier"/>
              </a:rPr>
              <a:t>system("/bin/</a:t>
            </a:r>
            <a:r>
              <a:rPr lang="en-US" sz="1600" dirty="0" err="1">
                <a:latin typeface="Courier"/>
                <a:cs typeface="Courier"/>
              </a:rPr>
              <a:t>rm</a:t>
            </a:r>
            <a:r>
              <a:rPr lang="en-US" sz="1600" dirty="0">
                <a:latin typeface="Courier"/>
                <a:cs typeface="Courier"/>
              </a:rPr>
              <a:t> -f </a:t>
            </a:r>
            <a:r>
              <a:rPr lang="en-US" sz="1600" dirty="0" err="1">
                <a:latin typeface="Courier"/>
                <a:cs typeface="Courier"/>
              </a:rPr>
              <a:t>EOF.nc</a:t>
            </a:r>
            <a:r>
              <a:rPr lang="en-US" sz="1600" dirty="0">
                <a:latin typeface="Courier"/>
                <a:cs typeface="Courier"/>
              </a:rPr>
              <a:t>")           </a:t>
            </a:r>
            <a:r>
              <a:rPr lang="en-US" sz="1600" dirty="0" smtClean="0">
                <a:latin typeface="Courier"/>
                <a:cs typeface="Courier"/>
              </a:rPr>
              <a:t> </a:t>
            </a:r>
            <a:r>
              <a:rPr lang="en-US" sz="1600" dirty="0" smtClean="0">
                <a:solidFill>
                  <a:srgbClr val="FF0000"/>
                </a:solidFill>
                <a:latin typeface="Courier"/>
                <a:cs typeface="Courier"/>
              </a:rPr>
              <a:t>;</a:t>
            </a:r>
            <a:r>
              <a:rPr lang="en-US" sz="1600" dirty="0" smtClean="0">
                <a:solidFill>
                  <a:srgbClr val="0000FF"/>
                </a:solidFill>
                <a:latin typeface="Courier"/>
                <a:cs typeface="Courier"/>
              </a:rPr>
              <a:t> </a:t>
            </a:r>
            <a:r>
              <a:rPr lang="en-US" sz="1600" dirty="0">
                <a:solidFill>
                  <a:srgbClr val="FF0000"/>
                </a:solidFill>
                <a:latin typeface="Courier"/>
                <a:cs typeface="Courier"/>
              </a:rPr>
              <a:t>remove any pre-existing file</a:t>
            </a:r>
            <a:r>
              <a:rPr lang="en-US" sz="1600" dirty="0">
                <a:solidFill>
                  <a:srgbClr val="0000FF"/>
                </a:solidFill>
                <a:latin typeface="Courier"/>
                <a:cs typeface="Courier"/>
              </a:rPr>
              <a:t>            </a:t>
            </a:r>
          </a:p>
          <a:p>
            <a:r>
              <a:rPr lang="en-US" sz="1600" dirty="0" err="1">
                <a:latin typeface="Courier"/>
                <a:cs typeface="Courier"/>
              </a:rPr>
              <a:t>fout</a:t>
            </a:r>
            <a:r>
              <a:rPr lang="en-US" sz="1600" dirty="0">
                <a:latin typeface="Courier"/>
                <a:cs typeface="Courier"/>
              </a:rPr>
              <a:t>         = </a:t>
            </a:r>
            <a:r>
              <a:rPr lang="en-US" sz="1600" dirty="0" err="1">
                <a:latin typeface="Courier"/>
                <a:cs typeface="Courier"/>
              </a:rPr>
              <a:t>addfile</a:t>
            </a:r>
            <a:r>
              <a:rPr lang="en-US" sz="1600" dirty="0">
                <a:latin typeface="Courier"/>
                <a:cs typeface="Courier"/>
              </a:rPr>
              <a:t>("</a:t>
            </a:r>
            <a:r>
              <a:rPr lang="en-US" sz="1600" dirty="0" err="1">
                <a:latin typeface="Courier"/>
                <a:cs typeface="Courier"/>
              </a:rPr>
              <a:t>EOF.nc</a:t>
            </a:r>
            <a:r>
              <a:rPr lang="en-US" sz="1600" dirty="0">
                <a:latin typeface="Courier"/>
                <a:cs typeface="Courier"/>
              </a:rPr>
              <a:t>", "c")           </a:t>
            </a:r>
            <a:r>
              <a:rPr lang="en-US" sz="1600" dirty="0" smtClean="0">
                <a:latin typeface="Courier"/>
                <a:cs typeface="Courier"/>
              </a:rPr>
              <a:t> </a:t>
            </a:r>
            <a:r>
              <a:rPr lang="en-US" sz="1600" dirty="0">
                <a:solidFill>
                  <a:srgbClr val="FF0000"/>
                </a:solidFill>
                <a:latin typeface="Courier"/>
                <a:cs typeface="Courier"/>
              </a:rPr>
              <a:t>; new netCDF file                   </a:t>
            </a:r>
          </a:p>
          <a:p>
            <a:r>
              <a:rPr lang="en-US" sz="1600" dirty="0" err="1">
                <a:latin typeface="Courier"/>
                <a:cs typeface="Courier"/>
              </a:rPr>
              <a:t>fout</a:t>
            </a:r>
            <a:r>
              <a:rPr lang="en-US" sz="1600" dirty="0" err="1">
                <a:solidFill>
                  <a:srgbClr val="0000FF"/>
                </a:solidFill>
                <a:latin typeface="Courier"/>
                <a:cs typeface="Courier"/>
              </a:rPr>
              <a:t>@</a:t>
            </a:r>
            <a:r>
              <a:rPr lang="en-US" sz="1600" dirty="0" err="1">
                <a:latin typeface="Courier"/>
                <a:cs typeface="Courier"/>
              </a:rPr>
              <a:t>title</a:t>
            </a:r>
            <a:r>
              <a:rPr lang="en-US" sz="1600" dirty="0">
                <a:latin typeface="Courier"/>
                <a:cs typeface="Courier"/>
              </a:rPr>
              <a:t>   = "EOFs of SLP 1989-2009"</a:t>
            </a:r>
          </a:p>
          <a:p>
            <a:r>
              <a:rPr lang="en-US" sz="1600" dirty="0" err="1">
                <a:latin typeface="Courier"/>
                <a:cs typeface="Courier"/>
              </a:rPr>
              <a:t>fout</a:t>
            </a:r>
            <a:r>
              <a:rPr lang="en-US" sz="1600" dirty="0">
                <a:latin typeface="Courier"/>
                <a:cs typeface="Courier"/>
              </a:rPr>
              <a:t>-&gt;EOF    = </a:t>
            </a:r>
            <a:r>
              <a:rPr lang="en-US" sz="1600" dirty="0" err="1">
                <a:latin typeface="Courier"/>
                <a:cs typeface="Courier"/>
              </a:rPr>
              <a:t>eof</a:t>
            </a:r>
            <a:endParaRPr lang="en-US" sz="1600" dirty="0">
              <a:latin typeface="Courier"/>
              <a:cs typeface="Courier"/>
            </a:endParaRPr>
          </a:p>
          <a:p>
            <a:r>
              <a:rPr lang="en-US" sz="1600" dirty="0" err="1">
                <a:latin typeface="Courier"/>
                <a:cs typeface="Courier"/>
              </a:rPr>
              <a:t>fout</a:t>
            </a:r>
            <a:r>
              <a:rPr lang="en-US" sz="1600" dirty="0">
                <a:latin typeface="Courier"/>
                <a:cs typeface="Courier"/>
              </a:rPr>
              <a:t>-&gt;EOF_TS = </a:t>
            </a:r>
            <a:r>
              <a:rPr lang="en-US" sz="1600" dirty="0" err="1" smtClean="0">
                <a:latin typeface="Courier"/>
                <a:cs typeface="Courier"/>
              </a:rPr>
              <a:t>eof_ts</a:t>
            </a:r>
            <a:endParaRPr lang="en-US" sz="1600" dirty="0">
              <a:latin typeface="Courier"/>
              <a:cs typeface="Courier"/>
            </a:endParaRPr>
          </a:p>
        </p:txBody>
      </p:sp>
      <p:sp>
        <p:nvSpPr>
          <p:cNvPr id="3" name="TextBox 2"/>
          <p:cNvSpPr txBox="1"/>
          <p:nvPr/>
        </p:nvSpPr>
        <p:spPr>
          <a:xfrm>
            <a:off x="457200" y="0"/>
            <a:ext cx="8229600" cy="457200"/>
          </a:xfrm>
          <a:prstGeom prst="rect">
            <a:avLst/>
          </a:prstGeom>
          <a:noFill/>
        </p:spPr>
        <p:txBody>
          <a:bodyPr wrap="square" rtlCol="0">
            <a:spAutoFit/>
          </a:bodyPr>
          <a:lstStyle/>
          <a:p>
            <a:pPr algn="ctr"/>
            <a:r>
              <a:rPr lang="en-US" dirty="0" smtClean="0"/>
              <a:t>Calculating EOFS, writing a NetCDF file</a:t>
            </a:r>
            <a:endParaRPr lang="en-US" dirty="0"/>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subTnLst>
                                    <p:set>
                                      <p:cBhvr override="childStyle">
                                        <p:cTn dur="1" fill="hold" display="0" masterRel="nextClick" afterEffect="1"/>
                                        <p:tgtEl>
                                          <p:spTgt spid="4"/>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animBg="1"/>
      <p:bldP spid="4" grpId="0" animBg="1"/>
    </p:bldLst>
  </p:timing>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152400" y="304800"/>
            <a:ext cx="8839200" cy="6001641"/>
          </a:xfrm>
          <a:prstGeom prst="rect">
            <a:avLst/>
          </a:prstGeom>
          <a:noFill/>
          <a:ln w="12700" cmpd="sng">
            <a:solidFill>
              <a:schemeClr val="tx1"/>
            </a:solidFill>
          </a:ln>
        </p:spPr>
        <p:txBody>
          <a:bodyPr wrap="square" rtlCol="0">
            <a:spAutoFit/>
          </a:bodyPr>
          <a:lstStyle/>
          <a:p>
            <a:r>
              <a:rPr lang="en-US" sz="1200" dirty="0" smtClean="0">
                <a:latin typeface="Courier"/>
                <a:cs typeface="Courier"/>
              </a:rPr>
              <a:t>Variable: </a:t>
            </a:r>
            <a:r>
              <a:rPr lang="en-US" sz="1200" b="1" dirty="0" err="1" smtClean="0">
                <a:latin typeface="Courier"/>
                <a:cs typeface="Courier"/>
              </a:rPr>
              <a:t>eof</a:t>
            </a:r>
            <a:endParaRPr lang="en-US" sz="1200" b="1" dirty="0" smtClean="0">
              <a:latin typeface="Courier"/>
              <a:cs typeface="Courier"/>
            </a:endParaRPr>
          </a:p>
          <a:p>
            <a:r>
              <a:rPr lang="en-US" sz="1200" dirty="0" smtClean="0">
                <a:latin typeface="Courier"/>
                <a:cs typeface="Courier"/>
              </a:rPr>
              <a:t>Type: float</a:t>
            </a:r>
          </a:p>
          <a:p>
            <a:r>
              <a:rPr lang="en-US" sz="1200" dirty="0" smtClean="0">
                <a:latin typeface="Courier"/>
                <a:cs typeface="Courier"/>
              </a:rPr>
              <a:t>Total Size: 175680 bytes</a:t>
            </a:r>
          </a:p>
          <a:p>
            <a:r>
              <a:rPr lang="en-US" sz="1200" dirty="0" smtClean="0">
                <a:latin typeface="Courier"/>
                <a:cs typeface="Courier"/>
              </a:rPr>
              <a:t>            43920 values</a:t>
            </a:r>
          </a:p>
          <a:p>
            <a:r>
              <a:rPr lang="en-US" sz="1200" dirty="0" smtClean="0">
                <a:latin typeface="Courier"/>
                <a:cs typeface="Courier"/>
              </a:rPr>
              <a:t>Number of Dimensions: 3</a:t>
            </a:r>
          </a:p>
          <a:p>
            <a:r>
              <a:rPr lang="en-US" sz="1200" b="1" dirty="0" smtClean="0">
                <a:latin typeface="Courier"/>
                <a:cs typeface="Courier"/>
              </a:rPr>
              <a:t>Dimensions and sizes:	[</a:t>
            </a:r>
            <a:r>
              <a:rPr lang="en-US" sz="1200" b="1" dirty="0" err="1" smtClean="0">
                <a:latin typeface="Courier"/>
                <a:cs typeface="Courier"/>
              </a:rPr>
              <a:t>evn</a:t>
            </a:r>
            <a:r>
              <a:rPr lang="en-US" sz="1200" b="1" dirty="0" smtClean="0">
                <a:latin typeface="Courier"/>
                <a:cs typeface="Courier"/>
              </a:rPr>
              <a:t> | 3] </a:t>
            </a:r>
            <a:r>
              <a:rPr lang="en-US" sz="1200" b="1" dirty="0" err="1" smtClean="0">
                <a:latin typeface="Courier"/>
                <a:cs typeface="Courier"/>
              </a:rPr>
              <a:t>x</a:t>
            </a:r>
            <a:r>
              <a:rPr lang="en-US" sz="1200" b="1" dirty="0" smtClean="0">
                <a:latin typeface="Courier"/>
                <a:cs typeface="Courier"/>
              </a:rPr>
              <a:t> [latitude | 61] </a:t>
            </a:r>
            <a:r>
              <a:rPr lang="en-US" sz="1200" b="1" dirty="0" err="1" smtClean="0">
                <a:latin typeface="Courier"/>
                <a:cs typeface="Courier"/>
              </a:rPr>
              <a:t>x</a:t>
            </a:r>
            <a:r>
              <a:rPr lang="en-US" sz="1200" b="1" dirty="0" smtClean="0">
                <a:latin typeface="Courier"/>
                <a:cs typeface="Courier"/>
              </a:rPr>
              <a:t> [longitude | 240]</a:t>
            </a:r>
          </a:p>
          <a:p>
            <a:r>
              <a:rPr lang="en-US" sz="1200" b="1" dirty="0" smtClean="0">
                <a:latin typeface="Courier"/>
                <a:cs typeface="Courier"/>
              </a:rPr>
              <a:t>Coordinates: </a:t>
            </a:r>
          </a:p>
          <a:p>
            <a:r>
              <a:rPr lang="en-US" sz="1200" b="1" dirty="0" smtClean="0">
                <a:latin typeface="Courier"/>
                <a:cs typeface="Courier"/>
              </a:rPr>
              <a:t>            </a:t>
            </a:r>
            <a:r>
              <a:rPr lang="en-US" sz="1200" b="1" dirty="0" err="1" smtClean="0">
                <a:latin typeface="Courier"/>
                <a:cs typeface="Courier"/>
              </a:rPr>
              <a:t>evn</a:t>
            </a:r>
            <a:r>
              <a:rPr lang="en-US" sz="1200" b="1" dirty="0" smtClean="0">
                <a:latin typeface="Courier"/>
                <a:cs typeface="Courier"/>
              </a:rPr>
              <a:t>: [1..3]</a:t>
            </a:r>
          </a:p>
          <a:p>
            <a:r>
              <a:rPr lang="en-US" sz="1200" b="1" dirty="0" smtClean="0">
                <a:latin typeface="Courier"/>
                <a:cs typeface="Courier"/>
              </a:rPr>
              <a:t>            latitude: [ 0..90]</a:t>
            </a:r>
          </a:p>
          <a:p>
            <a:r>
              <a:rPr lang="en-US" sz="1200" b="1" dirty="0" smtClean="0">
                <a:latin typeface="Courier"/>
                <a:cs typeface="Courier"/>
              </a:rPr>
              <a:t>            longitude: [ 0..358.5]</a:t>
            </a:r>
          </a:p>
          <a:p>
            <a:r>
              <a:rPr lang="en-US" sz="1200" dirty="0" smtClean="0">
                <a:latin typeface="Courier"/>
                <a:cs typeface="Courier"/>
              </a:rPr>
              <a:t>Number Of Attributes: 6</a:t>
            </a:r>
          </a:p>
          <a:p>
            <a:r>
              <a:rPr lang="en-US" sz="1200" dirty="0" smtClean="0">
                <a:latin typeface="Courier"/>
                <a:cs typeface="Courier"/>
              </a:rPr>
              <a:t>  </a:t>
            </a:r>
            <a:r>
              <a:rPr lang="en-US" sz="1200" dirty="0" err="1" smtClean="0">
                <a:latin typeface="Courier"/>
                <a:cs typeface="Courier"/>
              </a:rPr>
              <a:t>eval_transpose</a:t>
            </a:r>
            <a:r>
              <a:rPr lang="en-US" sz="1200" dirty="0" smtClean="0">
                <a:latin typeface="Courier"/>
                <a:cs typeface="Courier"/>
              </a:rPr>
              <a:t> :	( 47.2223, 32.42917, 21.44406 )</a:t>
            </a:r>
          </a:p>
          <a:p>
            <a:r>
              <a:rPr lang="en-US" sz="1200" dirty="0" smtClean="0">
                <a:latin typeface="Courier"/>
                <a:cs typeface="Courier"/>
              </a:rPr>
              <a:t>  </a:t>
            </a:r>
            <a:r>
              <a:rPr lang="en-US" sz="1200" dirty="0" err="1" smtClean="0">
                <a:latin typeface="Courier"/>
                <a:cs typeface="Courier"/>
              </a:rPr>
              <a:t>eval</a:t>
            </a:r>
            <a:r>
              <a:rPr lang="en-US" sz="1200" dirty="0" smtClean="0">
                <a:latin typeface="Courier"/>
                <a:cs typeface="Courier"/>
              </a:rPr>
              <a:t> :	( 34519.5, 23705.72, 15675.61 )</a:t>
            </a:r>
          </a:p>
          <a:p>
            <a:r>
              <a:rPr lang="en-US" sz="1200" dirty="0" smtClean="0">
                <a:latin typeface="Courier"/>
                <a:cs typeface="Courier"/>
              </a:rPr>
              <a:t>  </a:t>
            </a:r>
            <a:r>
              <a:rPr lang="en-US" sz="1200" dirty="0" err="1" smtClean="0">
                <a:latin typeface="Courier"/>
                <a:cs typeface="Courier"/>
              </a:rPr>
              <a:t>pcvar</a:t>
            </a:r>
            <a:r>
              <a:rPr lang="en-US" sz="1200" dirty="0" smtClean="0">
                <a:latin typeface="Courier"/>
                <a:cs typeface="Courier"/>
              </a:rPr>
              <a:t> :	( 26.83549, 18.42885, 12.18624 )</a:t>
            </a:r>
          </a:p>
          <a:p>
            <a:r>
              <a:rPr lang="en-US" sz="1200" dirty="0" smtClean="0">
                <a:latin typeface="Courier"/>
                <a:cs typeface="Courier"/>
              </a:rPr>
              <a:t>  matrix :	covariance</a:t>
            </a:r>
          </a:p>
          <a:p>
            <a:r>
              <a:rPr lang="en-US" sz="1200" dirty="0" smtClean="0">
                <a:latin typeface="Courier"/>
                <a:cs typeface="Courier"/>
              </a:rPr>
              <a:t>  method :	transpose</a:t>
            </a:r>
          </a:p>
          <a:p>
            <a:r>
              <a:rPr lang="en-US" sz="1200" dirty="0" smtClean="0">
                <a:latin typeface="Courier"/>
                <a:cs typeface="Courier"/>
              </a:rPr>
              <a:t>  _</a:t>
            </a:r>
            <a:r>
              <a:rPr lang="en-US" sz="1200" dirty="0" err="1" smtClean="0">
                <a:latin typeface="Courier"/>
                <a:cs typeface="Courier"/>
              </a:rPr>
              <a:t>FillValue</a:t>
            </a:r>
            <a:r>
              <a:rPr lang="en-US" sz="1200" dirty="0" smtClean="0">
                <a:latin typeface="Courier"/>
                <a:cs typeface="Courier"/>
              </a:rPr>
              <a:t> :	1e+20</a:t>
            </a:r>
          </a:p>
          <a:p>
            <a:endParaRPr lang="en-US" sz="1200" dirty="0" smtClean="0">
              <a:latin typeface="Courier"/>
              <a:cs typeface="Courier"/>
            </a:endParaRPr>
          </a:p>
          <a:p>
            <a:endParaRPr lang="en-US" sz="1200" dirty="0" smtClean="0">
              <a:latin typeface="Courier"/>
              <a:cs typeface="Courier"/>
            </a:endParaRPr>
          </a:p>
          <a:p>
            <a:r>
              <a:rPr lang="en-US" sz="1200" dirty="0" smtClean="0">
                <a:latin typeface="Courier"/>
                <a:cs typeface="Courier"/>
              </a:rPr>
              <a:t>Variable: </a:t>
            </a:r>
            <a:r>
              <a:rPr lang="en-US" sz="1200" b="1" dirty="0" err="1" smtClean="0">
                <a:latin typeface="Courier"/>
                <a:cs typeface="Courier"/>
              </a:rPr>
              <a:t>eof_ts</a:t>
            </a:r>
            <a:endParaRPr lang="en-US" sz="1200" b="1" dirty="0" smtClean="0">
              <a:latin typeface="Courier"/>
              <a:cs typeface="Courier"/>
            </a:endParaRPr>
          </a:p>
          <a:p>
            <a:r>
              <a:rPr lang="en-US" sz="1200" dirty="0" smtClean="0">
                <a:latin typeface="Courier"/>
                <a:cs typeface="Courier"/>
              </a:rPr>
              <a:t>Type: float</a:t>
            </a:r>
          </a:p>
          <a:p>
            <a:r>
              <a:rPr lang="en-US" sz="1200" dirty="0" smtClean="0">
                <a:latin typeface="Courier"/>
                <a:cs typeface="Courier"/>
              </a:rPr>
              <a:t>Total Size: 252 bytes</a:t>
            </a:r>
          </a:p>
          <a:p>
            <a:r>
              <a:rPr lang="en-US" sz="1200" dirty="0" smtClean="0">
                <a:latin typeface="Courier"/>
                <a:cs typeface="Courier"/>
              </a:rPr>
              <a:t>            63 values</a:t>
            </a:r>
          </a:p>
          <a:p>
            <a:r>
              <a:rPr lang="en-US" sz="1200" dirty="0" smtClean="0">
                <a:latin typeface="Courier"/>
                <a:cs typeface="Courier"/>
              </a:rPr>
              <a:t>Number of Dimensions: 2</a:t>
            </a:r>
          </a:p>
          <a:p>
            <a:r>
              <a:rPr lang="en-US" sz="1200" b="1" dirty="0" smtClean="0">
                <a:latin typeface="Courier"/>
                <a:cs typeface="Courier"/>
              </a:rPr>
              <a:t>Dimensions and sizes:	[</a:t>
            </a:r>
            <a:r>
              <a:rPr lang="en-US" sz="1200" b="1" dirty="0" err="1" smtClean="0">
                <a:latin typeface="Courier"/>
                <a:cs typeface="Courier"/>
              </a:rPr>
              <a:t>evn</a:t>
            </a:r>
            <a:r>
              <a:rPr lang="en-US" sz="1200" b="1" dirty="0" smtClean="0">
                <a:latin typeface="Courier"/>
                <a:cs typeface="Courier"/>
              </a:rPr>
              <a:t> | 3] </a:t>
            </a:r>
            <a:r>
              <a:rPr lang="en-US" sz="1200" b="1" dirty="0" err="1" smtClean="0">
                <a:latin typeface="Courier"/>
                <a:cs typeface="Courier"/>
              </a:rPr>
              <a:t>x</a:t>
            </a:r>
            <a:r>
              <a:rPr lang="en-US" sz="1200" b="1" dirty="0" smtClean="0">
                <a:latin typeface="Courier"/>
                <a:cs typeface="Courier"/>
              </a:rPr>
              <a:t> [time | 21]</a:t>
            </a:r>
          </a:p>
          <a:p>
            <a:r>
              <a:rPr lang="en-US" sz="1200" b="1" dirty="0" smtClean="0">
                <a:latin typeface="Courier"/>
                <a:cs typeface="Courier"/>
              </a:rPr>
              <a:t>Coordinates: </a:t>
            </a:r>
          </a:p>
          <a:p>
            <a:r>
              <a:rPr lang="en-US" sz="1200" b="1" dirty="0" smtClean="0">
                <a:latin typeface="Courier"/>
                <a:cs typeface="Courier"/>
              </a:rPr>
              <a:t>            </a:t>
            </a:r>
            <a:r>
              <a:rPr lang="en-US" sz="1200" b="1" dirty="0" err="1" smtClean="0">
                <a:latin typeface="Courier"/>
                <a:cs typeface="Courier"/>
              </a:rPr>
              <a:t>evn</a:t>
            </a:r>
            <a:r>
              <a:rPr lang="en-US" sz="1200" b="1" dirty="0" smtClean="0">
                <a:latin typeface="Courier"/>
                <a:cs typeface="Courier"/>
              </a:rPr>
              <a:t>: [1..3]</a:t>
            </a:r>
          </a:p>
          <a:p>
            <a:r>
              <a:rPr lang="en-US" sz="1200" b="1" dirty="0" smtClean="0">
                <a:latin typeface="Courier"/>
                <a:cs typeface="Courier"/>
              </a:rPr>
              <a:t>            time: [780168..955488]</a:t>
            </a:r>
          </a:p>
          <a:p>
            <a:r>
              <a:rPr lang="en-US" sz="1200" dirty="0" smtClean="0">
                <a:latin typeface="Courier"/>
                <a:cs typeface="Courier"/>
              </a:rPr>
              <a:t>Number Of Attributes: 3</a:t>
            </a:r>
          </a:p>
          <a:p>
            <a:r>
              <a:rPr lang="en-US" sz="1200" dirty="0" smtClean="0">
                <a:latin typeface="Courier"/>
                <a:cs typeface="Courier"/>
              </a:rPr>
              <a:t>  </a:t>
            </a:r>
            <a:r>
              <a:rPr lang="en-US" sz="1200" dirty="0" err="1" smtClean="0">
                <a:latin typeface="Courier"/>
                <a:cs typeface="Courier"/>
              </a:rPr>
              <a:t>ts_mean</a:t>
            </a:r>
            <a:r>
              <a:rPr lang="en-US" sz="1200" dirty="0" smtClean="0">
                <a:latin typeface="Courier"/>
                <a:cs typeface="Courier"/>
              </a:rPr>
              <a:t> :	( 3548.64, 18262.12, 20889.75 )</a:t>
            </a:r>
          </a:p>
          <a:p>
            <a:r>
              <a:rPr lang="en-US" sz="1200" dirty="0" smtClean="0">
                <a:latin typeface="Courier"/>
                <a:cs typeface="Courier"/>
              </a:rPr>
              <a:t>  matrix :	covariance</a:t>
            </a:r>
          </a:p>
          <a:p>
            <a:r>
              <a:rPr lang="en-US" sz="1200" dirty="0" smtClean="0">
                <a:latin typeface="Courier"/>
                <a:cs typeface="Courier"/>
              </a:rPr>
              <a:t>  _</a:t>
            </a:r>
            <a:r>
              <a:rPr lang="en-US" sz="1200" dirty="0" err="1" smtClean="0">
                <a:latin typeface="Courier"/>
                <a:cs typeface="Courier"/>
              </a:rPr>
              <a:t>FillValue</a:t>
            </a:r>
            <a:r>
              <a:rPr lang="en-US" sz="1200" dirty="0" smtClean="0">
                <a:latin typeface="Courier"/>
                <a:cs typeface="Courier"/>
              </a:rPr>
              <a:t> :	1e+20</a:t>
            </a:r>
          </a:p>
        </p:txBody>
      </p:sp>
      <p:sp>
        <p:nvSpPr>
          <p:cNvPr id="7" name="TextBox 6"/>
          <p:cNvSpPr txBox="1"/>
          <p:nvPr/>
        </p:nvSpPr>
        <p:spPr>
          <a:xfrm>
            <a:off x="5867400" y="439041"/>
            <a:ext cx="2955758" cy="338554"/>
          </a:xfrm>
          <a:prstGeom prst="rect">
            <a:avLst/>
          </a:prstGeom>
          <a:solidFill>
            <a:srgbClr val="FFFF00"/>
          </a:solidFill>
        </p:spPr>
        <p:txBody>
          <a:bodyPr wrap="square" rtlCol="0">
            <a:spAutoFit/>
          </a:bodyPr>
          <a:lstStyle/>
          <a:p>
            <a:pPr algn="ctr"/>
            <a:r>
              <a:rPr lang="en-US" sz="1400" dirty="0" smtClean="0"/>
              <a:t>“</a:t>
            </a:r>
            <a:r>
              <a:rPr lang="en-US" sz="1600" b="1" dirty="0" err="1" smtClean="0">
                <a:latin typeface="Courier"/>
                <a:cs typeface="Courier"/>
              </a:rPr>
              <a:t>printVarSummary</a:t>
            </a:r>
            <a:r>
              <a:rPr lang="en-US" sz="1400" dirty="0" smtClean="0"/>
              <a:t>” </a:t>
            </a:r>
            <a:r>
              <a:rPr lang="en-US" sz="1600" dirty="0" smtClean="0"/>
              <a:t>output</a:t>
            </a:r>
            <a:endParaRPr lang="en-US" sz="1400" dirty="0"/>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Picture 5" descr="parvis_3.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96162" y="0"/>
            <a:ext cx="6551676" cy="6858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p:cNvSpPr txBox="1"/>
          <p:nvPr/>
        </p:nvSpPr>
        <p:spPr>
          <a:xfrm>
            <a:off x="228600" y="457200"/>
            <a:ext cx="8458200" cy="6063197"/>
          </a:xfrm>
          <a:prstGeom prst="rect">
            <a:avLst/>
          </a:prstGeom>
          <a:noFill/>
        </p:spPr>
        <p:txBody>
          <a:bodyPr wrap="square" rtlCol="0">
            <a:spAutoFit/>
          </a:bodyPr>
          <a:lstStyle/>
          <a:p>
            <a:r>
              <a:rPr lang="en-US" sz="1200" dirty="0" smtClean="0">
                <a:solidFill>
                  <a:srgbClr val="000000"/>
                </a:solidFill>
                <a:latin typeface="Courier"/>
                <a:cs typeface="Courier"/>
              </a:rPr>
              <a:t>load </a:t>
            </a:r>
            <a:r>
              <a:rPr lang="en-US" sz="1200" dirty="0" smtClean="0">
                <a:latin typeface="Courier"/>
                <a:cs typeface="Courier"/>
              </a:rPr>
              <a:t>"$NCARG_ROOT/lib/</a:t>
            </a:r>
            <a:r>
              <a:rPr lang="en-US" sz="1200" dirty="0" err="1" smtClean="0">
                <a:latin typeface="Courier"/>
                <a:cs typeface="Courier"/>
              </a:rPr>
              <a:t>ncarg/nclscripts/csm/gsn_code.ncl</a:t>
            </a:r>
            <a:r>
              <a:rPr lang="en-US" sz="1200" dirty="0" smtClean="0">
                <a:latin typeface="Courier"/>
                <a:cs typeface="Courier"/>
              </a:rPr>
              <a:t>"   </a:t>
            </a:r>
          </a:p>
          <a:p>
            <a:r>
              <a:rPr lang="en-US" sz="1200" dirty="0">
                <a:solidFill>
                  <a:srgbClr val="000000"/>
                </a:solidFill>
                <a:latin typeface="Courier"/>
                <a:cs typeface="Courier"/>
              </a:rPr>
              <a:t>load</a:t>
            </a:r>
            <a:r>
              <a:rPr lang="en-US" sz="1200" dirty="0" smtClean="0">
                <a:solidFill>
                  <a:srgbClr val="FF00FF"/>
                </a:solidFill>
                <a:latin typeface="Courier"/>
                <a:cs typeface="Courier"/>
              </a:rPr>
              <a:t> </a:t>
            </a:r>
            <a:r>
              <a:rPr lang="en-US" sz="1200" dirty="0" smtClean="0">
                <a:latin typeface="Courier"/>
                <a:cs typeface="Courier"/>
              </a:rPr>
              <a:t>"$NCARG_ROOT/lib/</a:t>
            </a:r>
            <a:r>
              <a:rPr lang="en-US" sz="1200" dirty="0" err="1" smtClean="0">
                <a:latin typeface="Courier"/>
                <a:cs typeface="Courier"/>
              </a:rPr>
              <a:t>ncarg/nclscripts/csm/gsn_csm.ncl</a:t>
            </a:r>
            <a:r>
              <a:rPr lang="en-US" sz="1200" dirty="0" smtClean="0">
                <a:latin typeface="Courier"/>
                <a:cs typeface="Courier"/>
              </a:rPr>
              <a:t>"   </a:t>
            </a:r>
          </a:p>
          <a:p>
            <a:r>
              <a:rPr lang="en-US" sz="1200" dirty="0">
                <a:solidFill>
                  <a:srgbClr val="000000"/>
                </a:solidFill>
                <a:latin typeface="Courier"/>
                <a:cs typeface="Courier"/>
              </a:rPr>
              <a:t>load</a:t>
            </a:r>
            <a:r>
              <a:rPr lang="en-US" sz="1200" dirty="0" smtClean="0">
                <a:solidFill>
                  <a:srgbClr val="FF00FF"/>
                </a:solidFill>
                <a:latin typeface="Courier"/>
                <a:cs typeface="Courier"/>
              </a:rPr>
              <a:t> </a:t>
            </a:r>
            <a:r>
              <a:rPr lang="en-US" sz="1200" dirty="0" smtClean="0">
                <a:latin typeface="Courier"/>
                <a:cs typeface="Courier"/>
              </a:rPr>
              <a:t>"$NCARG_ROOT/lib/</a:t>
            </a:r>
            <a:r>
              <a:rPr lang="en-US" sz="1200" dirty="0" err="1" smtClean="0">
                <a:latin typeface="Courier"/>
                <a:cs typeface="Courier"/>
              </a:rPr>
              <a:t>ncarg/nclscripts/csm/contributed.ncl</a:t>
            </a:r>
            <a:r>
              <a:rPr lang="en-US" sz="1200" dirty="0" smtClean="0">
                <a:latin typeface="Courier"/>
                <a:cs typeface="Courier"/>
              </a:rPr>
              <a:t>"</a:t>
            </a:r>
            <a:br>
              <a:rPr lang="en-US" sz="1200" dirty="0" smtClean="0">
                <a:latin typeface="Courier"/>
                <a:cs typeface="Courier"/>
              </a:rPr>
            </a:br>
            <a:endParaRPr lang="en-US" sz="800" dirty="0" smtClean="0">
              <a:latin typeface="Courier"/>
              <a:cs typeface="Courier"/>
            </a:endParaRPr>
          </a:p>
          <a:p>
            <a:r>
              <a:rPr lang="en-US" sz="1200" dirty="0">
                <a:latin typeface="Courier"/>
                <a:cs typeface="Courier"/>
              </a:rPr>
              <a:t>b</a:t>
            </a:r>
            <a:r>
              <a:rPr lang="en-US" sz="1200" dirty="0" smtClean="0">
                <a:latin typeface="Courier"/>
                <a:cs typeface="Courier"/>
              </a:rPr>
              <a:t>egin</a:t>
            </a:r>
          </a:p>
          <a:p>
            <a:r>
              <a:rPr lang="en-US" sz="1200" dirty="0" smtClean="0">
                <a:latin typeface="Courier"/>
                <a:cs typeface="Courier"/>
              </a:rPr>
              <a:t>  </a:t>
            </a:r>
            <a:r>
              <a:rPr lang="en-US" sz="1200" dirty="0" err="1" smtClean="0">
                <a:latin typeface="Courier"/>
                <a:cs typeface="Courier"/>
              </a:rPr>
              <a:t>fili</a:t>
            </a:r>
            <a:r>
              <a:rPr lang="en-US" sz="1200" dirty="0" smtClean="0">
                <a:latin typeface="Courier"/>
                <a:cs typeface="Courier"/>
              </a:rPr>
              <a:t>      = "PHC2_” + VAR + "_tx0.1v2.JAN.nc"</a:t>
            </a:r>
          </a:p>
          <a:p>
            <a:r>
              <a:rPr lang="en-US" sz="1200" dirty="0" smtClean="0">
                <a:latin typeface="Courier"/>
                <a:cs typeface="Courier"/>
              </a:rPr>
              <a:t>  </a:t>
            </a:r>
            <a:r>
              <a:rPr lang="en-US" sz="1200" dirty="0" err="1" smtClean="0">
                <a:latin typeface="Courier"/>
                <a:cs typeface="Courier"/>
              </a:rPr>
              <a:t>f</a:t>
            </a:r>
            <a:r>
              <a:rPr lang="en-US" sz="1200" dirty="0" smtClean="0">
                <a:latin typeface="Courier"/>
                <a:cs typeface="Courier"/>
              </a:rPr>
              <a:t>         = </a:t>
            </a:r>
            <a:r>
              <a:rPr lang="en-US" sz="1200" dirty="0" err="1" smtClean="0">
                <a:latin typeface="Courier"/>
                <a:cs typeface="Courier"/>
              </a:rPr>
              <a:t>addfile(diri</a:t>
            </a:r>
            <a:r>
              <a:rPr lang="en-US" sz="1200" dirty="0" smtClean="0">
                <a:latin typeface="Courier"/>
                <a:cs typeface="Courier"/>
              </a:rPr>
              <a:t> + </a:t>
            </a:r>
            <a:r>
              <a:rPr lang="en-US" sz="1200" dirty="0" err="1" smtClean="0">
                <a:latin typeface="Courier"/>
                <a:cs typeface="Courier"/>
              </a:rPr>
              <a:t>fili,"r</a:t>
            </a:r>
            <a:r>
              <a:rPr lang="en-US" sz="1200" dirty="0" smtClean="0">
                <a:latin typeface="Courier"/>
                <a:cs typeface="Courier"/>
              </a:rPr>
              <a:t>")</a:t>
            </a:r>
          </a:p>
          <a:p>
            <a:r>
              <a:rPr lang="en-US" sz="800" dirty="0" smtClean="0">
                <a:latin typeface="Courier"/>
                <a:cs typeface="Courier"/>
              </a:rPr>
              <a:t>                                                                         </a:t>
            </a:r>
            <a:r>
              <a:rPr lang="en-US" sz="1200" dirty="0" smtClean="0">
                <a:solidFill>
                  <a:srgbClr val="FF0000"/>
                </a:solidFill>
                <a:latin typeface="Courier"/>
                <a:cs typeface="Courier"/>
              </a:rPr>
              <a:t>; for demo, just 1st time and level</a:t>
            </a:r>
          </a:p>
          <a:p>
            <a:r>
              <a:rPr lang="en-US" sz="1200" dirty="0" smtClean="0">
                <a:latin typeface="Courier"/>
                <a:cs typeface="Courier"/>
              </a:rPr>
              <a:t>  </a:t>
            </a:r>
            <a:r>
              <a:rPr lang="en-US" sz="1200" dirty="0" err="1" smtClean="0">
                <a:latin typeface="Courier"/>
                <a:cs typeface="Courier"/>
              </a:rPr>
              <a:t>nSkip</a:t>
            </a:r>
            <a:r>
              <a:rPr lang="en-US" sz="1200" dirty="0" smtClean="0">
                <a:latin typeface="Courier"/>
                <a:cs typeface="Courier"/>
              </a:rPr>
              <a:t>     = 2                                  </a:t>
            </a:r>
            <a:r>
              <a:rPr lang="en-US" sz="1200" dirty="0" smtClean="0">
                <a:solidFill>
                  <a:srgbClr val="FF0000"/>
                </a:solidFill>
                <a:latin typeface="Courier"/>
                <a:cs typeface="Courier"/>
              </a:rPr>
              <a:t>; make faster ... </a:t>
            </a:r>
            <a:r>
              <a:rPr lang="en-US" sz="1200" dirty="0" err="1" smtClean="0">
                <a:solidFill>
                  <a:srgbClr val="FF0000"/>
                </a:solidFill>
                <a:latin typeface="Courier"/>
                <a:cs typeface="Courier"/>
              </a:rPr>
              <a:t>nSkip</a:t>
            </a:r>
            <a:r>
              <a:rPr lang="en-US" sz="1200" dirty="0" smtClean="0">
                <a:solidFill>
                  <a:srgbClr val="FF0000"/>
                </a:solidFill>
                <a:latin typeface="Courier"/>
                <a:cs typeface="Courier"/>
              </a:rPr>
              <a:t> &gt;1</a:t>
            </a:r>
          </a:p>
          <a:p>
            <a:r>
              <a:rPr lang="en-US" sz="1200" dirty="0" smtClean="0">
                <a:latin typeface="Courier"/>
                <a:cs typeface="Courier"/>
              </a:rPr>
              <a:t>  </a:t>
            </a:r>
            <a:r>
              <a:rPr lang="en-US" sz="1200" dirty="0" err="1" smtClean="0">
                <a:latin typeface="Courier"/>
                <a:cs typeface="Courier"/>
              </a:rPr>
              <a:t>x</a:t>
            </a:r>
            <a:r>
              <a:rPr lang="en-US" sz="1200" dirty="0" smtClean="0">
                <a:latin typeface="Courier"/>
                <a:cs typeface="Courier"/>
              </a:rPr>
              <a:t>         = </a:t>
            </a:r>
            <a:r>
              <a:rPr lang="en-US" sz="1200" dirty="0" err="1" smtClean="0">
                <a:solidFill>
                  <a:srgbClr val="000000"/>
                </a:solidFill>
                <a:latin typeface="Courier"/>
                <a:cs typeface="Courier"/>
              </a:rPr>
              <a:t>f</a:t>
            </a:r>
            <a:r>
              <a:rPr lang="en-US" sz="1200" dirty="0" smtClean="0">
                <a:solidFill>
                  <a:srgbClr val="000000"/>
                </a:solidFill>
                <a:latin typeface="Courier"/>
                <a:cs typeface="Courier"/>
              </a:rPr>
              <a:t>-&gt;SALT(</a:t>
            </a:r>
            <a:r>
              <a:rPr lang="en-US" sz="1200" dirty="0" smtClean="0">
                <a:solidFill>
                  <a:srgbClr val="0000FF"/>
                </a:solidFill>
                <a:latin typeface="Courier"/>
                <a:cs typeface="Courier"/>
              </a:rPr>
              <a:t>0,0,::nSkip,::nSkip</a:t>
            </a:r>
            <a:r>
              <a:rPr lang="en-US" sz="1200" dirty="0" smtClean="0">
                <a:latin typeface="Courier"/>
                <a:cs typeface="Courier"/>
              </a:rPr>
              <a:t>)       </a:t>
            </a:r>
            <a:r>
              <a:rPr lang="en-US" sz="1200" dirty="0" smtClean="0">
                <a:solidFill>
                  <a:srgbClr val="FF0000"/>
                </a:solidFill>
                <a:latin typeface="Courier"/>
                <a:cs typeface="Courier"/>
              </a:rPr>
              <a:t>; </a:t>
            </a:r>
            <a:r>
              <a:rPr lang="en-US" sz="1200" dirty="0" err="1" smtClean="0">
                <a:solidFill>
                  <a:srgbClr val="FF0000"/>
                </a:solidFill>
                <a:latin typeface="Courier"/>
                <a:cs typeface="Courier"/>
              </a:rPr>
              <a:t>x(nlat,mlon</a:t>
            </a:r>
            <a:r>
              <a:rPr lang="en-US" sz="1200" dirty="0" smtClean="0">
                <a:solidFill>
                  <a:srgbClr val="FF0000"/>
                </a:solidFill>
                <a:latin typeface="Courier"/>
                <a:cs typeface="Courier"/>
              </a:rPr>
              <a:t>) (2400 </a:t>
            </a:r>
            <a:r>
              <a:rPr lang="en-US" sz="1200" dirty="0" err="1" smtClean="0">
                <a:solidFill>
                  <a:srgbClr val="FF0000"/>
                </a:solidFill>
                <a:latin typeface="Courier"/>
                <a:cs typeface="Courier"/>
              </a:rPr>
              <a:t>x</a:t>
            </a:r>
            <a:r>
              <a:rPr lang="en-US" sz="1200" dirty="0" smtClean="0">
                <a:solidFill>
                  <a:srgbClr val="FF0000"/>
                </a:solidFill>
                <a:latin typeface="Courier"/>
                <a:cs typeface="Courier"/>
              </a:rPr>
              <a:t> 3600)</a:t>
            </a:r>
          </a:p>
          <a:p>
            <a:endParaRPr lang="en-US" sz="1200" dirty="0" smtClean="0">
              <a:latin typeface="Courier"/>
              <a:cs typeface="Courier"/>
            </a:endParaRPr>
          </a:p>
          <a:p>
            <a:r>
              <a:rPr lang="en-US" sz="1200" dirty="0" smtClean="0">
                <a:latin typeface="Courier"/>
                <a:cs typeface="Courier"/>
              </a:rPr>
              <a:t>  x</a:t>
            </a:r>
            <a:r>
              <a:rPr lang="en-US" sz="1200" dirty="0" smtClean="0">
                <a:solidFill>
                  <a:srgbClr val="0000FF"/>
                </a:solidFill>
                <a:latin typeface="Courier"/>
                <a:cs typeface="Courier"/>
              </a:rPr>
              <a:t>@</a:t>
            </a:r>
            <a:r>
              <a:rPr lang="en-US" sz="1200" dirty="0" smtClean="0">
                <a:latin typeface="Courier"/>
                <a:cs typeface="Courier"/>
              </a:rPr>
              <a:t>lat2d   = </a:t>
            </a:r>
            <a:r>
              <a:rPr lang="en-US" sz="1200" dirty="0" err="1" smtClean="0">
                <a:latin typeface="Courier"/>
                <a:cs typeface="Courier"/>
              </a:rPr>
              <a:t>f</a:t>
            </a:r>
            <a:r>
              <a:rPr lang="en-US" sz="1200" dirty="0" smtClean="0">
                <a:latin typeface="Courier"/>
                <a:cs typeface="Courier"/>
              </a:rPr>
              <a:t>-&gt;</a:t>
            </a:r>
            <a:r>
              <a:rPr lang="en-US" sz="1200" dirty="0" err="1" smtClean="0">
                <a:latin typeface="Courier"/>
                <a:cs typeface="Courier"/>
              </a:rPr>
              <a:t>TLAT(</a:t>
            </a:r>
            <a:r>
              <a:rPr lang="en-US" sz="1200" dirty="0" err="1" smtClean="0">
                <a:solidFill>
                  <a:srgbClr val="0000FF"/>
                </a:solidFill>
                <a:latin typeface="Courier"/>
                <a:cs typeface="Courier"/>
              </a:rPr>
              <a:t>::nSkip,::nSkip</a:t>
            </a:r>
            <a:r>
              <a:rPr lang="en-US" sz="1200" dirty="0" smtClean="0">
                <a:latin typeface="Courier"/>
                <a:cs typeface="Courier"/>
              </a:rPr>
              <a:t>)           </a:t>
            </a:r>
            <a:r>
              <a:rPr lang="en-US" sz="1200" dirty="0" smtClean="0">
                <a:solidFill>
                  <a:srgbClr val="FF0000"/>
                </a:solidFill>
                <a:latin typeface="Courier"/>
                <a:cs typeface="Courier"/>
              </a:rPr>
              <a:t>; 2D curvilinear coordinate arrays</a:t>
            </a:r>
          </a:p>
          <a:p>
            <a:r>
              <a:rPr lang="en-US" sz="1200" dirty="0" smtClean="0">
                <a:latin typeface="Courier"/>
                <a:cs typeface="Courier"/>
              </a:rPr>
              <a:t>  x</a:t>
            </a:r>
            <a:r>
              <a:rPr lang="en-US" sz="1200" dirty="0" smtClean="0">
                <a:solidFill>
                  <a:srgbClr val="0000FF"/>
                </a:solidFill>
                <a:latin typeface="Courier"/>
                <a:cs typeface="Courier"/>
              </a:rPr>
              <a:t>@</a:t>
            </a:r>
            <a:r>
              <a:rPr lang="en-US" sz="1200" dirty="0" smtClean="0">
                <a:latin typeface="Courier"/>
                <a:cs typeface="Courier"/>
              </a:rPr>
              <a:t>lon2d   = </a:t>
            </a:r>
            <a:r>
              <a:rPr lang="en-US" sz="1200" dirty="0" err="1" smtClean="0">
                <a:latin typeface="Courier"/>
                <a:cs typeface="Courier"/>
              </a:rPr>
              <a:t>f</a:t>
            </a:r>
            <a:r>
              <a:rPr lang="en-US" sz="1200" dirty="0" smtClean="0">
                <a:latin typeface="Courier"/>
                <a:cs typeface="Courier"/>
              </a:rPr>
              <a:t>-&gt;</a:t>
            </a:r>
            <a:r>
              <a:rPr lang="en-US" sz="1200" dirty="0" err="1" smtClean="0">
                <a:latin typeface="Courier"/>
                <a:cs typeface="Courier"/>
              </a:rPr>
              <a:t>TLONG(</a:t>
            </a:r>
            <a:r>
              <a:rPr lang="en-US" sz="1200" dirty="0" err="1" smtClean="0">
                <a:solidFill>
                  <a:srgbClr val="0000FF"/>
                </a:solidFill>
                <a:latin typeface="Courier"/>
                <a:cs typeface="Courier"/>
              </a:rPr>
              <a:t>::nSkip,::nSkip</a:t>
            </a:r>
            <a:r>
              <a:rPr lang="en-US" sz="1200" dirty="0" smtClean="0">
                <a:latin typeface="Courier"/>
                <a:cs typeface="Courier"/>
              </a:rPr>
              <a:t>)</a:t>
            </a:r>
          </a:p>
          <a:p>
            <a:r>
              <a:rPr lang="en-US" sz="1200" dirty="0" smtClean="0">
                <a:solidFill>
                  <a:srgbClr val="FF0000"/>
                </a:solidFill>
                <a:latin typeface="Courier"/>
                <a:cs typeface="Courier"/>
              </a:rPr>
              <a:t>;=================================================</a:t>
            </a:r>
          </a:p>
          <a:p>
            <a:r>
              <a:rPr lang="en-US" sz="1200" dirty="0" smtClean="0">
                <a:solidFill>
                  <a:srgbClr val="FF0000"/>
                </a:solidFill>
                <a:latin typeface="Courier"/>
                <a:cs typeface="Courier"/>
              </a:rPr>
              <a:t>; Create contours over a map</a:t>
            </a:r>
          </a:p>
          <a:p>
            <a:r>
              <a:rPr lang="en-US" sz="1200" dirty="0" smtClean="0">
                <a:solidFill>
                  <a:srgbClr val="FF0000"/>
                </a:solidFill>
                <a:latin typeface="Courier"/>
                <a:cs typeface="Courier"/>
              </a:rPr>
              <a:t>;=================================================</a:t>
            </a:r>
          </a:p>
          <a:p>
            <a:r>
              <a:rPr lang="en-US" sz="1200" dirty="0" smtClean="0">
                <a:latin typeface="Courier"/>
                <a:cs typeface="Courier"/>
              </a:rPr>
              <a:t>  wks  = </a:t>
            </a:r>
            <a:r>
              <a:rPr lang="en-US" sz="1200" dirty="0">
                <a:solidFill>
                  <a:srgbClr val="000000"/>
                </a:solidFill>
                <a:latin typeface="Courier"/>
                <a:cs typeface="Courier"/>
              </a:rPr>
              <a:t>gsn_open_wks</a:t>
            </a:r>
            <a:r>
              <a:rPr lang="en-US" sz="1200" dirty="0" smtClean="0">
                <a:latin typeface="Courier"/>
                <a:cs typeface="Courier"/>
              </a:rPr>
              <a:t>("ps","PHC2_"+VAR+"_"+nSkip)  </a:t>
            </a:r>
            <a:r>
              <a:rPr lang="en-US" sz="1200" dirty="0" smtClean="0">
                <a:solidFill>
                  <a:srgbClr val="FF0000"/>
                </a:solidFill>
                <a:latin typeface="Courier"/>
                <a:cs typeface="Courier"/>
              </a:rPr>
              <a:t>; open a PS file</a:t>
            </a:r>
          </a:p>
          <a:p>
            <a:endParaRPr lang="en-US" sz="1200" dirty="0" smtClean="0">
              <a:latin typeface="Courier"/>
              <a:cs typeface="Courier"/>
            </a:endParaRPr>
          </a:p>
          <a:p>
            <a:r>
              <a:rPr lang="en-US" sz="1200" dirty="0" smtClean="0">
                <a:latin typeface="Courier"/>
                <a:cs typeface="Courier"/>
              </a:rPr>
              <a:t>  </a:t>
            </a:r>
            <a:r>
              <a:rPr lang="en-US" sz="1200" dirty="0" err="1" smtClean="0">
                <a:latin typeface="Courier"/>
                <a:cs typeface="Courier"/>
              </a:rPr>
              <a:t>gsn_define_colormap(wks,"amwg</a:t>
            </a:r>
            <a:r>
              <a:rPr lang="en-US" sz="1200" dirty="0" smtClean="0">
                <a:latin typeface="Courier"/>
                <a:cs typeface="Courier"/>
              </a:rPr>
              <a:t>")                  </a:t>
            </a:r>
            <a:r>
              <a:rPr lang="en-US" sz="1200" dirty="0" smtClean="0">
                <a:solidFill>
                  <a:srgbClr val="FF0000"/>
                </a:solidFill>
                <a:latin typeface="Courier"/>
                <a:cs typeface="Courier"/>
              </a:rPr>
              <a:t>; choose </a:t>
            </a:r>
            <a:r>
              <a:rPr lang="en-US" sz="1200" dirty="0" err="1" smtClean="0">
                <a:solidFill>
                  <a:srgbClr val="FF0000"/>
                </a:solidFill>
                <a:latin typeface="Courier"/>
                <a:cs typeface="Courier"/>
              </a:rPr>
              <a:t>colormap</a:t>
            </a:r>
            <a:endParaRPr lang="en-US" sz="1200" dirty="0" smtClean="0">
              <a:solidFill>
                <a:srgbClr val="FF0000"/>
              </a:solidFill>
              <a:latin typeface="Courier"/>
              <a:cs typeface="Courier"/>
            </a:endParaRPr>
          </a:p>
          <a:p>
            <a:endParaRPr lang="en-US" sz="800" dirty="0" smtClean="0">
              <a:latin typeface="Courier"/>
              <a:cs typeface="Courier"/>
            </a:endParaRPr>
          </a:p>
          <a:p>
            <a:r>
              <a:rPr lang="en-US" sz="1200" dirty="0" smtClean="0">
                <a:latin typeface="Courier"/>
                <a:cs typeface="Courier"/>
              </a:rPr>
              <a:t>  res                      = True</a:t>
            </a:r>
          </a:p>
          <a:p>
            <a:r>
              <a:rPr lang="en-US" sz="1200" dirty="0" smtClean="0">
                <a:latin typeface="Courier"/>
                <a:cs typeface="Courier"/>
              </a:rPr>
              <a:t>  </a:t>
            </a:r>
            <a:r>
              <a:rPr lang="en-US" sz="1200" dirty="0" err="1" smtClean="0">
                <a:latin typeface="Courier"/>
                <a:cs typeface="Courier"/>
              </a:rPr>
              <a:t>res</a:t>
            </a:r>
            <a:r>
              <a:rPr lang="en-US" sz="1200" dirty="0" err="1" smtClean="0">
                <a:solidFill>
                  <a:srgbClr val="0000FF"/>
                </a:solidFill>
                <a:latin typeface="Courier"/>
                <a:cs typeface="Courier"/>
              </a:rPr>
              <a:t>@</a:t>
            </a:r>
            <a:r>
              <a:rPr lang="en-US" sz="1200" dirty="0" err="1" smtClean="0">
                <a:latin typeface="Courier"/>
                <a:cs typeface="Courier"/>
              </a:rPr>
              <a:t>cnFillOn</a:t>
            </a:r>
            <a:r>
              <a:rPr lang="en-US" sz="1200" dirty="0" smtClean="0">
                <a:latin typeface="Courier"/>
                <a:cs typeface="Courier"/>
              </a:rPr>
              <a:t>             = True                  </a:t>
            </a:r>
            <a:r>
              <a:rPr lang="en-US" sz="1200" dirty="0" smtClean="0">
                <a:solidFill>
                  <a:srgbClr val="FF0000"/>
                </a:solidFill>
                <a:latin typeface="Courier"/>
                <a:cs typeface="Courier"/>
              </a:rPr>
              <a:t>; turn on color</a:t>
            </a:r>
          </a:p>
          <a:p>
            <a:r>
              <a:rPr lang="en-US" sz="1200" dirty="0" smtClean="0">
                <a:latin typeface="Courier"/>
                <a:cs typeface="Courier"/>
              </a:rPr>
              <a:t>  </a:t>
            </a:r>
            <a:r>
              <a:rPr lang="en-US" sz="1200" dirty="0" err="1" smtClean="0">
                <a:latin typeface="Courier"/>
                <a:cs typeface="Courier"/>
              </a:rPr>
              <a:t>res</a:t>
            </a:r>
            <a:r>
              <a:rPr lang="en-US" sz="1200" dirty="0" err="1" smtClean="0">
                <a:solidFill>
                  <a:srgbClr val="0000FF"/>
                </a:solidFill>
                <a:latin typeface="Courier"/>
                <a:cs typeface="Courier"/>
              </a:rPr>
              <a:t>@</a:t>
            </a:r>
            <a:r>
              <a:rPr lang="en-US" sz="1200" dirty="0" err="1" smtClean="0">
                <a:latin typeface="Courier"/>
                <a:cs typeface="Courier"/>
              </a:rPr>
              <a:t>cnFillMode</a:t>
            </a:r>
            <a:r>
              <a:rPr lang="en-US" sz="1200" dirty="0" smtClean="0">
                <a:latin typeface="Courier"/>
                <a:cs typeface="Courier"/>
              </a:rPr>
              <a:t>           = "</a:t>
            </a:r>
            <a:r>
              <a:rPr lang="en-US" sz="1200" dirty="0" err="1" smtClean="0">
                <a:latin typeface="Courier"/>
                <a:cs typeface="Courier"/>
              </a:rPr>
              <a:t>RasterFill</a:t>
            </a:r>
            <a:r>
              <a:rPr lang="en-US" sz="1200" dirty="0" smtClean="0">
                <a:latin typeface="Courier"/>
                <a:cs typeface="Courier"/>
              </a:rPr>
              <a:t>"          </a:t>
            </a:r>
            <a:r>
              <a:rPr lang="en-US" sz="1200" dirty="0" smtClean="0">
                <a:solidFill>
                  <a:srgbClr val="FF0000"/>
                </a:solidFill>
                <a:latin typeface="Courier"/>
                <a:cs typeface="Courier"/>
              </a:rPr>
              <a:t>; </a:t>
            </a:r>
            <a:r>
              <a:rPr lang="en-US" sz="1200" dirty="0" err="1" smtClean="0">
                <a:solidFill>
                  <a:srgbClr val="FF0000"/>
                </a:solidFill>
                <a:latin typeface="Courier"/>
                <a:cs typeface="Courier"/>
              </a:rPr>
              <a:t>AreaFill</a:t>
            </a:r>
            <a:r>
              <a:rPr lang="en-US" sz="1200" dirty="0" smtClean="0">
                <a:solidFill>
                  <a:srgbClr val="FF0000"/>
                </a:solidFill>
                <a:latin typeface="Courier"/>
                <a:cs typeface="Courier"/>
              </a:rPr>
              <a:t>, </a:t>
            </a:r>
            <a:r>
              <a:rPr lang="en-US" sz="1200" dirty="0" err="1" smtClean="0">
                <a:solidFill>
                  <a:srgbClr val="FF0000"/>
                </a:solidFill>
                <a:latin typeface="Courier"/>
                <a:cs typeface="Courier"/>
              </a:rPr>
              <a:t>CellFill</a:t>
            </a:r>
            <a:endParaRPr lang="en-US" sz="1200" dirty="0" smtClean="0">
              <a:solidFill>
                <a:srgbClr val="FF0000"/>
              </a:solidFill>
              <a:latin typeface="Courier"/>
              <a:cs typeface="Courier"/>
            </a:endParaRPr>
          </a:p>
          <a:p>
            <a:r>
              <a:rPr lang="en-US" sz="1200" dirty="0" smtClean="0">
                <a:latin typeface="Courier"/>
                <a:cs typeface="Courier"/>
              </a:rPr>
              <a:t>  </a:t>
            </a:r>
            <a:r>
              <a:rPr lang="en-US" sz="1200" dirty="0" err="1" smtClean="0">
                <a:latin typeface="Courier"/>
                <a:cs typeface="Courier"/>
              </a:rPr>
              <a:t>res</a:t>
            </a:r>
            <a:r>
              <a:rPr lang="en-US" sz="1200" dirty="0" err="1" smtClean="0">
                <a:solidFill>
                  <a:srgbClr val="0000FF"/>
                </a:solidFill>
                <a:latin typeface="Courier"/>
                <a:cs typeface="Courier"/>
              </a:rPr>
              <a:t>@</a:t>
            </a:r>
            <a:r>
              <a:rPr lang="en-US" sz="1200" dirty="0" err="1" smtClean="0">
                <a:latin typeface="Courier"/>
                <a:cs typeface="Courier"/>
              </a:rPr>
              <a:t>cnLinesOn</a:t>
            </a:r>
            <a:r>
              <a:rPr lang="en-US" sz="1200" dirty="0" smtClean="0">
                <a:latin typeface="Courier"/>
                <a:cs typeface="Courier"/>
              </a:rPr>
              <a:t>            = False                 </a:t>
            </a:r>
            <a:r>
              <a:rPr lang="en-US" sz="1200" dirty="0" smtClean="0">
                <a:solidFill>
                  <a:srgbClr val="FF0000"/>
                </a:solidFill>
                <a:latin typeface="Courier"/>
                <a:cs typeface="Courier"/>
              </a:rPr>
              <a:t>; turn off contour lines</a:t>
            </a:r>
          </a:p>
          <a:p>
            <a:r>
              <a:rPr lang="en-US" sz="1200" dirty="0" smtClean="0">
                <a:latin typeface="Courier"/>
                <a:cs typeface="Courier"/>
              </a:rPr>
              <a:t>  </a:t>
            </a:r>
            <a:r>
              <a:rPr lang="en-US" sz="1200" dirty="0" err="1" smtClean="0">
                <a:latin typeface="Courier"/>
                <a:cs typeface="Courier"/>
              </a:rPr>
              <a:t>res</a:t>
            </a:r>
            <a:r>
              <a:rPr lang="en-US" sz="1200" dirty="0" err="1" smtClean="0">
                <a:solidFill>
                  <a:srgbClr val="0000FF"/>
                </a:solidFill>
                <a:latin typeface="Courier"/>
                <a:cs typeface="Courier"/>
              </a:rPr>
              <a:t>@</a:t>
            </a:r>
            <a:r>
              <a:rPr lang="en-US" sz="1200" dirty="0" err="1" smtClean="0">
                <a:latin typeface="Courier"/>
                <a:cs typeface="Courier"/>
              </a:rPr>
              <a:t>gsnSpreadColors</a:t>
            </a:r>
            <a:r>
              <a:rPr lang="en-US" sz="1200" dirty="0" smtClean="0">
                <a:latin typeface="Courier"/>
                <a:cs typeface="Courier"/>
              </a:rPr>
              <a:t>      = True                  </a:t>
            </a:r>
            <a:r>
              <a:rPr lang="en-US" sz="1200" dirty="0" smtClean="0">
                <a:solidFill>
                  <a:srgbClr val="FF0000"/>
                </a:solidFill>
                <a:latin typeface="Courier"/>
                <a:cs typeface="Courier"/>
              </a:rPr>
              <a:t>; use full </a:t>
            </a:r>
            <a:r>
              <a:rPr lang="en-US" sz="1200" dirty="0" err="1" smtClean="0">
                <a:solidFill>
                  <a:srgbClr val="FF0000"/>
                </a:solidFill>
                <a:latin typeface="Courier"/>
                <a:cs typeface="Courier"/>
              </a:rPr>
              <a:t>colormap</a:t>
            </a:r>
            <a:endParaRPr lang="en-US" sz="1200" dirty="0" smtClean="0">
              <a:solidFill>
                <a:srgbClr val="FF0000"/>
              </a:solidFill>
              <a:latin typeface="Courier"/>
              <a:cs typeface="Courier"/>
            </a:endParaRPr>
          </a:p>
          <a:p>
            <a:r>
              <a:rPr lang="en-US" sz="1200" dirty="0" smtClean="0">
                <a:latin typeface="Courier"/>
                <a:cs typeface="Courier"/>
              </a:rPr>
              <a:t>  </a:t>
            </a:r>
            <a:r>
              <a:rPr lang="en-US" sz="1200" dirty="0" err="1" smtClean="0">
                <a:latin typeface="Courier"/>
                <a:cs typeface="Courier"/>
              </a:rPr>
              <a:t>res</a:t>
            </a:r>
            <a:r>
              <a:rPr lang="en-US" sz="1200" dirty="0" err="1" smtClean="0">
                <a:solidFill>
                  <a:srgbClr val="0000FF"/>
                </a:solidFill>
                <a:latin typeface="Courier"/>
                <a:cs typeface="Courier"/>
              </a:rPr>
              <a:t>@</a:t>
            </a:r>
            <a:r>
              <a:rPr lang="en-US" sz="1200" dirty="0" err="1" smtClean="0">
                <a:latin typeface="Courier"/>
                <a:cs typeface="Courier"/>
              </a:rPr>
              <a:t>gsnSpreadColorEnd</a:t>
            </a:r>
            <a:r>
              <a:rPr lang="en-US" sz="1200" dirty="0" smtClean="0">
                <a:latin typeface="Courier"/>
                <a:cs typeface="Courier"/>
              </a:rPr>
              <a:t>    = -2                    </a:t>
            </a:r>
            <a:r>
              <a:rPr lang="en-US" sz="1200" dirty="0" smtClean="0">
                <a:solidFill>
                  <a:srgbClr val="FF0000"/>
                </a:solidFill>
                <a:latin typeface="Courier"/>
                <a:cs typeface="Courier"/>
              </a:rPr>
              <a:t>; don't use gray for contours</a:t>
            </a:r>
          </a:p>
          <a:p>
            <a:r>
              <a:rPr lang="en-US" sz="1200" dirty="0" smtClean="0">
                <a:latin typeface="Courier"/>
                <a:cs typeface="Courier"/>
              </a:rPr>
              <a:t>  </a:t>
            </a:r>
            <a:r>
              <a:rPr lang="en-US" sz="1200" dirty="0" err="1" smtClean="0">
                <a:latin typeface="Courier"/>
                <a:cs typeface="Courier"/>
              </a:rPr>
              <a:t>res</a:t>
            </a:r>
            <a:r>
              <a:rPr lang="en-US" sz="1200" dirty="0" err="1" smtClean="0">
                <a:solidFill>
                  <a:srgbClr val="0000FF"/>
                </a:solidFill>
                <a:latin typeface="Courier"/>
                <a:cs typeface="Courier"/>
              </a:rPr>
              <a:t>@</a:t>
            </a:r>
            <a:r>
              <a:rPr lang="en-US" sz="1200" dirty="0" err="1" smtClean="0">
                <a:latin typeface="Courier"/>
                <a:cs typeface="Courier"/>
              </a:rPr>
              <a:t>gsnAddCyclic</a:t>
            </a:r>
            <a:r>
              <a:rPr lang="en-US" sz="1200" dirty="0" smtClean="0">
                <a:latin typeface="Courier"/>
                <a:cs typeface="Courier"/>
              </a:rPr>
              <a:t>         = True                  </a:t>
            </a:r>
            <a:r>
              <a:rPr lang="en-US" sz="1200" dirty="0" smtClean="0">
                <a:solidFill>
                  <a:srgbClr val="FF0000"/>
                </a:solidFill>
                <a:latin typeface="Courier"/>
                <a:cs typeface="Courier"/>
              </a:rPr>
              <a:t>; force cyclic value</a:t>
            </a:r>
          </a:p>
          <a:p>
            <a:r>
              <a:rPr lang="en-US" sz="1200" dirty="0" smtClean="0">
                <a:latin typeface="Courier"/>
                <a:cs typeface="Courier"/>
              </a:rPr>
              <a:t>  </a:t>
            </a:r>
            <a:r>
              <a:rPr lang="en-US" sz="1200" dirty="0" err="1" smtClean="0">
                <a:latin typeface="Courier"/>
                <a:cs typeface="Courier"/>
              </a:rPr>
              <a:t>res</a:t>
            </a:r>
            <a:r>
              <a:rPr lang="en-US" sz="1200" dirty="0" err="1" smtClean="0">
                <a:solidFill>
                  <a:srgbClr val="0000FF"/>
                </a:solidFill>
                <a:latin typeface="Courier"/>
                <a:cs typeface="Courier"/>
              </a:rPr>
              <a:t>@</a:t>
            </a:r>
            <a:r>
              <a:rPr lang="en-US" sz="1200" dirty="0" err="1" smtClean="0">
                <a:latin typeface="Courier"/>
                <a:cs typeface="Courier"/>
              </a:rPr>
              <a:t>mpFillDrawOrder</a:t>
            </a:r>
            <a:r>
              <a:rPr lang="en-US" sz="1200" dirty="0" smtClean="0">
                <a:latin typeface="Courier"/>
                <a:cs typeface="Courier"/>
              </a:rPr>
              <a:t>      = "</a:t>
            </a:r>
            <a:r>
              <a:rPr lang="en-US" sz="1200" dirty="0" err="1" smtClean="0">
                <a:latin typeface="Courier"/>
                <a:cs typeface="Courier"/>
              </a:rPr>
              <a:t>PostDraw</a:t>
            </a:r>
            <a:r>
              <a:rPr lang="en-US" sz="1200" dirty="0" smtClean="0">
                <a:latin typeface="Courier"/>
                <a:cs typeface="Courier"/>
              </a:rPr>
              <a:t>"            </a:t>
            </a:r>
            <a:r>
              <a:rPr lang="en-US" sz="1200" dirty="0" smtClean="0">
                <a:solidFill>
                  <a:srgbClr val="FF0000"/>
                </a:solidFill>
                <a:latin typeface="Courier"/>
                <a:cs typeface="Courier"/>
              </a:rPr>
              <a:t>; do map fill last</a:t>
            </a:r>
          </a:p>
          <a:p>
            <a:r>
              <a:rPr lang="en-US" sz="1200" dirty="0" smtClean="0">
                <a:latin typeface="Courier"/>
                <a:cs typeface="Courier"/>
              </a:rPr>
              <a:t>  </a:t>
            </a:r>
            <a:r>
              <a:rPr lang="en-US" sz="1200" dirty="0" err="1" smtClean="0">
                <a:latin typeface="Courier"/>
                <a:cs typeface="Courier"/>
              </a:rPr>
              <a:t>res</a:t>
            </a:r>
            <a:r>
              <a:rPr lang="en-US" sz="1200" dirty="0" err="1" smtClean="0">
                <a:solidFill>
                  <a:srgbClr val="0000FF"/>
                </a:solidFill>
                <a:latin typeface="Courier"/>
                <a:cs typeface="Courier"/>
              </a:rPr>
              <a:t>@</a:t>
            </a:r>
            <a:r>
              <a:rPr lang="en-US" sz="1200" dirty="0" err="1" smtClean="0">
                <a:latin typeface="Courier"/>
                <a:cs typeface="Courier"/>
              </a:rPr>
              <a:t>mpLandFillColor</a:t>
            </a:r>
            <a:r>
              <a:rPr lang="en-US" sz="1200" dirty="0" smtClean="0">
                <a:latin typeface="Courier"/>
                <a:cs typeface="Courier"/>
              </a:rPr>
              <a:t>      = “</a:t>
            </a:r>
            <a:r>
              <a:rPr lang="en-US" sz="1200" dirty="0" err="1" smtClean="0">
                <a:latin typeface="Courier"/>
                <a:cs typeface="Courier"/>
              </a:rPr>
              <a:t>LightGray</a:t>
            </a:r>
            <a:r>
              <a:rPr lang="en-US" sz="1200" dirty="0" smtClean="0">
                <a:latin typeface="Courier"/>
                <a:cs typeface="Courier"/>
              </a:rPr>
              <a:t>"           </a:t>
            </a:r>
            <a:r>
              <a:rPr lang="en-US" sz="1200" dirty="0" smtClean="0">
                <a:solidFill>
                  <a:srgbClr val="FF0000"/>
                </a:solidFill>
                <a:latin typeface="Courier"/>
                <a:cs typeface="Courier"/>
              </a:rPr>
              <a:t>; color of land</a:t>
            </a:r>
          </a:p>
          <a:p>
            <a:endParaRPr lang="en-US" sz="1200" dirty="0" smtClean="0">
              <a:latin typeface="Courier"/>
              <a:cs typeface="Courier"/>
            </a:endParaRPr>
          </a:p>
          <a:p>
            <a:r>
              <a:rPr lang="en-US" sz="1200" dirty="0" smtClean="0">
                <a:latin typeface="Courier"/>
                <a:cs typeface="Courier"/>
              </a:rPr>
              <a:t>  plot = </a:t>
            </a:r>
            <a:r>
              <a:rPr lang="en-US" sz="1200" dirty="0" err="1" smtClean="0">
                <a:latin typeface="Courier"/>
                <a:cs typeface="Courier"/>
              </a:rPr>
              <a:t>gsn_csm_contour_map(wks,x,res</a:t>
            </a:r>
            <a:r>
              <a:rPr lang="en-US" sz="1200" dirty="0" smtClean="0">
                <a:latin typeface="Courier"/>
                <a:cs typeface="Courier"/>
              </a:rPr>
              <a:t>)</a:t>
            </a:r>
          </a:p>
          <a:p>
            <a:r>
              <a:rPr lang="en-US" sz="1200" dirty="0" smtClean="0">
                <a:latin typeface="Courier"/>
                <a:cs typeface="Courier"/>
              </a:rPr>
              <a:t>end</a:t>
            </a:r>
            <a:endParaRPr lang="en-US" sz="1200" dirty="0">
              <a:latin typeface="Courier"/>
              <a:cs typeface="Courier"/>
            </a:endParaRPr>
          </a:p>
        </p:txBody>
      </p:sp>
      <p:sp>
        <p:nvSpPr>
          <p:cNvPr id="3" name="TextBox 2"/>
          <p:cNvSpPr txBox="1"/>
          <p:nvPr/>
        </p:nvSpPr>
        <p:spPr>
          <a:xfrm>
            <a:off x="457200" y="0"/>
            <a:ext cx="8382000" cy="400110"/>
          </a:xfrm>
          <a:prstGeom prst="rect">
            <a:avLst/>
          </a:prstGeom>
          <a:noFill/>
        </p:spPr>
        <p:txBody>
          <a:bodyPr wrap="square" rtlCol="0">
            <a:spAutoFit/>
          </a:bodyPr>
          <a:lstStyle/>
          <a:p>
            <a:pPr algn="ctr"/>
            <a:r>
              <a:rPr lang="en-US" sz="2000" dirty="0" smtClean="0"/>
              <a:t>POP scalar example: ‘thinning’ array to speed up plotting</a:t>
            </a:r>
            <a:endParaRPr lang="en-US" sz="2000" dirty="0"/>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Picture 5" descr="PHC2_TEMP_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515735"/>
            <a:ext cx="9144000" cy="582653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DSC03520.jpg"/>
          <p:cNvPicPr>
            <a:picLocks noGrp="1" noChangeAspect="1"/>
          </p:cNvPicPr>
          <p:nvPr>
            <p:ph idx="1"/>
          </p:nvPr>
        </p:nvPicPr>
        <p:blipFill>
          <a:blip r:embed="rId2" cstate="screen">
            <a:alphaModFix amt="23000"/>
            <a:extLst>
              <a:ext uri="{28A0092B-C50C-407E-A947-70E740481C1C}">
                <a14:useLocalDpi xmlns:a14="http://schemas.microsoft.com/office/drawing/2010/main"/>
              </a:ext>
            </a:extLst>
          </a:blip>
          <a:srcRect/>
          <a:stretch>
            <a:fillRect/>
          </a:stretch>
        </p:blipFill>
        <p:spPr>
          <a:xfrm>
            <a:off x="609600" y="675382"/>
            <a:ext cx="7772400" cy="4114800"/>
          </a:xfrm>
          <a:ln>
            <a:solidFill>
              <a:schemeClr val="tx1"/>
            </a:solidFill>
          </a:ln>
        </p:spPr>
      </p:pic>
      <p:sp>
        <p:nvSpPr>
          <p:cNvPr id="8" name="TextBox 7"/>
          <p:cNvSpPr txBox="1"/>
          <p:nvPr/>
        </p:nvSpPr>
        <p:spPr>
          <a:xfrm>
            <a:off x="1524000" y="4713982"/>
            <a:ext cx="1600200" cy="1077218"/>
          </a:xfrm>
          <a:prstGeom prst="rect">
            <a:avLst/>
          </a:prstGeom>
          <a:noFill/>
        </p:spPr>
        <p:txBody>
          <a:bodyPr wrap="square" rtlCol="0">
            <a:spAutoFit/>
          </a:bodyPr>
          <a:lstStyle/>
          <a:p>
            <a:pPr algn="ctr"/>
            <a:r>
              <a:rPr lang="en-US" sz="1600" dirty="0" smtClean="0"/>
              <a:t>Dennis Shea</a:t>
            </a:r>
          </a:p>
          <a:p>
            <a:pPr algn="ctr"/>
            <a:r>
              <a:rPr lang="en-US" sz="1600" dirty="0" smtClean="0"/>
              <a:t>Science guy</a:t>
            </a:r>
          </a:p>
          <a:p>
            <a:pPr algn="ctr"/>
            <a:r>
              <a:rPr lang="en-US" sz="1600" dirty="0" smtClean="0"/>
              <a:t>Data expert</a:t>
            </a:r>
          </a:p>
          <a:p>
            <a:pPr algn="ctr"/>
            <a:r>
              <a:rPr lang="en-US" sz="1600" dirty="0" smtClean="0"/>
              <a:t>Trainer</a:t>
            </a:r>
            <a:endParaRPr lang="en-US" sz="1600" dirty="0"/>
          </a:p>
        </p:txBody>
      </p:sp>
      <p:sp>
        <p:nvSpPr>
          <p:cNvPr id="9" name="TextBox 8"/>
          <p:cNvSpPr txBox="1"/>
          <p:nvPr/>
        </p:nvSpPr>
        <p:spPr>
          <a:xfrm>
            <a:off x="3200400" y="4713982"/>
            <a:ext cx="1600200" cy="830997"/>
          </a:xfrm>
          <a:prstGeom prst="rect">
            <a:avLst/>
          </a:prstGeom>
          <a:noFill/>
        </p:spPr>
        <p:txBody>
          <a:bodyPr wrap="square" rtlCol="0">
            <a:spAutoFit/>
          </a:bodyPr>
          <a:lstStyle/>
          <a:p>
            <a:pPr algn="ctr"/>
            <a:r>
              <a:rPr lang="en-US" sz="1600" dirty="0" smtClean="0"/>
              <a:t>Dave Brown</a:t>
            </a:r>
          </a:p>
          <a:p>
            <a:pPr algn="ctr"/>
            <a:r>
              <a:rPr lang="en-US" sz="1600" dirty="0" smtClean="0"/>
              <a:t>NCL Tech Lead</a:t>
            </a:r>
          </a:p>
          <a:p>
            <a:pPr algn="ctr"/>
            <a:r>
              <a:rPr lang="en-US" sz="1600" dirty="0" smtClean="0"/>
              <a:t>Everything</a:t>
            </a:r>
          </a:p>
        </p:txBody>
      </p:sp>
      <p:sp>
        <p:nvSpPr>
          <p:cNvPr id="10" name="TextBox 9"/>
          <p:cNvSpPr txBox="1"/>
          <p:nvPr/>
        </p:nvSpPr>
        <p:spPr>
          <a:xfrm>
            <a:off x="5029200" y="4713982"/>
            <a:ext cx="1371600" cy="830997"/>
          </a:xfrm>
          <a:prstGeom prst="rect">
            <a:avLst/>
          </a:prstGeom>
          <a:noFill/>
        </p:spPr>
        <p:txBody>
          <a:bodyPr wrap="square" rtlCol="0">
            <a:spAutoFit/>
          </a:bodyPr>
          <a:lstStyle/>
          <a:p>
            <a:pPr algn="ctr"/>
            <a:r>
              <a:rPr lang="en-US" sz="1600" dirty="0" smtClean="0"/>
              <a:t>Mary Haley</a:t>
            </a:r>
          </a:p>
          <a:p>
            <a:pPr algn="ctr"/>
            <a:r>
              <a:rPr lang="en-US" sz="1600" dirty="0" smtClean="0"/>
              <a:t>Project lead</a:t>
            </a:r>
          </a:p>
          <a:p>
            <a:pPr algn="ctr"/>
            <a:r>
              <a:rPr lang="en-US" sz="1600" dirty="0" smtClean="0"/>
              <a:t>Trainer</a:t>
            </a:r>
            <a:endParaRPr lang="en-US" sz="1600" dirty="0"/>
          </a:p>
        </p:txBody>
      </p:sp>
      <p:sp>
        <p:nvSpPr>
          <p:cNvPr id="11" name="TextBox 10"/>
          <p:cNvSpPr txBox="1"/>
          <p:nvPr/>
        </p:nvSpPr>
        <p:spPr>
          <a:xfrm>
            <a:off x="6400800" y="4713982"/>
            <a:ext cx="1600200" cy="830997"/>
          </a:xfrm>
          <a:prstGeom prst="rect">
            <a:avLst/>
          </a:prstGeom>
          <a:noFill/>
        </p:spPr>
        <p:txBody>
          <a:bodyPr wrap="square" rtlCol="0">
            <a:spAutoFit/>
          </a:bodyPr>
          <a:lstStyle/>
          <a:p>
            <a:pPr algn="ctr"/>
            <a:r>
              <a:rPr lang="en-US" sz="1600" dirty="0" smtClean="0"/>
              <a:t>Rick Brownrigg</a:t>
            </a:r>
          </a:p>
          <a:p>
            <a:pPr algn="ctr"/>
            <a:r>
              <a:rPr lang="en-US" sz="1600" dirty="0" smtClean="0"/>
              <a:t>Developer</a:t>
            </a:r>
          </a:p>
          <a:p>
            <a:pPr algn="ctr"/>
            <a:r>
              <a:rPr lang="en-US" sz="1600" dirty="0" smtClean="0"/>
              <a:t>Research</a:t>
            </a:r>
          </a:p>
        </p:txBody>
      </p:sp>
      <p:sp>
        <p:nvSpPr>
          <p:cNvPr id="16" name="Content Placeholder 2"/>
          <p:cNvSpPr txBox="1">
            <a:spLocks/>
          </p:cNvSpPr>
          <p:nvPr/>
        </p:nvSpPr>
        <p:spPr bwMode="auto">
          <a:xfrm>
            <a:off x="609600" y="675382"/>
            <a:ext cx="7772400" cy="4114800"/>
          </a:xfrm>
          <a:prstGeom prst="rect">
            <a:avLst/>
          </a:prstGeom>
          <a:solidFill>
            <a:srgbClr val="FEFDA5">
              <a:alpha val="28000"/>
            </a:srgbClr>
          </a:solid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Arial" pitchFamily="-112" charset="0"/>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Arial" pitchFamily="-112" charset="0"/>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Arial" pitchFamily="-112" charset="0"/>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Arial" pitchFamily="-112" charset="0"/>
                <a:ea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Arial" pitchFamily="-112" charset="0"/>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a:lnSpc>
                <a:spcPct val="130000"/>
              </a:lnSpc>
            </a:pPr>
            <a:r>
              <a:rPr lang="en-US" sz="2400" dirty="0"/>
              <a:t>Develop geoscientific analysis and visualization software in close collaboration with climate and weather scientists </a:t>
            </a:r>
          </a:p>
          <a:p>
            <a:pPr>
              <a:lnSpc>
                <a:spcPct val="130000"/>
              </a:lnSpc>
            </a:pPr>
            <a:r>
              <a:rPr lang="en-US" sz="2400" dirty="0" smtClean="0"/>
              <a:t>Create extensive examples and documentation</a:t>
            </a:r>
            <a:endParaRPr lang="en-US" sz="2400" dirty="0"/>
          </a:p>
          <a:p>
            <a:pPr>
              <a:lnSpc>
                <a:spcPct val="130000"/>
              </a:lnSpc>
            </a:pPr>
            <a:r>
              <a:rPr lang="en-US" sz="2400" dirty="0"/>
              <a:t>Answer user questions on a daily (hourly!) basis</a:t>
            </a:r>
          </a:p>
          <a:p>
            <a:pPr>
              <a:lnSpc>
                <a:spcPct val="130000"/>
              </a:lnSpc>
            </a:pPr>
            <a:r>
              <a:rPr lang="en-US" sz="2400" dirty="0"/>
              <a:t>Provide hands-on training workshops 4-</a:t>
            </a:r>
            <a:r>
              <a:rPr lang="en-US" sz="2400" dirty="0" smtClean="0"/>
              <a:t>6x </a:t>
            </a:r>
            <a:r>
              <a:rPr lang="en-US" sz="2400" dirty="0"/>
              <a:t>a year</a:t>
            </a:r>
          </a:p>
          <a:p>
            <a:pPr>
              <a:lnSpc>
                <a:spcPct val="130000"/>
              </a:lnSpc>
            </a:pPr>
            <a:r>
              <a:rPr lang="en-US" sz="2400" dirty="0"/>
              <a:t>Collaborate with outside groups and users to enhance software</a:t>
            </a:r>
          </a:p>
        </p:txBody>
      </p:sp>
      <p:sp>
        <p:nvSpPr>
          <p:cNvPr id="17" name="TextBox 16"/>
          <p:cNvSpPr txBox="1"/>
          <p:nvPr/>
        </p:nvSpPr>
        <p:spPr>
          <a:xfrm>
            <a:off x="2057400" y="5772143"/>
            <a:ext cx="1600200" cy="830997"/>
          </a:xfrm>
          <a:prstGeom prst="rect">
            <a:avLst/>
          </a:prstGeom>
          <a:noFill/>
          <a:ln w="12700" cmpd="sng">
            <a:solidFill>
              <a:schemeClr val="tx1"/>
            </a:solidFill>
          </a:ln>
        </p:spPr>
        <p:txBody>
          <a:bodyPr wrap="square" rtlCol="0">
            <a:spAutoFit/>
          </a:bodyPr>
          <a:lstStyle>
            <a:defPPr>
              <a:defRPr lang="en-US"/>
            </a:defPPr>
            <a:lvl1pPr algn="ctr">
              <a:defRPr sz="1600"/>
            </a:lvl1pPr>
          </a:lstStyle>
          <a:p>
            <a:r>
              <a:rPr lang="en-US" dirty="0"/>
              <a:t>Wei Huang</a:t>
            </a:r>
          </a:p>
          <a:p>
            <a:r>
              <a:rPr lang="en-US" dirty="0"/>
              <a:t>Developer</a:t>
            </a:r>
          </a:p>
          <a:p>
            <a:r>
              <a:rPr lang="en-US" dirty="0"/>
              <a:t>Data Formats</a:t>
            </a:r>
          </a:p>
        </p:txBody>
      </p:sp>
      <p:sp>
        <p:nvSpPr>
          <p:cNvPr id="18" name="TextBox 17"/>
          <p:cNvSpPr txBox="1"/>
          <p:nvPr/>
        </p:nvSpPr>
        <p:spPr>
          <a:xfrm>
            <a:off x="6629400" y="5694355"/>
            <a:ext cx="1828800" cy="830997"/>
          </a:xfrm>
          <a:prstGeom prst="rect">
            <a:avLst/>
          </a:prstGeom>
          <a:noFill/>
          <a:ln w="12700" cmpd="sng">
            <a:solidFill>
              <a:srgbClr val="000000"/>
            </a:solidFill>
          </a:ln>
        </p:spPr>
        <p:txBody>
          <a:bodyPr wrap="square" rtlCol="0">
            <a:spAutoFit/>
          </a:bodyPr>
          <a:lstStyle/>
          <a:p>
            <a:pPr algn="ctr"/>
            <a:r>
              <a:rPr lang="en-US" sz="1600" dirty="0" smtClean="0"/>
              <a:t>Adam Phillips</a:t>
            </a:r>
          </a:p>
          <a:p>
            <a:pPr algn="ctr"/>
            <a:r>
              <a:rPr lang="en-US" sz="1600" dirty="0"/>
              <a:t>S</a:t>
            </a:r>
            <a:r>
              <a:rPr lang="en-US" sz="1600" dirty="0" smtClean="0"/>
              <a:t>cience guy</a:t>
            </a:r>
          </a:p>
          <a:p>
            <a:pPr algn="ctr"/>
            <a:r>
              <a:rPr lang="en-US" sz="1600" dirty="0" smtClean="0"/>
              <a:t>Graphical expert</a:t>
            </a:r>
            <a:endParaRPr lang="en-US" sz="1600" dirty="0"/>
          </a:p>
        </p:txBody>
      </p:sp>
      <p:pic>
        <p:nvPicPr>
          <p:cNvPr id="19" name="Picture 9" descr="WeiHead.tiff"/>
          <p:cNvPicPr>
            <a:picLocks noChangeAspect="1"/>
          </p:cNvPicPr>
          <p:nvPr/>
        </p:nvPicPr>
        <p:blipFill>
          <a:blip r:embed="rId3">
            <a:alphaModFix amt="23000"/>
          </a:blip>
          <a:srcRect/>
          <a:stretch>
            <a:fillRect/>
          </a:stretch>
        </p:blipFill>
        <p:spPr bwMode="auto">
          <a:xfrm>
            <a:off x="838200" y="5772143"/>
            <a:ext cx="1152429" cy="1009657"/>
          </a:xfrm>
          <a:prstGeom prst="rect">
            <a:avLst/>
          </a:prstGeom>
          <a:ln>
            <a:solidFill>
              <a:schemeClr val="tx1"/>
            </a:solidFill>
          </a:ln>
        </p:spPr>
      </p:pic>
      <p:pic>
        <p:nvPicPr>
          <p:cNvPr id="20" name="Picture 8" descr="AdamHead.png"/>
          <p:cNvPicPr>
            <a:picLocks noChangeAspect="1"/>
          </p:cNvPicPr>
          <p:nvPr/>
        </p:nvPicPr>
        <p:blipFill>
          <a:blip r:embed="rId4">
            <a:alphaModFix amt="23000"/>
          </a:blip>
          <a:srcRect/>
          <a:stretch>
            <a:fillRect/>
          </a:stretch>
        </p:blipFill>
        <p:spPr bwMode="auto">
          <a:xfrm>
            <a:off x="5562600" y="5694355"/>
            <a:ext cx="915737" cy="1087445"/>
          </a:xfrm>
          <a:prstGeom prst="rect">
            <a:avLst/>
          </a:prstGeom>
          <a:ln>
            <a:solidFill>
              <a:schemeClr val="tx1"/>
            </a:solidFill>
          </a:ln>
        </p:spPr>
      </p:pic>
      <p:sp>
        <p:nvSpPr>
          <p:cNvPr id="21" name="TextBox 20"/>
          <p:cNvSpPr txBox="1"/>
          <p:nvPr/>
        </p:nvSpPr>
        <p:spPr>
          <a:xfrm>
            <a:off x="1333500" y="76200"/>
            <a:ext cx="6477000" cy="523220"/>
          </a:xfrm>
          <a:prstGeom prst="rect">
            <a:avLst/>
          </a:prstGeom>
          <a:noFill/>
        </p:spPr>
        <p:txBody>
          <a:bodyPr wrap="square" rtlCol="0">
            <a:spAutoFit/>
          </a:bodyPr>
          <a:lstStyle/>
          <a:p>
            <a:pPr algn="ctr"/>
            <a:r>
              <a:rPr lang="en-US" sz="2800" dirty="0" smtClean="0"/>
              <a:t>DAV team </a:t>
            </a:r>
            <a:r>
              <a:rPr lang="en-US" sz="2800" dirty="0" smtClean="0">
                <a:latin typeface="Wingdings"/>
                <a:ea typeface="Wingdings"/>
                <a:cs typeface="Wingdings"/>
                <a:sym typeface="Wingdings"/>
              </a:rPr>
              <a:t></a:t>
            </a:r>
            <a:r>
              <a:rPr lang="en-US" sz="2800" dirty="0">
                <a:sym typeface="Wingdings"/>
              </a:rPr>
              <a:t> </a:t>
            </a:r>
            <a:r>
              <a:rPr lang="en-US" sz="2800" dirty="0" smtClean="0"/>
              <a:t>NCAR/CISL/VETS</a:t>
            </a:r>
            <a:endParaRPr lang="en-US" sz="2800" dirty="0"/>
          </a:p>
        </p:txBody>
      </p:sp>
    </p:spTree>
    <p:extLst>
      <p:ext uri="{BB962C8B-B14F-4D97-AF65-F5344CB8AC3E}">
        <p14:creationId xmlns:p14="http://schemas.microsoft.com/office/powerpoint/2010/main" val="23631157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6">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6">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6">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6">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uiExpand="1" build="p"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txBox="1">
            <a:spLocks/>
          </p:cNvSpPr>
          <p:nvPr/>
        </p:nvSpPr>
        <p:spPr bwMode="auto">
          <a:xfrm>
            <a:off x="457200" y="76200"/>
            <a:ext cx="8229600" cy="762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i="0" u="none" strike="noStrike" kern="0" cap="none" spc="0" normalizeH="0" baseline="0" noProof="0" dirty="0" smtClean="0">
                <a:ln w="15875" cap="flat" cmpd="sng" algn="ctr">
                  <a:noFill/>
                  <a:prstDash val="solid"/>
                  <a:round/>
                  <a:headEnd type="none" w="med" len="med"/>
                  <a:tailEnd type="none" w="med" len="med"/>
                </a:ln>
                <a:solidFill>
                  <a:srgbClr val="000000"/>
                </a:solidFill>
                <a:effectLst/>
                <a:uLnTx/>
                <a:uFillTx/>
                <a:latin typeface="Arial"/>
                <a:ea typeface="ＭＳ Ｐゴシック" charset="-128"/>
                <a:cs typeface="Arial"/>
              </a:rPr>
              <a:t>Overview</a:t>
            </a:r>
          </a:p>
        </p:txBody>
      </p:sp>
      <p:sp>
        <p:nvSpPr>
          <p:cNvPr id="5" name="Content Placeholder 4"/>
          <p:cNvSpPr txBox="1">
            <a:spLocks/>
          </p:cNvSpPr>
          <p:nvPr/>
        </p:nvSpPr>
        <p:spPr bwMode="auto">
          <a:xfrm>
            <a:off x="685800" y="762000"/>
            <a:ext cx="7772400" cy="5791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indent="-342900">
              <a:lnSpc>
                <a:spcPct val="130000"/>
              </a:lnSpc>
              <a:buFont typeface="Arial"/>
              <a:buChar char="•"/>
            </a:pPr>
            <a:r>
              <a:rPr lang="en-US" dirty="0">
                <a:solidFill>
                  <a:schemeClr val="bg1">
                    <a:lumMod val="75000"/>
                  </a:schemeClr>
                </a:solidFill>
              </a:rPr>
              <a:t>Introductions</a:t>
            </a:r>
          </a:p>
          <a:p>
            <a:pPr marL="342900" indent="-342900">
              <a:lnSpc>
                <a:spcPct val="130000"/>
              </a:lnSpc>
              <a:buFont typeface="Arial"/>
              <a:buChar char="•"/>
            </a:pPr>
            <a:r>
              <a:rPr lang="en-US" dirty="0" smtClean="0">
                <a:solidFill>
                  <a:schemeClr val="bg1">
                    <a:lumMod val="75000"/>
                  </a:schemeClr>
                </a:solidFill>
              </a:rPr>
              <a:t>Audience survey</a:t>
            </a:r>
          </a:p>
          <a:p>
            <a:pPr marL="342900" indent="-342900">
              <a:lnSpc>
                <a:spcPct val="130000"/>
              </a:lnSpc>
              <a:buFont typeface="Arial"/>
              <a:buChar char="•"/>
            </a:pPr>
            <a:r>
              <a:rPr lang="en-US" dirty="0" smtClean="0">
                <a:solidFill>
                  <a:schemeClr val="bg1">
                    <a:lumMod val="75000"/>
                  </a:schemeClr>
                </a:solidFill>
              </a:rPr>
              <a:t>Introduction </a:t>
            </a:r>
            <a:r>
              <a:rPr lang="en-US" dirty="0">
                <a:solidFill>
                  <a:schemeClr val="bg1">
                    <a:lumMod val="75000"/>
                  </a:schemeClr>
                </a:solidFill>
              </a:rPr>
              <a:t>to data formats and </a:t>
            </a:r>
            <a:r>
              <a:rPr lang="en-US" dirty="0" smtClean="0">
                <a:solidFill>
                  <a:schemeClr val="bg1">
                    <a:lumMod val="75000"/>
                  </a:schemeClr>
                </a:solidFill>
              </a:rPr>
              <a:t>metadata</a:t>
            </a:r>
          </a:p>
          <a:p>
            <a:pPr marL="342900" indent="-342900">
              <a:lnSpc>
                <a:spcPct val="130000"/>
              </a:lnSpc>
              <a:buFont typeface="Arial"/>
              <a:buChar char="•"/>
            </a:pPr>
            <a:r>
              <a:rPr lang="en-US" dirty="0">
                <a:solidFill>
                  <a:schemeClr val="bg1">
                    <a:lumMod val="75000"/>
                  </a:schemeClr>
                </a:solidFill>
              </a:rPr>
              <a:t>I</a:t>
            </a:r>
            <a:r>
              <a:rPr lang="en-US" dirty="0" smtClean="0">
                <a:solidFill>
                  <a:schemeClr val="bg1">
                    <a:lumMod val="75000"/>
                  </a:schemeClr>
                </a:solidFill>
              </a:rPr>
              <a:t>ntroduction </a:t>
            </a:r>
            <a:r>
              <a:rPr lang="en-US" dirty="0">
                <a:solidFill>
                  <a:schemeClr val="bg1">
                    <a:lumMod val="75000"/>
                  </a:schemeClr>
                </a:solidFill>
              </a:rPr>
              <a:t>to </a:t>
            </a:r>
            <a:r>
              <a:rPr lang="en-US" dirty="0" smtClean="0">
                <a:solidFill>
                  <a:schemeClr val="bg1">
                    <a:lumMod val="75000"/>
                  </a:schemeClr>
                </a:solidFill>
              </a:rPr>
              <a:t>NCL</a:t>
            </a:r>
          </a:p>
          <a:p>
            <a:pPr marL="800100" lvl="1" indent="-342900">
              <a:lnSpc>
                <a:spcPct val="130000"/>
              </a:lnSpc>
              <a:buFont typeface="Arial"/>
              <a:buChar char="•"/>
            </a:pPr>
            <a:r>
              <a:rPr lang="en-US" dirty="0" smtClean="0">
                <a:solidFill>
                  <a:schemeClr val="bg1">
                    <a:lumMod val="75000"/>
                  </a:schemeClr>
                </a:solidFill>
              </a:rPr>
              <a:t>File input/output – demo</a:t>
            </a:r>
          </a:p>
          <a:p>
            <a:pPr marL="800100" lvl="1" indent="-342900">
              <a:lnSpc>
                <a:spcPct val="130000"/>
              </a:lnSpc>
              <a:buFont typeface="Arial"/>
              <a:buChar char="•"/>
            </a:pPr>
            <a:r>
              <a:rPr lang="en-US" dirty="0" smtClean="0">
                <a:solidFill>
                  <a:schemeClr val="bg1">
                    <a:lumMod val="75000"/>
                  </a:schemeClr>
                </a:solidFill>
              </a:rPr>
              <a:t>Computations – demo</a:t>
            </a:r>
          </a:p>
          <a:p>
            <a:pPr marL="800100" lvl="1" indent="-342900">
              <a:lnSpc>
                <a:spcPct val="130000"/>
              </a:lnSpc>
              <a:buFont typeface="Arial"/>
              <a:buChar char="•"/>
            </a:pPr>
            <a:r>
              <a:rPr lang="en-US" dirty="0" smtClean="0">
                <a:solidFill>
                  <a:schemeClr val="bg1">
                    <a:lumMod val="75000"/>
                  </a:schemeClr>
                </a:solidFill>
              </a:rPr>
              <a:t>Visualizations – demo</a:t>
            </a:r>
          </a:p>
          <a:p>
            <a:pPr marL="342900" indent="-342900">
              <a:lnSpc>
                <a:spcPct val="130000"/>
              </a:lnSpc>
              <a:buFont typeface="Arial"/>
              <a:buChar char="•"/>
            </a:pPr>
            <a:r>
              <a:rPr lang="en-US" dirty="0"/>
              <a:t>NCL visualization gallery</a:t>
            </a:r>
          </a:p>
          <a:p>
            <a:pPr marL="342900" indent="-342900">
              <a:lnSpc>
                <a:spcPct val="130000"/>
              </a:lnSpc>
              <a:buFont typeface="Arial"/>
              <a:buChar char="•"/>
            </a:pPr>
            <a:r>
              <a:rPr lang="en-US" dirty="0" smtClean="0">
                <a:solidFill>
                  <a:schemeClr val="bg1">
                    <a:lumMod val="75000"/>
                  </a:schemeClr>
                </a:solidFill>
              </a:rPr>
              <a:t>Other </a:t>
            </a:r>
            <a:r>
              <a:rPr lang="en-US" dirty="0">
                <a:solidFill>
                  <a:schemeClr val="bg1">
                    <a:lumMod val="75000"/>
                  </a:schemeClr>
                </a:solidFill>
              </a:rPr>
              <a:t>projects and collaborations we are part </a:t>
            </a:r>
            <a:r>
              <a:rPr lang="en-US" dirty="0" smtClean="0">
                <a:solidFill>
                  <a:schemeClr val="bg1">
                    <a:lumMod val="75000"/>
                  </a:schemeClr>
                </a:solidFill>
              </a:rPr>
              <a:t>of</a:t>
            </a:r>
          </a:p>
          <a:p>
            <a:pPr marL="342900" indent="-342900">
              <a:lnSpc>
                <a:spcPct val="130000"/>
              </a:lnSpc>
              <a:buFont typeface="Arial"/>
              <a:buChar char="•"/>
            </a:pPr>
            <a:r>
              <a:rPr lang="en-US" dirty="0" smtClean="0">
                <a:solidFill>
                  <a:schemeClr val="bg1">
                    <a:lumMod val="75000"/>
                  </a:schemeClr>
                </a:solidFill>
              </a:rPr>
              <a:t>User </a:t>
            </a:r>
            <a:r>
              <a:rPr lang="en-US" dirty="0">
                <a:solidFill>
                  <a:schemeClr val="bg1">
                    <a:lumMod val="75000"/>
                  </a:schemeClr>
                </a:solidFill>
              </a:rPr>
              <a:t>contributed </a:t>
            </a:r>
            <a:r>
              <a:rPr lang="en-US" dirty="0" smtClean="0">
                <a:solidFill>
                  <a:schemeClr val="bg1">
                    <a:lumMod val="75000"/>
                  </a:schemeClr>
                </a:solidFill>
              </a:rPr>
              <a:t>software and projects</a:t>
            </a:r>
          </a:p>
          <a:p>
            <a:pPr marL="342900" indent="-342900">
              <a:lnSpc>
                <a:spcPct val="130000"/>
              </a:lnSpc>
              <a:buFont typeface="Arial"/>
              <a:buChar char="•"/>
            </a:pPr>
            <a:r>
              <a:rPr lang="en-US" dirty="0" smtClean="0">
                <a:solidFill>
                  <a:schemeClr val="bg1">
                    <a:lumMod val="75000"/>
                  </a:schemeClr>
                </a:solidFill>
              </a:rPr>
              <a:t>“No one tool does it all”</a:t>
            </a:r>
          </a:p>
          <a:p>
            <a:pPr marL="342900" indent="-342900">
              <a:lnSpc>
                <a:spcPct val="130000"/>
              </a:lnSpc>
              <a:buFont typeface="Arial"/>
              <a:buChar char="•"/>
            </a:pPr>
            <a:r>
              <a:rPr lang="en-US" dirty="0" smtClean="0">
                <a:solidFill>
                  <a:schemeClr val="bg1">
                    <a:lumMod val="75000"/>
                  </a:schemeClr>
                </a:solidFill>
              </a:rPr>
              <a:t>Challenges</a:t>
            </a:r>
            <a:endParaRPr lang="en-US" sz="1400" kern="0" dirty="0">
              <a:solidFill>
                <a:schemeClr val="bg1">
                  <a:lumMod val="75000"/>
                </a:schemeClr>
              </a:solidFill>
            </a:endParaRPr>
          </a:p>
        </p:txBody>
      </p:sp>
    </p:spTree>
    <p:extLst>
      <p:ext uri="{BB962C8B-B14F-4D97-AF65-F5344CB8AC3E}">
        <p14:creationId xmlns:p14="http://schemas.microsoft.com/office/powerpoint/2010/main" val="2260510369"/>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33400" y="1143000"/>
            <a:ext cx="8077200" cy="3447097"/>
          </a:xfrm>
          <a:prstGeom prst="rect">
            <a:avLst/>
          </a:prstGeom>
          <a:solidFill>
            <a:srgbClr val="FEF9DC"/>
          </a:solidFill>
          <a:ln w="19050">
            <a:solidFill>
              <a:srgbClr val="000000"/>
            </a:solidFill>
            <a:miter lim="800000"/>
            <a:headEnd/>
            <a:tailEnd/>
          </a:ln>
        </p:spPr>
        <p:txBody>
          <a:bodyPr wrap="square" anchor="b">
            <a:prstTxWarp prst="textNoShape">
              <a:avLst/>
            </a:prstTxWarp>
            <a:spAutoFit/>
          </a:bodyPr>
          <a:lstStyle>
            <a:defPPr>
              <a:defRPr lang="en-US"/>
            </a:defPPr>
            <a:lvl1pPr algn="ctr">
              <a:spcBef>
                <a:spcPct val="50000"/>
              </a:spcBef>
              <a:defRPr sz="2800" i="0"/>
            </a:lvl1pPr>
          </a:lstStyle>
          <a:p>
            <a:r>
              <a:rPr lang="en-US" sz="3600" dirty="0" smtClean="0"/>
              <a:t>NCL</a:t>
            </a:r>
            <a:r>
              <a:rPr lang="en-US" sz="3600" dirty="0"/>
              <a:t> </a:t>
            </a:r>
            <a:r>
              <a:rPr lang="en-US" sz="3600" dirty="0" smtClean="0"/>
              <a:t>Visualizations</a:t>
            </a:r>
            <a:endParaRPr lang="en-US" sz="2400" dirty="0"/>
          </a:p>
          <a:p>
            <a:r>
              <a:rPr lang="en-US" sz="2600" dirty="0" smtClean="0"/>
              <a:t>Hundreds </a:t>
            </a:r>
            <a:r>
              <a:rPr lang="en-US" sz="2600" dirty="0"/>
              <a:t>of example and real world scripts available</a:t>
            </a:r>
            <a:r>
              <a:rPr lang="en-US" sz="2600" dirty="0" smtClean="0"/>
              <a:t>:</a:t>
            </a:r>
            <a:br>
              <a:rPr lang="en-US" sz="2600" dirty="0" smtClean="0"/>
            </a:br>
            <a:endParaRPr lang="en-US" sz="2600" dirty="0"/>
          </a:p>
          <a:p>
            <a:r>
              <a:rPr lang="en-US" sz="2600" u="sng" dirty="0"/>
              <a:t>http://www.ncl.ucar.edu/Applications/</a:t>
            </a:r>
            <a:br>
              <a:rPr lang="en-US" sz="2600" u="sng" dirty="0"/>
            </a:br>
            <a:endParaRPr lang="en-US" u="sng" dirty="0"/>
          </a:p>
          <a:p>
            <a:r>
              <a:rPr lang="en-US" sz="2000" i="1" dirty="0">
                <a:solidFill>
                  <a:srgbClr val="800000"/>
                </a:solidFill>
              </a:rPr>
              <a:t>Most </a:t>
            </a:r>
            <a:r>
              <a:rPr lang="en-US" sz="2000" i="1" dirty="0" smtClean="0">
                <a:solidFill>
                  <a:srgbClr val="800000"/>
                </a:solidFill>
              </a:rPr>
              <a:t>visualizations that </a:t>
            </a:r>
            <a:r>
              <a:rPr lang="en-US" sz="2000" i="1" dirty="0">
                <a:solidFill>
                  <a:srgbClr val="800000"/>
                </a:solidFill>
              </a:rPr>
              <a:t>follow are taken from </a:t>
            </a:r>
            <a:r>
              <a:rPr lang="en-US" sz="2000" i="1" dirty="0" smtClean="0">
                <a:solidFill>
                  <a:srgbClr val="800000"/>
                </a:solidFill>
              </a:rPr>
              <a:t>above URLs and have scripts you can download to generate them.</a:t>
            </a:r>
            <a:endParaRPr lang="en-US" sz="2000" i="1" dirty="0">
              <a:solidFill>
                <a:srgbClr val="800000"/>
              </a:solidFill>
            </a:endParaRPr>
          </a:p>
        </p:txBody>
      </p:sp>
    </p:spTree>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opo1"/>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6200" y="228600"/>
            <a:ext cx="8991600" cy="5824538"/>
          </a:xfrm>
          <a:prstGeom prst="rect">
            <a:avLst/>
          </a:prstGeom>
          <a:noFill/>
          <a:ln w="9525">
            <a:noFill/>
            <a:miter lim="800000"/>
            <a:headEnd/>
            <a:tailEnd/>
          </a:ln>
        </p:spPr>
      </p:pic>
      <p:sp>
        <p:nvSpPr>
          <p:cNvPr id="7" name="Rectangle 4"/>
          <p:cNvSpPr>
            <a:spLocks noChangeArrowheads="1"/>
          </p:cNvSpPr>
          <p:nvPr/>
        </p:nvSpPr>
        <p:spPr bwMode="auto">
          <a:xfrm>
            <a:off x="152400" y="6248400"/>
            <a:ext cx="4535792" cy="523220"/>
          </a:xfrm>
          <a:prstGeom prst="rect">
            <a:avLst/>
          </a:prstGeom>
          <a:solidFill>
            <a:srgbClr val="FEFDA5"/>
          </a:solidFill>
          <a:ln w="3175">
            <a:solidFill>
              <a:srgbClr val="000000"/>
            </a:solidFill>
            <a:miter lim="800000"/>
            <a:headEnd/>
            <a:tailEnd/>
          </a:ln>
        </p:spPr>
        <p:txBody>
          <a:bodyPr wrap="none">
            <a:prstTxWarp prst="textNoShape">
              <a:avLst/>
            </a:prstTxWarp>
            <a:spAutoFit/>
          </a:bodyPr>
          <a:lstStyle/>
          <a:p>
            <a:pPr algn="ctr" eaLnBrk="1" hangingPunct="1"/>
            <a:r>
              <a:rPr lang="en-US" sz="1400" dirty="0">
                <a:solidFill>
                  <a:srgbClr val="000000"/>
                </a:solidFill>
              </a:rPr>
              <a:t>Raster contours of terrain data over </a:t>
            </a:r>
            <a:r>
              <a:rPr lang="en-US" sz="1400" dirty="0" smtClean="0">
                <a:solidFill>
                  <a:srgbClr val="000000"/>
                </a:solidFill>
              </a:rPr>
              <a:t>southern Colorado</a:t>
            </a:r>
          </a:p>
          <a:p>
            <a:pPr algn="ctr" eaLnBrk="1" hangingPunct="1"/>
            <a:r>
              <a:rPr lang="en-US" sz="1400" dirty="0" smtClean="0">
                <a:solidFill>
                  <a:srgbClr val="000000"/>
                </a:solidFill>
              </a:rPr>
              <a:t>Mark Stevens, NCAR</a:t>
            </a:r>
            <a:endParaRPr lang="en-US" sz="1400" dirty="0">
              <a:solidFill>
                <a:srgbClr val="000000"/>
              </a:solidFill>
            </a:endParaRPr>
          </a:p>
        </p:txBody>
      </p:sp>
    </p:spTree>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572000" y="3731786"/>
            <a:ext cx="4419600" cy="2821414"/>
          </a:xfrm>
          <a:prstGeom prst="rect">
            <a:avLst/>
          </a:prstGeom>
        </p:spPr>
      </p:pic>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86000" y="152400"/>
            <a:ext cx="2895600" cy="3548089"/>
          </a:xfrm>
          <a:prstGeom prst="rect">
            <a:avLst/>
          </a:prstGeom>
        </p:spPr>
      </p:pic>
      <p:pic>
        <p:nvPicPr>
          <p:cNvPr id="7" name="Pictur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89598" y="3886201"/>
            <a:ext cx="3022448" cy="2585648"/>
          </a:xfrm>
          <a:prstGeom prst="rect">
            <a:avLst/>
          </a:prstGeom>
        </p:spPr>
      </p:pic>
      <p:sp>
        <p:nvSpPr>
          <p:cNvPr id="8" name="TextBox 3"/>
          <p:cNvSpPr txBox="1">
            <a:spLocks noChangeArrowheads="1"/>
          </p:cNvSpPr>
          <p:nvPr/>
        </p:nvSpPr>
        <p:spPr bwMode="auto">
          <a:xfrm>
            <a:off x="-1143000" y="7162800"/>
            <a:ext cx="6477000" cy="307777"/>
          </a:xfrm>
          <a:prstGeom prst="rect">
            <a:avLst/>
          </a:prstGeom>
          <a:solidFill>
            <a:srgbClr val="BBE0E3"/>
          </a:solidFill>
          <a:ln w="12700">
            <a:solidFill>
              <a:schemeClr val="tx1"/>
            </a:solidFill>
            <a:miter lim="800000"/>
            <a:headEnd/>
            <a:tailEnd/>
          </a:ln>
        </p:spPr>
        <p:txBody>
          <a:bodyPr wrap="square">
            <a:prstTxWarp prst="textNoShape">
              <a:avLst/>
            </a:prstTxWarp>
            <a:spAutoFit/>
          </a:bodyPr>
          <a:lstStyle/>
          <a:p>
            <a:pPr algn="ctr"/>
            <a:r>
              <a:rPr lang="en-US" sz="1400" dirty="0"/>
              <a:t>http://</a:t>
            </a:r>
            <a:r>
              <a:rPr lang="en-US" sz="1400" dirty="0" err="1"/>
              <a:t>www.nws.noaa.gov</a:t>
            </a:r>
            <a:r>
              <a:rPr lang="en-US" sz="1400" dirty="0"/>
              <a:t>/</a:t>
            </a:r>
            <a:r>
              <a:rPr lang="en-US" sz="1400" dirty="0" err="1"/>
              <a:t>geodata</a:t>
            </a:r>
            <a:r>
              <a:rPr lang="en-US" sz="1400" dirty="0"/>
              <a:t>/catalog/hydro/html/</a:t>
            </a:r>
            <a:r>
              <a:rPr lang="en-US" sz="1400" dirty="0" err="1"/>
              <a:t>rivers.htm</a:t>
            </a:r>
            <a:endParaRPr lang="en-US" sz="1400" dirty="0">
              <a:solidFill>
                <a:srgbClr val="000000"/>
              </a:solidFill>
            </a:endParaRPr>
          </a:p>
        </p:txBody>
      </p:sp>
      <p:pic>
        <p:nvPicPr>
          <p:cNvPr id="9" name="Picture 8" descr="topo.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352979" y="152400"/>
            <a:ext cx="3619643" cy="3009464"/>
          </a:xfrm>
          <a:prstGeom prst="rect">
            <a:avLst/>
          </a:prstGeom>
        </p:spPr>
      </p:pic>
      <p:sp>
        <p:nvSpPr>
          <p:cNvPr id="10" name="TextBox 9"/>
          <p:cNvSpPr txBox="1"/>
          <p:nvPr/>
        </p:nvSpPr>
        <p:spPr>
          <a:xfrm>
            <a:off x="905422" y="6504801"/>
            <a:ext cx="2590800" cy="276999"/>
          </a:xfrm>
          <a:prstGeom prst="rect">
            <a:avLst/>
          </a:prstGeom>
          <a:solidFill>
            <a:srgbClr val="FFFFFF"/>
          </a:solidFill>
        </p:spPr>
        <p:txBody>
          <a:bodyPr wrap="square" rtlCol="0">
            <a:spAutoFit/>
          </a:bodyPr>
          <a:lstStyle/>
          <a:p>
            <a:pPr algn="ctr"/>
            <a:r>
              <a:rPr lang="en-US" sz="1200" u="sng" dirty="0" smtClean="0"/>
              <a:t>http://</a:t>
            </a:r>
            <a:r>
              <a:rPr lang="en-US" sz="1200" u="sng" dirty="0" err="1" smtClean="0"/>
              <a:t>www.netgis.geo.uw.edu.pl</a:t>
            </a:r>
            <a:endParaRPr lang="en-US" sz="2000" u="sng" dirty="0"/>
          </a:p>
        </p:txBody>
      </p:sp>
      <p:sp>
        <p:nvSpPr>
          <p:cNvPr id="11" name="TextBox 10"/>
          <p:cNvSpPr txBox="1"/>
          <p:nvPr/>
        </p:nvSpPr>
        <p:spPr>
          <a:xfrm>
            <a:off x="5257800" y="3200400"/>
            <a:ext cx="3810000" cy="246221"/>
          </a:xfrm>
          <a:prstGeom prst="rect">
            <a:avLst/>
          </a:prstGeom>
          <a:solidFill>
            <a:schemeClr val="bg1"/>
          </a:solidFill>
        </p:spPr>
        <p:txBody>
          <a:bodyPr wrap="square" rtlCol="0">
            <a:spAutoFit/>
          </a:bodyPr>
          <a:lstStyle/>
          <a:p>
            <a:r>
              <a:rPr lang="en-US" sz="1000" u="sng" dirty="0"/>
              <a:t>http://</a:t>
            </a:r>
            <a:r>
              <a:rPr lang="en-US" sz="1000" u="sng" dirty="0" err="1"/>
              <a:t>www.nws.noaa.gov</a:t>
            </a:r>
            <a:r>
              <a:rPr lang="en-US" sz="1000" u="sng" dirty="0"/>
              <a:t>/</a:t>
            </a:r>
            <a:r>
              <a:rPr lang="en-US" sz="1000" u="sng" dirty="0" err="1"/>
              <a:t>geodata</a:t>
            </a:r>
            <a:r>
              <a:rPr lang="en-US" sz="1000" u="sng" dirty="0"/>
              <a:t>/catalog/hydro/html/</a:t>
            </a:r>
            <a:r>
              <a:rPr lang="en-US" sz="1000" u="sng" dirty="0" err="1"/>
              <a:t>rivers.htm</a:t>
            </a:r>
            <a:endParaRPr lang="en-US" sz="1000" u="sng" dirty="0"/>
          </a:p>
        </p:txBody>
      </p:sp>
      <p:sp>
        <p:nvSpPr>
          <p:cNvPr id="12" name="TextBox 11"/>
          <p:cNvSpPr txBox="1"/>
          <p:nvPr/>
        </p:nvSpPr>
        <p:spPr>
          <a:xfrm>
            <a:off x="4724400" y="5943600"/>
            <a:ext cx="4267200" cy="246221"/>
          </a:xfrm>
          <a:prstGeom prst="rect">
            <a:avLst/>
          </a:prstGeom>
          <a:solidFill>
            <a:schemeClr val="bg1"/>
          </a:solidFill>
        </p:spPr>
        <p:txBody>
          <a:bodyPr wrap="square" rtlCol="0">
            <a:spAutoFit/>
          </a:bodyPr>
          <a:lstStyle/>
          <a:p>
            <a:pPr algn="ctr"/>
            <a:r>
              <a:rPr lang="en-US" sz="1000" dirty="0"/>
              <a:t>http://</a:t>
            </a:r>
            <a:r>
              <a:rPr lang="en-US" sz="1000" dirty="0" err="1"/>
              <a:t>www.ngdc.noaa.gov</a:t>
            </a:r>
            <a:r>
              <a:rPr lang="en-US" sz="1000" dirty="0"/>
              <a:t>/</a:t>
            </a:r>
            <a:r>
              <a:rPr lang="en-US" sz="1000" dirty="0" err="1"/>
              <a:t>mgg</a:t>
            </a:r>
            <a:r>
              <a:rPr lang="en-US" sz="1000" dirty="0"/>
              <a:t>/global/relief/ETOPO5/TOPO/ETOPO5/</a:t>
            </a:r>
          </a:p>
        </p:txBody>
      </p:sp>
      <p:sp>
        <p:nvSpPr>
          <p:cNvPr id="13" name="TextBox 12"/>
          <p:cNvSpPr txBox="1"/>
          <p:nvPr/>
        </p:nvSpPr>
        <p:spPr>
          <a:xfrm>
            <a:off x="2438400" y="3276600"/>
            <a:ext cx="2286000" cy="307777"/>
          </a:xfrm>
          <a:prstGeom prst="rect">
            <a:avLst/>
          </a:prstGeom>
          <a:solidFill>
            <a:schemeClr val="bg1"/>
          </a:solidFill>
        </p:spPr>
        <p:txBody>
          <a:bodyPr wrap="square" rtlCol="0">
            <a:spAutoFit/>
          </a:bodyPr>
          <a:lstStyle/>
          <a:p>
            <a:pPr algn="ctr"/>
            <a:r>
              <a:rPr lang="en-US" sz="1400" dirty="0" smtClean="0"/>
              <a:t>NASA JPEG image</a:t>
            </a:r>
            <a:endParaRPr lang="en-US" sz="1400" dirty="0"/>
          </a:p>
        </p:txBody>
      </p:sp>
      <p:sp>
        <p:nvSpPr>
          <p:cNvPr id="14" name="TextBox 13"/>
          <p:cNvSpPr txBox="1"/>
          <p:nvPr/>
        </p:nvSpPr>
        <p:spPr>
          <a:xfrm>
            <a:off x="228600" y="499408"/>
            <a:ext cx="1905000" cy="1938992"/>
          </a:xfrm>
          <a:prstGeom prst="rect">
            <a:avLst/>
          </a:prstGeom>
          <a:solidFill>
            <a:srgbClr val="F1E896"/>
          </a:solidFill>
        </p:spPr>
        <p:txBody>
          <a:bodyPr wrap="square" rtlCol="0">
            <a:spAutoFit/>
          </a:bodyPr>
          <a:lstStyle/>
          <a:p>
            <a:pPr algn="ctr"/>
            <a:r>
              <a:rPr lang="en-US" dirty="0" smtClean="0"/>
              <a:t>Topographic images and data from various sources</a:t>
            </a:r>
            <a:endParaRPr lang="en-US" dirty="0"/>
          </a:p>
        </p:txBody>
      </p:sp>
    </p:spTree>
    <p:extLst>
      <p:ext uri="{BB962C8B-B14F-4D97-AF65-F5344CB8AC3E}">
        <p14:creationId xmlns:p14="http://schemas.microsoft.com/office/powerpoint/2010/main" val="301434427"/>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AFRAN_temperature.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71500" y="0"/>
            <a:ext cx="7986801" cy="6858000"/>
          </a:xfrm>
          <a:prstGeom prst="rect">
            <a:avLst/>
          </a:prstGeom>
        </p:spPr>
      </p:pic>
      <p:sp>
        <p:nvSpPr>
          <p:cNvPr id="6" name="Rectangle 4"/>
          <p:cNvSpPr>
            <a:spLocks noChangeArrowheads="1"/>
          </p:cNvSpPr>
          <p:nvPr/>
        </p:nvSpPr>
        <p:spPr bwMode="auto">
          <a:xfrm>
            <a:off x="304800" y="5562600"/>
            <a:ext cx="1752600" cy="954107"/>
          </a:xfrm>
          <a:prstGeom prst="rect">
            <a:avLst/>
          </a:prstGeom>
          <a:solidFill>
            <a:srgbClr val="FEFDA5"/>
          </a:solidFill>
          <a:ln w="3175">
            <a:solidFill>
              <a:srgbClr val="000000"/>
            </a:solidFill>
            <a:miter lim="800000"/>
            <a:headEnd/>
            <a:tailEnd/>
          </a:ln>
        </p:spPr>
        <p:txBody>
          <a:bodyPr wrap="square">
            <a:prstTxWarp prst="textNoShape">
              <a:avLst/>
            </a:prstTxWarp>
            <a:spAutoFit/>
          </a:bodyPr>
          <a:lstStyle/>
          <a:p>
            <a:pPr algn="ctr" eaLnBrk="1" hangingPunct="1"/>
            <a:r>
              <a:rPr lang="en-US" sz="1400" dirty="0" smtClean="0">
                <a:solidFill>
                  <a:srgbClr val="000000"/>
                </a:solidFill>
              </a:rPr>
              <a:t>SAFRAN model file provided by </a:t>
            </a:r>
            <a:r>
              <a:rPr lang="en-US" sz="1400" dirty="0" err="1" smtClean="0">
                <a:solidFill>
                  <a:srgbClr val="000000"/>
                </a:solidFill>
              </a:rPr>
              <a:t>Clotilde</a:t>
            </a:r>
            <a:r>
              <a:rPr lang="en-US" sz="1400" dirty="0" smtClean="0">
                <a:solidFill>
                  <a:srgbClr val="000000"/>
                </a:solidFill>
              </a:rPr>
              <a:t> Dubois of </a:t>
            </a:r>
            <a:r>
              <a:rPr lang="en-US" sz="1400" dirty="0" err="1" smtClean="0">
                <a:solidFill>
                  <a:srgbClr val="000000"/>
                </a:solidFill>
              </a:rPr>
              <a:t>Meteo</a:t>
            </a:r>
            <a:r>
              <a:rPr lang="en-US" sz="1400" dirty="0" smtClean="0">
                <a:solidFill>
                  <a:srgbClr val="000000"/>
                </a:solidFill>
              </a:rPr>
              <a:t>-France</a:t>
            </a:r>
            <a:endParaRPr lang="en-US" sz="1400" dirty="0">
              <a:solidFill>
                <a:srgbClr val="000000"/>
              </a:solidFill>
            </a:endParaRPr>
          </a:p>
        </p:txBody>
      </p:sp>
    </p:spTree>
    <p:extLst>
      <p:ext uri="{BB962C8B-B14F-4D97-AF65-F5344CB8AC3E}">
        <p14:creationId xmlns:p14="http://schemas.microsoft.com/office/powerpoint/2010/main" val="1638252010"/>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66800" y="0"/>
            <a:ext cx="7060824" cy="6858000"/>
          </a:xfrm>
          <a:prstGeom prst="rect">
            <a:avLst/>
          </a:prstGeom>
        </p:spPr>
      </p:pic>
      <p:sp>
        <p:nvSpPr>
          <p:cNvPr id="3" name="Rectangle 2"/>
          <p:cNvSpPr>
            <a:spLocks noChangeArrowheads="1"/>
          </p:cNvSpPr>
          <p:nvPr/>
        </p:nvSpPr>
        <p:spPr bwMode="auto">
          <a:xfrm>
            <a:off x="76200" y="5704582"/>
            <a:ext cx="1981200" cy="1077218"/>
          </a:xfrm>
          <a:prstGeom prst="rect">
            <a:avLst/>
          </a:prstGeom>
          <a:solidFill>
            <a:srgbClr val="FEFDA5"/>
          </a:solidFill>
          <a:ln w="3175">
            <a:solidFill>
              <a:srgbClr val="000000"/>
            </a:solidFill>
            <a:miter lim="800000"/>
            <a:headEnd/>
            <a:tailEnd/>
          </a:ln>
        </p:spPr>
        <p:txBody>
          <a:bodyPr wrap="square">
            <a:prstTxWarp prst="textNoShape">
              <a:avLst/>
            </a:prstTxWarp>
            <a:spAutoFit/>
          </a:bodyPr>
          <a:lstStyle/>
          <a:p>
            <a:pPr algn="ctr" eaLnBrk="1" hangingPunct="1"/>
            <a:r>
              <a:rPr lang="en-US" sz="1600" dirty="0" err="1" smtClean="0"/>
              <a:t>Hongmei</a:t>
            </a:r>
            <a:r>
              <a:rPr lang="en-US" sz="1600" dirty="0" smtClean="0"/>
              <a:t> </a:t>
            </a:r>
            <a:r>
              <a:rPr lang="en-US" sz="1600" dirty="0"/>
              <a:t>Li of Max Planck Institute for Meteorology in </a:t>
            </a:r>
            <a:r>
              <a:rPr lang="en-US" sz="1600" dirty="0" smtClean="0"/>
              <a:t>Hamburg</a:t>
            </a:r>
            <a:endParaRPr lang="en-US" sz="1600" dirty="0">
              <a:solidFill>
                <a:srgbClr val="000000"/>
              </a:solidFill>
            </a:endParaRPr>
          </a:p>
        </p:txBody>
      </p:sp>
    </p:spTree>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5890260"/>
          </a:xfrm>
          <a:prstGeom prst="rect">
            <a:avLst/>
          </a:prstGeom>
        </p:spPr>
      </p:pic>
      <p:sp>
        <p:nvSpPr>
          <p:cNvPr id="3" name="Rectangle 4"/>
          <p:cNvSpPr>
            <a:spLocks noChangeArrowheads="1"/>
          </p:cNvSpPr>
          <p:nvPr/>
        </p:nvSpPr>
        <p:spPr bwMode="auto">
          <a:xfrm>
            <a:off x="723900" y="6106180"/>
            <a:ext cx="7696200" cy="523220"/>
          </a:xfrm>
          <a:prstGeom prst="rect">
            <a:avLst/>
          </a:prstGeom>
          <a:solidFill>
            <a:srgbClr val="FEFDA5"/>
          </a:solidFill>
          <a:ln w="3175">
            <a:solidFill>
              <a:srgbClr val="000000"/>
            </a:solidFill>
            <a:miter lim="800000"/>
            <a:headEnd/>
            <a:tailEnd/>
          </a:ln>
        </p:spPr>
        <p:txBody>
          <a:bodyPr wrap="square">
            <a:prstTxWarp prst="textNoShape">
              <a:avLst/>
            </a:prstTxWarp>
            <a:spAutoFit/>
          </a:bodyPr>
          <a:lstStyle/>
          <a:p>
            <a:pPr algn="ctr" eaLnBrk="1" hangingPunct="1"/>
            <a:r>
              <a:rPr lang="en-US" sz="1400" dirty="0"/>
              <a:t>B</a:t>
            </a:r>
            <a:r>
              <a:rPr lang="en-US" sz="1400" dirty="0" smtClean="0"/>
              <a:t>athymetry </a:t>
            </a:r>
            <a:r>
              <a:rPr lang="en-US" sz="1400" dirty="0"/>
              <a:t>from an ORCA12 grid file provided by </a:t>
            </a:r>
            <a:r>
              <a:rPr lang="en-US" sz="1400" dirty="0" err="1"/>
              <a:t>Romain</a:t>
            </a:r>
            <a:r>
              <a:rPr lang="en-US" sz="1400" dirty="0"/>
              <a:t> </a:t>
            </a:r>
            <a:r>
              <a:rPr lang="en-US" sz="1400" dirty="0" err="1"/>
              <a:t>Bourdalle-Badie</a:t>
            </a:r>
            <a:r>
              <a:rPr lang="en-US" sz="1400" dirty="0"/>
              <a:t> of Mercator Ocean. The variable is dimensioned 3059 x </a:t>
            </a:r>
            <a:r>
              <a:rPr lang="en-US" sz="1400" dirty="0" smtClean="0"/>
              <a:t>4322</a:t>
            </a:r>
            <a:endParaRPr lang="en-US" sz="1400" dirty="0">
              <a:solidFill>
                <a:srgbClr val="000000"/>
              </a:solidFill>
            </a:endParaRPr>
          </a:p>
        </p:txBody>
      </p:sp>
    </p:spTree>
    <p:extLst>
      <p:ext uri="{BB962C8B-B14F-4D97-AF65-F5344CB8AC3E}">
        <p14:creationId xmlns:p14="http://schemas.microsoft.com/office/powerpoint/2010/main" val="1470415997"/>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ndex_amo.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166301" y="0"/>
            <a:ext cx="5606099" cy="6858000"/>
          </a:xfrm>
          <a:prstGeom prst="rect">
            <a:avLst/>
          </a:prstGeom>
        </p:spPr>
      </p:pic>
      <p:sp>
        <p:nvSpPr>
          <p:cNvPr id="5" name="Rectangle 4"/>
          <p:cNvSpPr>
            <a:spLocks noChangeArrowheads="1"/>
          </p:cNvSpPr>
          <p:nvPr/>
        </p:nvSpPr>
        <p:spPr bwMode="auto">
          <a:xfrm>
            <a:off x="228600" y="152400"/>
            <a:ext cx="2209800" cy="1077218"/>
          </a:xfrm>
          <a:prstGeom prst="rect">
            <a:avLst/>
          </a:prstGeom>
          <a:solidFill>
            <a:srgbClr val="FEFDA5"/>
          </a:solidFill>
          <a:ln w="3175">
            <a:solidFill>
              <a:srgbClr val="000000"/>
            </a:solidFill>
            <a:miter lim="800000"/>
            <a:headEnd/>
            <a:tailEnd/>
          </a:ln>
        </p:spPr>
        <p:txBody>
          <a:bodyPr wrap="square">
            <a:prstTxWarp prst="textNoShape">
              <a:avLst/>
            </a:prstTxWarp>
            <a:spAutoFit/>
          </a:bodyPr>
          <a:lstStyle/>
          <a:p>
            <a:pPr algn="ctr" eaLnBrk="1" hangingPunct="1"/>
            <a:r>
              <a:rPr lang="en-US" sz="1600" dirty="0" smtClean="0">
                <a:solidFill>
                  <a:srgbClr val="000000"/>
                </a:solidFill>
              </a:rPr>
              <a:t>Atlantic multi-decadal oscillation index</a:t>
            </a:r>
          </a:p>
          <a:p>
            <a:pPr algn="ctr" eaLnBrk="1" hangingPunct="1"/>
            <a:r>
              <a:rPr lang="en-US" sz="1600" dirty="0" smtClean="0">
                <a:solidFill>
                  <a:srgbClr val="000000"/>
                </a:solidFill>
              </a:rPr>
              <a:t>Dennis Shea, NCAR/CGD</a:t>
            </a:r>
            <a:endParaRPr lang="en-US" sz="1600" dirty="0">
              <a:solidFill>
                <a:srgbClr val="000000"/>
              </a:solidFill>
            </a:endParaRPr>
          </a:p>
        </p:txBody>
      </p:sp>
    </p:spTree>
    <p:extLst>
      <p:ext uri="{BB962C8B-B14F-4D97-AF65-F5344CB8AC3E}">
        <p14:creationId xmlns:p14="http://schemas.microsoft.com/office/powerpoint/2010/main" val="1914819621"/>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vegland.png"/>
          <p:cNvPicPr>
            <a:picLocks noChangeAspect="1"/>
          </p:cNvPicPr>
          <p:nvPr/>
        </p:nvPicPr>
        <p:blipFill>
          <a:blip r:embed="rId2"/>
          <a:stretch>
            <a:fillRect/>
          </a:stretch>
        </p:blipFill>
        <p:spPr>
          <a:xfrm>
            <a:off x="0" y="0"/>
            <a:ext cx="9144000" cy="6144768"/>
          </a:xfrm>
          <a:prstGeom prst="rect">
            <a:avLst/>
          </a:prstGeom>
        </p:spPr>
      </p:pic>
      <p:sp>
        <p:nvSpPr>
          <p:cNvPr id="4" name="Rectangle 3"/>
          <p:cNvSpPr>
            <a:spLocks noChangeArrowheads="1"/>
          </p:cNvSpPr>
          <p:nvPr/>
        </p:nvSpPr>
        <p:spPr bwMode="auto">
          <a:xfrm>
            <a:off x="342900" y="6324600"/>
            <a:ext cx="8458200" cy="338554"/>
          </a:xfrm>
          <a:prstGeom prst="rect">
            <a:avLst/>
          </a:prstGeom>
          <a:solidFill>
            <a:srgbClr val="FEFDA5"/>
          </a:solidFill>
          <a:ln w="3175">
            <a:solidFill>
              <a:srgbClr val="000000"/>
            </a:solidFill>
            <a:miter lim="800000"/>
            <a:headEnd/>
            <a:tailEnd/>
          </a:ln>
        </p:spPr>
        <p:txBody>
          <a:bodyPr wrap="square">
            <a:prstTxWarp prst="textNoShape">
              <a:avLst/>
            </a:prstTxWarp>
            <a:spAutoFit/>
          </a:bodyPr>
          <a:lstStyle/>
          <a:p>
            <a:pPr algn="ctr" eaLnBrk="1" hangingPunct="1"/>
            <a:r>
              <a:rPr lang="en-US" sz="1600" dirty="0"/>
              <a:t>IGBP vegetation classification is derived from the CERES 10-min Map Land Classification.</a:t>
            </a:r>
            <a:endParaRPr lang="en-US" sz="1600" dirty="0">
              <a:solidFill>
                <a:srgbClr val="000000"/>
              </a:solidFill>
            </a:endParaRPr>
          </a:p>
        </p:txBody>
      </p:sp>
    </p:spTree>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flectivity.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5400" y="0"/>
            <a:ext cx="9088307" cy="6858000"/>
          </a:xfrm>
          <a:prstGeom prst="rect">
            <a:avLst/>
          </a:prstGeom>
        </p:spPr>
      </p:pic>
      <p:sp>
        <p:nvSpPr>
          <p:cNvPr id="4" name="Rectangle 3"/>
          <p:cNvSpPr/>
          <p:nvPr/>
        </p:nvSpPr>
        <p:spPr>
          <a:xfrm>
            <a:off x="6248400" y="5308937"/>
            <a:ext cx="1828800" cy="1015663"/>
          </a:xfrm>
          <a:prstGeom prst="rect">
            <a:avLst/>
          </a:prstGeom>
          <a:solidFill>
            <a:srgbClr val="FFFF00"/>
          </a:solidFill>
        </p:spPr>
        <p:txBody>
          <a:bodyPr wrap="square">
            <a:spAutoFit/>
          </a:bodyPr>
          <a:lstStyle/>
          <a:p>
            <a:pPr algn="ctr"/>
            <a:r>
              <a:rPr lang="en-US" sz="2000" dirty="0" smtClean="0"/>
              <a:t>Sample plot of WRF data, Mary Haley</a:t>
            </a:r>
            <a:endParaRPr lang="en-US" sz="2000" dirty="0"/>
          </a:p>
        </p:txBody>
      </p:sp>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0" y="609600"/>
            <a:ext cx="7772400" cy="6248400"/>
          </a:xfrm>
        </p:spPr>
        <p:txBody>
          <a:bodyPr/>
          <a:lstStyle/>
          <a:p>
            <a:r>
              <a:rPr lang="en-US" dirty="0"/>
              <a:t>Peggy </a:t>
            </a:r>
            <a:r>
              <a:rPr lang="en-US" dirty="0" smtClean="0"/>
              <a:t>Wagner</a:t>
            </a:r>
          </a:p>
          <a:p>
            <a:r>
              <a:rPr lang="en-US" dirty="0" err="1"/>
              <a:t>Chaitanya</a:t>
            </a:r>
            <a:r>
              <a:rPr lang="en-US" dirty="0"/>
              <a:t> </a:t>
            </a:r>
            <a:r>
              <a:rPr lang="en-US" dirty="0" err="1" smtClean="0"/>
              <a:t>Baru</a:t>
            </a:r>
            <a:endParaRPr lang="en-US" dirty="0" smtClean="0"/>
          </a:p>
          <a:p>
            <a:endParaRPr lang="en-US" dirty="0"/>
          </a:p>
        </p:txBody>
      </p:sp>
    </p:spTree>
    <p:extLst>
      <p:ext uri="{BB962C8B-B14F-4D97-AF65-F5344CB8AC3E}">
        <p14:creationId xmlns:p14="http://schemas.microsoft.com/office/powerpoint/2010/main" val="1218794902"/>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028"/>
          <p:cNvSpPr>
            <a:spLocks noChangeArrowheads="1"/>
          </p:cNvSpPr>
          <p:nvPr/>
        </p:nvSpPr>
        <p:spPr bwMode="auto">
          <a:xfrm>
            <a:off x="5522913" y="6443663"/>
            <a:ext cx="2597887" cy="338554"/>
          </a:xfrm>
          <a:prstGeom prst="rect">
            <a:avLst/>
          </a:prstGeom>
          <a:solidFill>
            <a:srgbClr val="B2FE1B">
              <a:alpha val="40000"/>
            </a:srgbClr>
          </a:solidFill>
          <a:ln w="3175">
            <a:solidFill>
              <a:srgbClr val="FFFFFF"/>
            </a:solidFill>
            <a:miter lim="800000"/>
            <a:headEnd/>
            <a:tailEnd/>
          </a:ln>
        </p:spPr>
        <p:txBody>
          <a:bodyPr wrap="none">
            <a:prstTxWarp prst="textNoShape">
              <a:avLst/>
            </a:prstTxWarp>
            <a:spAutoFit/>
          </a:bodyPr>
          <a:lstStyle/>
          <a:p>
            <a:pPr eaLnBrk="1" hangingPunct="1"/>
            <a:r>
              <a:rPr lang="en-US" sz="1600" b="1" dirty="0" smtClean="0">
                <a:solidFill>
                  <a:srgbClr val="000000"/>
                </a:solidFill>
              </a:rPr>
              <a:t>Dave </a:t>
            </a:r>
            <a:r>
              <a:rPr lang="en-US" sz="1600" b="1" dirty="0">
                <a:solidFill>
                  <a:srgbClr val="000000"/>
                </a:solidFill>
              </a:rPr>
              <a:t>Brown, NCAR/CISL</a:t>
            </a:r>
          </a:p>
        </p:txBody>
      </p:sp>
      <p:pic>
        <p:nvPicPr>
          <p:cNvPr id="3" name="Picture 5" descr="vector_pop.png"/>
          <p:cNvPicPr>
            <a:picLocks noChangeAspect="1"/>
          </p:cNvPicPr>
          <p:nvPr/>
        </p:nvPicPr>
        <p:blipFill>
          <a:blip r:embed="rId2"/>
          <a:srcRect/>
          <a:stretch>
            <a:fillRect/>
          </a:stretch>
        </p:blipFill>
        <p:spPr bwMode="auto">
          <a:xfrm>
            <a:off x="0" y="0"/>
            <a:ext cx="9144000" cy="640715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Fig3.Sym.Example_1_olr.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2400" y="789020"/>
            <a:ext cx="4343400" cy="4011580"/>
          </a:xfrm>
          <a:prstGeom prst="rect">
            <a:avLst/>
          </a:prstGeom>
        </p:spPr>
      </p:pic>
      <p:pic>
        <p:nvPicPr>
          <p:cNvPr id="10" name="Picture 9" descr="Fig3.Asym.Example_1_olr.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64477" y="789019"/>
            <a:ext cx="4303323" cy="3974565"/>
          </a:xfrm>
          <a:prstGeom prst="rect">
            <a:avLst/>
          </a:prstGeom>
        </p:spPr>
      </p:pic>
      <p:sp>
        <p:nvSpPr>
          <p:cNvPr id="11" name="TextBox 10"/>
          <p:cNvSpPr txBox="1"/>
          <p:nvPr/>
        </p:nvSpPr>
        <p:spPr>
          <a:xfrm>
            <a:off x="685800" y="4923472"/>
            <a:ext cx="7620000" cy="1200329"/>
          </a:xfrm>
          <a:prstGeom prst="rect">
            <a:avLst/>
          </a:prstGeom>
          <a:noFill/>
        </p:spPr>
        <p:txBody>
          <a:bodyPr wrap="square" rtlCol="0">
            <a:spAutoFit/>
          </a:bodyPr>
          <a:lstStyle/>
          <a:p>
            <a:r>
              <a:rPr lang="en-US" sz="1800" dirty="0" smtClean="0"/>
              <a:t>The data used were from ERA40 1999-2001 on a T85 grid. The original data were at a sampling rate of 4x per day (every 6 hours). The sampling rate was reduced (decimated) to 2x per day (every 12 hours). This may be needed if memory is a problem.  </a:t>
            </a:r>
            <a:r>
              <a:rPr lang="en-US" sz="1800" i="1" dirty="0" smtClean="0">
                <a:solidFill>
                  <a:srgbClr val="000000"/>
                </a:solidFill>
              </a:rPr>
              <a:t>Courtesy Dennis Shea, NCAR/CGD</a:t>
            </a:r>
            <a:endParaRPr lang="en-US" sz="1800" i="1" dirty="0"/>
          </a:p>
        </p:txBody>
      </p:sp>
      <p:sp>
        <p:nvSpPr>
          <p:cNvPr id="13" name="TextBox 12"/>
          <p:cNvSpPr txBox="1"/>
          <p:nvPr/>
        </p:nvSpPr>
        <p:spPr>
          <a:xfrm>
            <a:off x="1905000" y="228600"/>
            <a:ext cx="5181600" cy="461665"/>
          </a:xfrm>
          <a:prstGeom prst="rect">
            <a:avLst/>
          </a:prstGeom>
          <a:noFill/>
        </p:spPr>
        <p:txBody>
          <a:bodyPr wrap="square" rtlCol="0">
            <a:spAutoFit/>
          </a:bodyPr>
          <a:lstStyle/>
          <a:p>
            <a:r>
              <a:rPr lang="en-US" dirty="0" smtClean="0"/>
              <a:t>Wheeler-</a:t>
            </a:r>
            <a:r>
              <a:rPr lang="en-US" dirty="0" err="1" smtClean="0"/>
              <a:t>Kiladis</a:t>
            </a:r>
            <a:r>
              <a:rPr lang="en-US" dirty="0" smtClean="0"/>
              <a:t> space-time spectra</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6"/>
          <p:cNvSpPr txBox="1">
            <a:spLocks noChangeArrowheads="1"/>
          </p:cNvSpPr>
          <p:nvPr/>
        </p:nvSpPr>
        <p:spPr bwMode="auto">
          <a:xfrm>
            <a:off x="495300" y="284216"/>
            <a:ext cx="8077200" cy="5001370"/>
          </a:xfrm>
          <a:prstGeom prst="rect">
            <a:avLst/>
          </a:prstGeom>
          <a:solidFill>
            <a:srgbClr val="FEF9DC"/>
          </a:solidFill>
          <a:ln w="19050">
            <a:solidFill>
              <a:srgbClr val="000000"/>
            </a:solidFill>
            <a:miter lim="800000"/>
            <a:headEnd/>
            <a:tailEnd/>
          </a:ln>
        </p:spPr>
        <p:txBody>
          <a:bodyPr wrap="square" anchor="b">
            <a:prstTxWarp prst="textNoShape">
              <a:avLst/>
            </a:prstTxWarp>
            <a:spAutoFit/>
          </a:bodyPr>
          <a:lstStyle/>
          <a:p>
            <a:pPr algn="ctr">
              <a:spcBef>
                <a:spcPct val="50000"/>
              </a:spcBef>
            </a:pPr>
            <a:r>
              <a:rPr lang="en-US" sz="2800" dirty="0"/>
              <a:t>NCL visualizations for specialized data</a:t>
            </a:r>
          </a:p>
          <a:p>
            <a:pPr algn="ctr">
              <a:spcBef>
                <a:spcPct val="50000"/>
              </a:spcBef>
            </a:pPr>
            <a:r>
              <a:rPr lang="en-US" sz="2000" i="1" dirty="0" smtClean="0">
                <a:solidFill>
                  <a:srgbClr val="B20000"/>
                </a:solidFill>
              </a:rPr>
              <a:t/>
            </a:r>
            <a:br>
              <a:rPr lang="en-US" sz="2000" i="1" dirty="0" smtClean="0">
                <a:solidFill>
                  <a:srgbClr val="B20000"/>
                </a:solidFill>
              </a:rPr>
            </a:br>
            <a:r>
              <a:rPr lang="en-US" sz="2000" i="1" dirty="0" smtClean="0">
                <a:solidFill>
                  <a:srgbClr val="B20000"/>
                </a:solidFill>
              </a:rPr>
              <a:t>CALIPSO</a:t>
            </a:r>
            <a:r>
              <a:rPr lang="en-US" sz="2000" i="1" dirty="0" smtClean="0">
                <a:solidFill>
                  <a:srgbClr val="000000"/>
                </a:solidFill>
              </a:rPr>
              <a:t>: </a:t>
            </a:r>
            <a:r>
              <a:rPr lang="en-US" sz="1800" dirty="0"/>
              <a:t>Cloud-Aerosol </a:t>
            </a:r>
            <a:r>
              <a:rPr lang="en-US" sz="1800" dirty="0" err="1"/>
              <a:t>Lidar</a:t>
            </a:r>
            <a:r>
              <a:rPr lang="en-US" sz="1800" dirty="0"/>
              <a:t> </a:t>
            </a:r>
            <a:r>
              <a:rPr lang="en-US" sz="1800" dirty="0" smtClean="0"/>
              <a:t>&amp; Infrared </a:t>
            </a:r>
            <a:r>
              <a:rPr lang="en-US" sz="1800" dirty="0"/>
              <a:t>Pathfinder Satellite </a:t>
            </a:r>
            <a:r>
              <a:rPr lang="en-US" sz="1800" dirty="0" smtClean="0"/>
              <a:t>Observations</a:t>
            </a:r>
          </a:p>
          <a:p>
            <a:pPr algn="ctr">
              <a:spcBef>
                <a:spcPct val="50000"/>
              </a:spcBef>
            </a:pPr>
            <a:r>
              <a:rPr lang="en-US" sz="2000" i="1" dirty="0" err="1" smtClean="0">
                <a:solidFill>
                  <a:srgbClr val="B20000"/>
                </a:solidFill>
              </a:rPr>
              <a:t>CloudSat</a:t>
            </a:r>
            <a:r>
              <a:rPr lang="en-US" sz="2000" i="1" dirty="0" smtClean="0">
                <a:solidFill>
                  <a:srgbClr val="000000"/>
                </a:solidFill>
              </a:rPr>
              <a:t>: </a:t>
            </a:r>
            <a:r>
              <a:rPr lang="en-US" sz="1800" dirty="0" smtClean="0">
                <a:solidFill>
                  <a:srgbClr val="000000"/>
                </a:solidFill>
              </a:rPr>
              <a:t>Cloud Vertical </a:t>
            </a:r>
          </a:p>
          <a:p>
            <a:pPr algn="ctr">
              <a:spcBef>
                <a:spcPct val="50000"/>
              </a:spcBef>
            </a:pPr>
            <a:r>
              <a:rPr lang="en-US" sz="2000" i="1" dirty="0" smtClean="0">
                <a:solidFill>
                  <a:srgbClr val="B20000"/>
                </a:solidFill>
              </a:rPr>
              <a:t>DAYMET</a:t>
            </a:r>
            <a:r>
              <a:rPr lang="en-US" sz="2000" i="1" dirty="0" smtClean="0">
                <a:solidFill>
                  <a:srgbClr val="000000"/>
                </a:solidFill>
              </a:rPr>
              <a:t>: </a:t>
            </a:r>
            <a:r>
              <a:rPr lang="en-US" sz="1800" dirty="0" smtClean="0">
                <a:solidFill>
                  <a:srgbClr val="000000"/>
                </a:solidFill>
              </a:rPr>
              <a:t>Daily surface weather and climatologies</a:t>
            </a:r>
          </a:p>
          <a:p>
            <a:pPr algn="ctr">
              <a:spcBef>
                <a:spcPct val="50000"/>
              </a:spcBef>
            </a:pPr>
            <a:r>
              <a:rPr lang="en-US" sz="2000" i="1" dirty="0">
                <a:solidFill>
                  <a:srgbClr val="B20000"/>
                </a:solidFill>
              </a:rPr>
              <a:t>GPCP</a:t>
            </a:r>
            <a:r>
              <a:rPr lang="en-US" sz="1800" dirty="0">
                <a:solidFill>
                  <a:srgbClr val="000000"/>
                </a:solidFill>
              </a:rPr>
              <a:t>: Global Precipitation Climatology Project</a:t>
            </a:r>
          </a:p>
          <a:p>
            <a:pPr algn="ctr">
              <a:spcBef>
                <a:spcPct val="50000"/>
              </a:spcBef>
            </a:pPr>
            <a:r>
              <a:rPr lang="en-US" sz="1800" dirty="0">
                <a:solidFill>
                  <a:srgbClr val="000000"/>
                </a:solidFill>
              </a:rPr>
              <a:t>SSMI Ocean Product Suite</a:t>
            </a:r>
          </a:p>
          <a:p>
            <a:pPr algn="ctr">
              <a:spcBef>
                <a:spcPct val="50000"/>
              </a:spcBef>
            </a:pPr>
            <a:r>
              <a:rPr lang="en-US" sz="1600" i="1" dirty="0" smtClean="0">
                <a:solidFill>
                  <a:srgbClr val="000000"/>
                </a:solidFill>
              </a:rPr>
              <a:t>Scripts developed </a:t>
            </a:r>
            <a:r>
              <a:rPr lang="en-US" sz="1600" i="1" dirty="0">
                <a:solidFill>
                  <a:srgbClr val="000000"/>
                </a:solidFill>
              </a:rPr>
              <a:t>by Dennis Shea, NCAR/</a:t>
            </a:r>
            <a:r>
              <a:rPr lang="en-US" sz="1600" i="1" dirty="0" smtClean="0">
                <a:solidFill>
                  <a:srgbClr val="000000"/>
                </a:solidFill>
              </a:rPr>
              <a:t>CGD</a:t>
            </a:r>
            <a:r>
              <a:rPr lang="en-US" sz="1600" i="1" dirty="0">
                <a:solidFill>
                  <a:srgbClr val="000000"/>
                </a:solidFill>
              </a:rPr>
              <a:t/>
            </a:r>
            <a:br>
              <a:rPr lang="en-US" sz="1600" i="1" dirty="0">
                <a:solidFill>
                  <a:srgbClr val="000000"/>
                </a:solidFill>
              </a:rPr>
            </a:br>
            <a:r>
              <a:rPr lang="en-US" sz="1600" i="1" dirty="0" smtClean="0">
                <a:solidFill>
                  <a:srgbClr val="000000"/>
                </a:solidFill>
              </a:rPr>
              <a:t>Co-author of Climate </a:t>
            </a:r>
            <a:r>
              <a:rPr lang="en-US" sz="1600" i="1" dirty="0">
                <a:solidFill>
                  <a:srgbClr val="000000"/>
                </a:solidFill>
              </a:rPr>
              <a:t>Data Guide: </a:t>
            </a:r>
            <a:r>
              <a:rPr lang="en-US" sz="1600" u="sng" dirty="0">
                <a:solidFill>
                  <a:srgbClr val="000000"/>
                </a:solidFill>
              </a:rPr>
              <a:t>http://</a:t>
            </a:r>
            <a:r>
              <a:rPr lang="en-US" sz="1600" u="sng" dirty="0" err="1" smtClean="0">
                <a:solidFill>
                  <a:srgbClr val="000000"/>
                </a:solidFill>
              </a:rPr>
              <a:t>climatedataguide.ucar.edu</a:t>
            </a:r>
            <a:r>
              <a:rPr lang="en-US" sz="1600" u="sng" dirty="0" smtClean="0">
                <a:solidFill>
                  <a:srgbClr val="000000"/>
                </a:solidFill>
              </a:rPr>
              <a:t/>
            </a:r>
            <a:br>
              <a:rPr lang="en-US" sz="1600" u="sng" dirty="0" smtClean="0">
                <a:solidFill>
                  <a:srgbClr val="000000"/>
                </a:solidFill>
              </a:rPr>
            </a:br>
            <a:endParaRPr lang="en-US" sz="1600" u="sng" dirty="0" smtClean="0">
              <a:solidFill>
                <a:srgbClr val="000000"/>
              </a:solidFill>
            </a:endParaRPr>
          </a:p>
          <a:p>
            <a:pPr algn="ctr">
              <a:spcBef>
                <a:spcPct val="50000"/>
              </a:spcBef>
            </a:pPr>
            <a:r>
              <a:rPr lang="en-US" sz="1600" i="1" dirty="0" smtClean="0"/>
              <a:t>“The Climate </a:t>
            </a:r>
            <a:r>
              <a:rPr lang="en-US" sz="1600" i="1" dirty="0"/>
              <a:t>Data Guide provides the key insights needed to select the data that best align with your goals, including critiques of data sets by experts from the research community. We invite you to learn from their insights and share your own</a:t>
            </a:r>
            <a:r>
              <a:rPr lang="en-US" sz="1600" i="1" dirty="0" smtClean="0"/>
              <a:t>.”</a:t>
            </a:r>
            <a:endParaRPr lang="en-US" sz="1600" i="1" u="sng" dirty="0" smtClean="0">
              <a:solidFill>
                <a:srgbClr val="000000"/>
              </a:solidFill>
            </a:endParaRPr>
          </a:p>
          <a:p>
            <a:pPr algn="ctr">
              <a:spcBef>
                <a:spcPct val="50000"/>
              </a:spcBef>
            </a:pPr>
            <a:endParaRPr lang="en-US" sz="800" u="sng" dirty="0"/>
          </a:p>
        </p:txBody>
      </p:sp>
      <p:sp>
        <p:nvSpPr>
          <p:cNvPr id="10" name="TextBox 9"/>
          <p:cNvSpPr txBox="1"/>
          <p:nvPr/>
        </p:nvSpPr>
        <p:spPr>
          <a:xfrm>
            <a:off x="495300" y="5481935"/>
            <a:ext cx="8077200" cy="461665"/>
          </a:xfrm>
          <a:prstGeom prst="rect">
            <a:avLst/>
          </a:prstGeom>
          <a:noFill/>
        </p:spPr>
        <p:txBody>
          <a:bodyPr wrap="square" rtlCol="0">
            <a:spAutoFit/>
          </a:bodyPr>
          <a:lstStyle/>
          <a:p>
            <a:pPr algn="ctr"/>
            <a:r>
              <a:rPr lang="en-US" u="sng" dirty="0" smtClean="0">
                <a:solidFill>
                  <a:srgbClr val="800000"/>
                </a:solidFill>
              </a:rPr>
              <a:t>http://</a:t>
            </a:r>
            <a:r>
              <a:rPr lang="en-US" u="sng" dirty="0" err="1" smtClean="0">
                <a:solidFill>
                  <a:srgbClr val="800000"/>
                </a:solidFill>
              </a:rPr>
              <a:t>www.ncl.ucar.edu</a:t>
            </a:r>
            <a:r>
              <a:rPr lang="en-US" u="sng" dirty="0" smtClean="0">
                <a:solidFill>
                  <a:srgbClr val="800000"/>
                </a:solidFill>
              </a:rPr>
              <a:t>/Applications/</a:t>
            </a:r>
            <a:endParaRPr lang="en-US" u="sng" dirty="0">
              <a:solidFill>
                <a:srgbClr val="800000"/>
              </a:solidFill>
            </a:endParaRPr>
          </a:p>
        </p:txBody>
      </p:sp>
    </p:spTree>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calipso.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4883" y="0"/>
            <a:ext cx="5703683" cy="6858000"/>
          </a:xfrm>
          <a:prstGeom prst="rect">
            <a:avLst/>
          </a:prstGeom>
        </p:spPr>
      </p:pic>
      <p:sp>
        <p:nvSpPr>
          <p:cNvPr id="5" name="Rectangle 3"/>
          <p:cNvSpPr>
            <a:spLocks noChangeArrowheads="1"/>
          </p:cNvSpPr>
          <p:nvPr/>
        </p:nvSpPr>
        <p:spPr bwMode="auto">
          <a:xfrm>
            <a:off x="5554133" y="76200"/>
            <a:ext cx="3513667" cy="4770537"/>
          </a:xfrm>
          <a:prstGeom prst="rect">
            <a:avLst/>
          </a:prstGeom>
          <a:solidFill>
            <a:srgbClr val="FEFFC8"/>
          </a:solidFill>
          <a:ln w="3175">
            <a:solidFill>
              <a:srgbClr val="FFFFFF"/>
            </a:solidFill>
            <a:miter lim="800000"/>
            <a:headEnd/>
            <a:tailEnd/>
          </a:ln>
        </p:spPr>
        <p:txBody>
          <a:bodyPr wrap="square">
            <a:prstTxWarp prst="textNoShape">
              <a:avLst/>
            </a:prstTxWarp>
            <a:spAutoFit/>
          </a:bodyPr>
          <a:lstStyle/>
          <a:p>
            <a:pPr algn="ctr"/>
            <a:r>
              <a:rPr lang="en-US" sz="1600" b="1" dirty="0" smtClean="0"/>
              <a:t>CALIPSO </a:t>
            </a:r>
            <a:r>
              <a:rPr lang="en-US" sz="1600" dirty="0"/>
              <a:t>was launched on April 28, 2006 to study the impact of clouds and aerosols on the Earth's radiation budget and </a:t>
            </a:r>
            <a:r>
              <a:rPr lang="en-US" sz="1600" dirty="0" smtClean="0"/>
              <a:t>climate.</a:t>
            </a:r>
          </a:p>
          <a:p>
            <a:pPr algn="ctr"/>
            <a:endParaRPr lang="en-US" sz="1600" dirty="0"/>
          </a:p>
          <a:p>
            <a:pPr algn="ctr"/>
            <a:r>
              <a:rPr lang="en-US" sz="1600" dirty="0" smtClean="0"/>
              <a:t>It </a:t>
            </a:r>
            <a:r>
              <a:rPr lang="en-US" sz="1600" dirty="0"/>
              <a:t>flies in formation with five other satellites in the international "A-Train" constellation for coincident Earth observations. The CALIPSO satellite comprises three instruments, the Cloud-Aerosol </a:t>
            </a:r>
            <a:r>
              <a:rPr lang="en-US" sz="1600" dirty="0" err="1" smtClean="0"/>
              <a:t>Lidar</a:t>
            </a:r>
            <a:r>
              <a:rPr lang="en-US" sz="1600" dirty="0" smtClean="0"/>
              <a:t> </a:t>
            </a:r>
            <a:r>
              <a:rPr lang="en-US" sz="1600" dirty="0"/>
              <a:t>with Orthogonal Polarization (CALIOP), the Imaging Infrared Radiometer (IIR), and the Wide Field Camera (WFC)</a:t>
            </a:r>
            <a:r>
              <a:rPr lang="en-US" sz="1600" dirty="0" smtClean="0"/>
              <a:t>.</a:t>
            </a:r>
          </a:p>
          <a:p>
            <a:pPr algn="ctr"/>
            <a:endParaRPr lang="en-US" sz="1600" dirty="0"/>
          </a:p>
          <a:p>
            <a:pPr algn="ctr"/>
            <a:r>
              <a:rPr lang="en-US" sz="1600" dirty="0" smtClean="0"/>
              <a:t>CALIPSO </a:t>
            </a:r>
            <a:r>
              <a:rPr lang="en-US" sz="1600" dirty="0"/>
              <a:t>is a joint satellite mission between NASA and the French Agency, CNES</a:t>
            </a:r>
            <a:r>
              <a:rPr lang="en-US" sz="1600" b="1" dirty="0" smtClean="0"/>
              <a:t> </a:t>
            </a:r>
            <a:endParaRPr lang="en-US" sz="1600" dirty="0">
              <a:solidFill>
                <a:srgbClr val="000000"/>
              </a:solidFill>
            </a:endParaRPr>
          </a:p>
        </p:txBody>
      </p:sp>
    </p:spTree>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cloudsat.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04056" y="685800"/>
            <a:ext cx="8135888" cy="6858000"/>
          </a:xfrm>
          <a:prstGeom prst="rect">
            <a:avLst/>
          </a:prstGeom>
        </p:spPr>
      </p:pic>
      <p:sp>
        <p:nvSpPr>
          <p:cNvPr id="6" name="Rectangle 3"/>
          <p:cNvSpPr>
            <a:spLocks noChangeArrowheads="1"/>
          </p:cNvSpPr>
          <p:nvPr/>
        </p:nvSpPr>
        <p:spPr bwMode="auto">
          <a:xfrm>
            <a:off x="533400" y="152400"/>
            <a:ext cx="8077200" cy="830997"/>
          </a:xfrm>
          <a:prstGeom prst="rect">
            <a:avLst/>
          </a:prstGeom>
          <a:solidFill>
            <a:srgbClr val="FEFFC8"/>
          </a:solidFill>
          <a:ln w="3175">
            <a:solidFill>
              <a:srgbClr val="FFFFFF"/>
            </a:solidFill>
            <a:miter lim="800000"/>
            <a:headEnd/>
            <a:tailEnd/>
          </a:ln>
        </p:spPr>
        <p:txBody>
          <a:bodyPr wrap="square">
            <a:prstTxWarp prst="textNoShape">
              <a:avLst/>
            </a:prstTxWarp>
            <a:spAutoFit/>
          </a:bodyPr>
          <a:lstStyle/>
          <a:p>
            <a:pPr algn="ctr"/>
            <a:r>
              <a:rPr lang="en-US" sz="1600" b="1" dirty="0" err="1" smtClean="0"/>
              <a:t>Cloudsat</a:t>
            </a:r>
            <a:r>
              <a:rPr lang="en-US" sz="1600" b="1" dirty="0" smtClean="0"/>
              <a:t> </a:t>
            </a:r>
            <a:r>
              <a:rPr lang="en-US" sz="1600" dirty="0"/>
              <a:t>is a satellite mission designed to measure the vertical structure of clouds from space. The radar data produces detailed images of cloud structures which will contribute to a better understanding of clouds and climate.</a:t>
            </a:r>
            <a:endParaRPr lang="en-US" sz="1600" dirty="0">
              <a:solidFill>
                <a:srgbClr val="000000"/>
              </a:solidFill>
            </a:endParaRPr>
          </a:p>
        </p:txBody>
      </p:sp>
    </p:spTree>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daymet.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5633617" cy="6858000"/>
          </a:xfrm>
          <a:prstGeom prst="rect">
            <a:avLst/>
          </a:prstGeom>
        </p:spPr>
      </p:pic>
      <p:sp>
        <p:nvSpPr>
          <p:cNvPr id="3" name="Rectangle 3"/>
          <p:cNvSpPr>
            <a:spLocks noChangeArrowheads="1"/>
          </p:cNvSpPr>
          <p:nvPr/>
        </p:nvSpPr>
        <p:spPr bwMode="auto">
          <a:xfrm>
            <a:off x="5410200" y="685800"/>
            <a:ext cx="3352800" cy="4031873"/>
          </a:xfrm>
          <a:prstGeom prst="rect">
            <a:avLst/>
          </a:prstGeom>
          <a:solidFill>
            <a:srgbClr val="FEFFC8"/>
          </a:solidFill>
          <a:ln w="3175">
            <a:solidFill>
              <a:srgbClr val="FFFFFF"/>
            </a:solidFill>
            <a:miter lim="800000"/>
            <a:headEnd/>
            <a:tailEnd/>
          </a:ln>
        </p:spPr>
        <p:txBody>
          <a:bodyPr wrap="square">
            <a:prstTxWarp prst="textNoShape">
              <a:avLst/>
            </a:prstTxWarp>
            <a:spAutoFit/>
          </a:bodyPr>
          <a:lstStyle/>
          <a:p>
            <a:pPr algn="ctr"/>
            <a:r>
              <a:rPr lang="en-US" sz="1600" b="1" dirty="0" err="1" smtClean="0"/>
              <a:t>Daymet</a:t>
            </a:r>
            <a:r>
              <a:rPr lang="en-US" sz="1600" dirty="0" smtClean="0"/>
              <a:t>: Developed </a:t>
            </a:r>
            <a:r>
              <a:rPr lang="en-US" sz="1600" dirty="0"/>
              <a:t>by Dr. Peter E Thornton to fulfill the need for daily climatological data necessary for plant growth model inputs, </a:t>
            </a:r>
            <a:r>
              <a:rPr lang="en-US" sz="1600" dirty="0" err="1"/>
              <a:t>Daymet</a:t>
            </a:r>
            <a:r>
              <a:rPr lang="en-US" sz="1600" dirty="0"/>
              <a:t> generates daily, gridded surfaces of temperature, precipitation, humidity, and radiation over large regions and takes into account areas of complex </a:t>
            </a:r>
            <a:r>
              <a:rPr lang="en-US" sz="1600" dirty="0" smtClean="0"/>
              <a:t>terrain.</a:t>
            </a:r>
          </a:p>
          <a:p>
            <a:pPr algn="ctr"/>
            <a:endParaRPr lang="en-US" sz="1600" dirty="0" smtClean="0"/>
          </a:p>
          <a:p>
            <a:pPr algn="ctr"/>
            <a:r>
              <a:rPr lang="en-US" sz="1600" dirty="0" smtClean="0"/>
              <a:t>The </a:t>
            </a:r>
            <a:r>
              <a:rPr lang="en-US" sz="1600" dirty="0"/>
              <a:t>data are available as a suite of 2x2 degree </a:t>
            </a:r>
            <a:r>
              <a:rPr lang="en-US" sz="1600" i="1" dirty="0"/>
              <a:t>tiles</a:t>
            </a:r>
            <a:r>
              <a:rPr lang="en-US" sz="1600" dirty="0"/>
              <a:t>. Each tile contains 1km x 1km gridded values and is available as a netCDF file. The tile locations cover land areas from Mexico to southern Canada. </a:t>
            </a:r>
            <a:endParaRPr lang="en-US" sz="1600" dirty="0">
              <a:solidFill>
                <a:srgbClr val="000000"/>
              </a:solidFill>
            </a:endParaRPr>
          </a:p>
        </p:txBody>
      </p:sp>
    </p:spTree>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a:spLocks noChangeArrowheads="1"/>
          </p:cNvSpPr>
          <p:nvPr/>
        </p:nvSpPr>
        <p:spPr bwMode="auto">
          <a:xfrm>
            <a:off x="5181600" y="228600"/>
            <a:ext cx="3733800" cy="3108544"/>
          </a:xfrm>
          <a:prstGeom prst="rect">
            <a:avLst/>
          </a:prstGeom>
          <a:solidFill>
            <a:srgbClr val="FEFFC8"/>
          </a:solidFill>
          <a:ln w="3175">
            <a:solidFill>
              <a:srgbClr val="FFFFFF"/>
            </a:solidFill>
            <a:miter lim="800000"/>
            <a:headEnd/>
            <a:tailEnd/>
          </a:ln>
        </p:spPr>
        <p:txBody>
          <a:bodyPr wrap="square">
            <a:prstTxWarp prst="textNoShape">
              <a:avLst/>
            </a:prstTxWarp>
            <a:spAutoFit/>
          </a:bodyPr>
          <a:lstStyle/>
          <a:p>
            <a:r>
              <a:rPr lang="en-US" sz="1400" dirty="0"/>
              <a:t>The Ocean Product Suite (v7) from Remote Sensing Systems (RSS) </a:t>
            </a:r>
            <a:r>
              <a:rPr lang="en-US" sz="1400" dirty="0" smtClean="0"/>
              <a:t>includes </a:t>
            </a:r>
            <a:r>
              <a:rPr lang="en-US" sz="1400" dirty="0"/>
              <a:t>numerous data products for the SSMI/SSMIS instruments on the DMSP F08, F10, F11, F13, F14, F15, F17 polar orbiting satellites. These are part of the NASA </a:t>
            </a:r>
            <a:r>
              <a:rPr lang="en-US" sz="1400" dirty="0">
                <a:solidFill>
                  <a:srgbClr val="B20000"/>
                </a:solidFill>
              </a:rPr>
              <a:t>Making Earth Science Data Records for Use in Research </a:t>
            </a:r>
            <a:r>
              <a:rPr lang="en-US" sz="1400" dirty="0" smtClean="0">
                <a:solidFill>
                  <a:srgbClr val="B20000"/>
                </a:solidFill>
              </a:rPr>
              <a:t>Environments</a:t>
            </a:r>
            <a:r>
              <a:rPr lang="en-US" sz="1400" dirty="0" smtClean="0"/>
              <a:t> (</a:t>
            </a:r>
            <a:r>
              <a:rPr lang="en-US" sz="1400" dirty="0" err="1"/>
              <a:t>MEaSUREs</a:t>
            </a:r>
            <a:r>
              <a:rPr lang="en-US" sz="1400" dirty="0"/>
              <a:t>) Program. Gridded data are available at the following temporal resolutions: daily, 3-day average, weekly average and monthly average</a:t>
            </a:r>
            <a:r>
              <a:rPr lang="en-US" sz="1400" dirty="0" smtClean="0"/>
              <a:t>.</a:t>
            </a:r>
          </a:p>
          <a:p>
            <a:endParaRPr lang="en-US" sz="1400" dirty="0"/>
          </a:p>
          <a:p>
            <a:r>
              <a:rPr lang="en-US" sz="1400" dirty="0"/>
              <a:t>The data are available from the </a:t>
            </a:r>
            <a:r>
              <a:rPr lang="en-US" sz="1400" dirty="0" smtClean="0"/>
              <a:t>Global Hydrology Resource Center.</a:t>
            </a:r>
            <a:endParaRPr lang="en-US" sz="1400" dirty="0">
              <a:solidFill>
                <a:srgbClr val="000000"/>
              </a:solidFill>
            </a:endParaRPr>
          </a:p>
        </p:txBody>
      </p:sp>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8599" y="76200"/>
            <a:ext cx="4536141" cy="3505200"/>
          </a:xfrm>
          <a:prstGeom prst="rect">
            <a:avLst/>
          </a:prstGeom>
        </p:spPr>
      </p:pic>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144716" y="4343400"/>
            <a:ext cx="2859741" cy="2209800"/>
          </a:xfrm>
          <a:prstGeom prst="rect">
            <a:avLst/>
          </a:prstGeom>
        </p:spPr>
      </p:pic>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137031" y="4343400"/>
            <a:ext cx="2859742" cy="2209800"/>
          </a:xfrm>
          <a:prstGeom prst="rect">
            <a:avLst/>
          </a:prstGeom>
        </p:spPr>
      </p:pic>
      <p:pic>
        <p:nvPicPr>
          <p:cNvPr id="7" name="Picture 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52400" y="4343400"/>
            <a:ext cx="2859742" cy="2209800"/>
          </a:xfrm>
          <a:prstGeom prst="rect">
            <a:avLst/>
          </a:prstGeom>
        </p:spPr>
      </p:pic>
    </p:spTree>
    <p:extLst>
      <p:ext uri="{BB962C8B-B14F-4D97-AF65-F5344CB8AC3E}">
        <p14:creationId xmlns:p14="http://schemas.microsoft.com/office/powerpoint/2010/main" val="343549355"/>
      </p:ext>
    </p:extLst>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6"/>
          <p:cNvSpPr txBox="1">
            <a:spLocks noChangeArrowheads="1"/>
          </p:cNvSpPr>
          <p:nvPr/>
        </p:nvSpPr>
        <p:spPr bwMode="auto">
          <a:xfrm>
            <a:off x="228600" y="1142003"/>
            <a:ext cx="8534400" cy="1700465"/>
          </a:xfrm>
          <a:prstGeom prst="rect">
            <a:avLst/>
          </a:prstGeom>
          <a:solidFill>
            <a:srgbClr val="FEF9DC"/>
          </a:solidFill>
          <a:ln w="19050">
            <a:solidFill>
              <a:srgbClr val="000000"/>
            </a:solidFill>
            <a:miter lim="800000"/>
            <a:headEnd/>
            <a:tailEnd/>
          </a:ln>
        </p:spPr>
        <p:txBody>
          <a:bodyPr wrap="square" anchor="b">
            <a:prstTxWarp prst="textNoShape">
              <a:avLst/>
            </a:prstTxWarp>
            <a:spAutoFit/>
          </a:bodyPr>
          <a:lstStyle/>
          <a:p>
            <a:pPr algn="ctr">
              <a:spcBef>
                <a:spcPct val="50000"/>
              </a:spcBef>
            </a:pPr>
            <a:r>
              <a:rPr lang="en-US" sz="2800" dirty="0"/>
              <a:t>NCL </a:t>
            </a:r>
            <a:r>
              <a:rPr lang="en-US" sz="2800" dirty="0" smtClean="0"/>
              <a:t>/ ESMF regridding visualizations </a:t>
            </a:r>
          </a:p>
          <a:p>
            <a:pPr algn="ctr">
              <a:spcBef>
                <a:spcPct val="50000"/>
              </a:spcBef>
            </a:pPr>
            <a:endParaRPr lang="en-US" sz="1100" dirty="0" smtClean="0"/>
          </a:p>
          <a:p>
            <a:pPr algn="ctr">
              <a:spcBef>
                <a:spcPct val="50000"/>
              </a:spcBef>
            </a:pPr>
            <a:endParaRPr lang="en-US" sz="2000" dirty="0" smtClean="0"/>
          </a:p>
          <a:p>
            <a:pPr algn="ctr">
              <a:spcBef>
                <a:spcPct val="50000"/>
              </a:spcBef>
            </a:pPr>
            <a:endParaRPr lang="en-US" sz="2000" dirty="0" smtClean="0"/>
          </a:p>
        </p:txBody>
      </p:sp>
      <p:sp>
        <p:nvSpPr>
          <p:cNvPr id="10" name="TextBox 9"/>
          <p:cNvSpPr txBox="1"/>
          <p:nvPr/>
        </p:nvSpPr>
        <p:spPr>
          <a:xfrm>
            <a:off x="457200" y="1981200"/>
            <a:ext cx="8077200" cy="461665"/>
          </a:xfrm>
          <a:prstGeom prst="rect">
            <a:avLst/>
          </a:prstGeom>
          <a:noFill/>
        </p:spPr>
        <p:txBody>
          <a:bodyPr wrap="square" rtlCol="0">
            <a:spAutoFit/>
          </a:bodyPr>
          <a:lstStyle/>
          <a:p>
            <a:pPr algn="ctr"/>
            <a:r>
              <a:rPr lang="en-US" u="sng" dirty="0" smtClean="0">
                <a:solidFill>
                  <a:srgbClr val="800000"/>
                </a:solidFill>
              </a:rPr>
              <a:t>http://</a:t>
            </a:r>
            <a:r>
              <a:rPr lang="en-US" u="sng" dirty="0" err="1" smtClean="0">
                <a:solidFill>
                  <a:srgbClr val="800000"/>
                </a:solidFill>
              </a:rPr>
              <a:t>www.ncl.ucar.edu</a:t>
            </a:r>
            <a:r>
              <a:rPr lang="en-US" u="sng" dirty="0" smtClean="0">
                <a:solidFill>
                  <a:srgbClr val="800000"/>
                </a:solidFill>
              </a:rPr>
              <a:t>/ESMF/</a:t>
            </a:r>
            <a:endParaRPr lang="en-US" u="sng" dirty="0">
              <a:solidFill>
                <a:srgbClr val="800000"/>
              </a:solidFill>
            </a:endParaRPr>
          </a:p>
        </p:txBody>
      </p:sp>
      <p:pic>
        <p:nvPicPr>
          <p:cNvPr id="15" name="Picture 1"/>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391400" y="3581400"/>
            <a:ext cx="1187458" cy="1187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85800" y="3717929"/>
            <a:ext cx="2771479"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47426534"/>
      </p:ext>
    </p:extLst>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Arrow Connector 13"/>
          <p:cNvCxnSpPr>
            <a:cxnSpLocks noChangeShapeType="1"/>
          </p:cNvCxnSpPr>
          <p:nvPr/>
        </p:nvCxnSpPr>
        <p:spPr bwMode="auto">
          <a:xfrm flipV="1">
            <a:off x="3886200" y="4800600"/>
            <a:ext cx="914400" cy="12700"/>
          </a:xfrm>
          <a:prstGeom prst="straightConnector1">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4" name="Straight Arrow Connector 13"/>
          <p:cNvCxnSpPr>
            <a:cxnSpLocks noChangeShapeType="1"/>
          </p:cNvCxnSpPr>
          <p:nvPr/>
        </p:nvCxnSpPr>
        <p:spPr bwMode="auto">
          <a:xfrm flipV="1">
            <a:off x="4114800" y="1511300"/>
            <a:ext cx="685800" cy="12700"/>
          </a:xfrm>
          <a:prstGeom prst="straightConnector1">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cxnSp>
      <p:pic>
        <p:nvPicPr>
          <p:cNvPr id="11" name="Picture 10" descr="ESMF-1.pn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800600" y="838200"/>
            <a:ext cx="4267200" cy="142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ESMF-0.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2400" y="838200"/>
            <a:ext cx="43434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 descr="orca-0.pn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800600" y="3071446"/>
            <a:ext cx="3429000" cy="4396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2" descr="orca-1.pn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55676" y="3048000"/>
            <a:ext cx="3506724"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p:cNvSpPr txBox="1">
            <a:spLocks noChangeArrowheads="1"/>
          </p:cNvSpPr>
          <p:nvPr/>
        </p:nvSpPr>
        <p:spPr bwMode="auto">
          <a:xfrm>
            <a:off x="2667000" y="304800"/>
            <a:ext cx="4572000" cy="369332"/>
          </a:xfrm>
          <a:prstGeom prst="rect">
            <a:avLst/>
          </a:prstGeom>
          <a:solidFill>
            <a:srgbClr val="FFFF00"/>
          </a:solidFill>
          <a:ln w="15875">
            <a:solidFill>
              <a:srgbClr val="000000"/>
            </a:solidFill>
            <a:round/>
            <a:headEnd/>
            <a:tailEnd/>
          </a:ln>
        </p:spPr>
        <p:txBody>
          <a:bodyPr wrap="square">
            <a:prstTxWarp prst="textNoShape">
              <a:avLst/>
            </a:prstTxWarp>
            <a:spAutoFit/>
          </a:bodyPr>
          <a:lstStyle/>
          <a:p>
            <a:pPr algn="ctr"/>
            <a:r>
              <a:rPr lang="en-US" sz="1800" dirty="0" smtClean="0"/>
              <a:t>Fine resolution to coarse resolution</a:t>
            </a:r>
            <a:endParaRPr lang="en-US" sz="1800" dirty="0"/>
          </a:p>
        </p:txBody>
      </p:sp>
      <p:sp>
        <p:nvSpPr>
          <p:cNvPr id="17" name="TextBox 16"/>
          <p:cNvSpPr txBox="1">
            <a:spLocks noChangeArrowheads="1"/>
          </p:cNvSpPr>
          <p:nvPr/>
        </p:nvSpPr>
        <p:spPr bwMode="auto">
          <a:xfrm>
            <a:off x="2667000" y="2514600"/>
            <a:ext cx="4572000" cy="369332"/>
          </a:xfrm>
          <a:prstGeom prst="rect">
            <a:avLst/>
          </a:prstGeom>
          <a:solidFill>
            <a:srgbClr val="FFFF00"/>
          </a:solidFill>
          <a:ln w="15875">
            <a:solidFill>
              <a:srgbClr val="000000"/>
            </a:solidFill>
            <a:round/>
            <a:headEnd/>
            <a:tailEnd/>
          </a:ln>
        </p:spPr>
        <p:txBody>
          <a:bodyPr wrap="square">
            <a:prstTxWarp prst="textNoShape">
              <a:avLst/>
            </a:prstTxWarp>
            <a:spAutoFit/>
          </a:bodyPr>
          <a:lstStyle/>
          <a:p>
            <a:pPr algn="ctr"/>
            <a:r>
              <a:rPr lang="en-US" sz="1800" dirty="0" smtClean="0"/>
              <a:t>Curvilinear “strange” grid to regular grid</a:t>
            </a:r>
            <a:endParaRPr lang="en-US" sz="1800" dirty="0"/>
          </a:p>
        </p:txBody>
      </p:sp>
      <p:pic>
        <p:nvPicPr>
          <p:cNvPr id="13" name="Picture 1"/>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228600" y="152400"/>
            <a:ext cx="1578203"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77983967"/>
      </p:ext>
    </p:extLst>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434489" y="0"/>
            <a:ext cx="6557111" cy="6858000"/>
          </a:xfrm>
          <a:prstGeom prst="rect">
            <a:avLst/>
          </a:prstGeom>
        </p:spPr>
      </p:pic>
      <p:sp>
        <p:nvSpPr>
          <p:cNvPr id="3" name="TextBox 2"/>
          <p:cNvSpPr txBox="1">
            <a:spLocks noChangeArrowheads="1"/>
          </p:cNvSpPr>
          <p:nvPr/>
        </p:nvSpPr>
        <p:spPr bwMode="auto">
          <a:xfrm>
            <a:off x="152400" y="152400"/>
            <a:ext cx="2209800" cy="3139321"/>
          </a:xfrm>
          <a:prstGeom prst="rect">
            <a:avLst/>
          </a:prstGeom>
          <a:solidFill>
            <a:srgbClr val="FFFF00"/>
          </a:solidFill>
          <a:ln w="15875">
            <a:solidFill>
              <a:srgbClr val="000000"/>
            </a:solidFill>
            <a:round/>
            <a:headEnd/>
            <a:tailEnd/>
          </a:ln>
        </p:spPr>
        <p:txBody>
          <a:bodyPr wrap="square">
            <a:prstTxWarp prst="textNoShape">
              <a:avLst/>
            </a:prstTxWarp>
            <a:spAutoFit/>
          </a:bodyPr>
          <a:lstStyle/>
          <a:p>
            <a:pPr algn="ctr"/>
            <a:r>
              <a:rPr lang="en-US" sz="1800" dirty="0" smtClean="0"/>
              <a:t>Shows the three interpolation methods available in ESMF regridding:</a:t>
            </a:r>
            <a:br>
              <a:rPr lang="en-US" sz="1800" dirty="0" smtClean="0"/>
            </a:br>
            <a:endParaRPr lang="en-US" sz="1800" dirty="0" smtClean="0"/>
          </a:p>
          <a:p>
            <a:pPr algn="ctr"/>
            <a:r>
              <a:rPr lang="en-US" sz="1800" dirty="0" smtClean="0"/>
              <a:t>bilinear</a:t>
            </a:r>
          </a:p>
          <a:p>
            <a:pPr algn="ctr"/>
            <a:r>
              <a:rPr lang="en-US" sz="1800" dirty="0"/>
              <a:t>p</a:t>
            </a:r>
            <a:r>
              <a:rPr lang="en-US" sz="1800" dirty="0" smtClean="0"/>
              <a:t>atch</a:t>
            </a:r>
          </a:p>
          <a:p>
            <a:pPr algn="ctr"/>
            <a:r>
              <a:rPr lang="en-US" sz="1800" dirty="0"/>
              <a:t>c</a:t>
            </a:r>
            <a:r>
              <a:rPr lang="en-US" sz="1800" dirty="0" smtClean="0"/>
              <a:t>onserve</a:t>
            </a:r>
          </a:p>
          <a:p>
            <a:pPr algn="ctr"/>
            <a:endParaRPr lang="en-US" sz="1800" dirty="0" smtClean="0"/>
          </a:p>
          <a:p>
            <a:pPr algn="ctr"/>
            <a:r>
              <a:rPr lang="en-US" sz="1800" dirty="0" smtClean="0"/>
              <a:t>(nearest neighbor recently added)</a:t>
            </a:r>
            <a:endParaRPr lang="en-US" sz="1800" dirty="0"/>
          </a:p>
        </p:txBody>
      </p:sp>
    </p:spTree>
    <p:extLst>
      <p:ext uri="{BB962C8B-B14F-4D97-AF65-F5344CB8AC3E}">
        <p14:creationId xmlns:p14="http://schemas.microsoft.com/office/powerpoint/2010/main" val="3465477380"/>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arVis_Logoblue.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429000" y="2895600"/>
            <a:ext cx="2819400" cy="786809"/>
          </a:xfrm>
          <a:prstGeom prst="rect">
            <a:avLst/>
          </a:prstGeom>
        </p:spPr>
      </p:pic>
      <p:pic>
        <p:nvPicPr>
          <p:cNvPr id="12" name="Picture 11" descr="seam2.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71220" y="2819400"/>
            <a:ext cx="2344180" cy="1175836"/>
          </a:xfrm>
          <a:prstGeom prst="rect">
            <a:avLst/>
          </a:prstGeom>
        </p:spPr>
      </p:pic>
      <p:pic>
        <p:nvPicPr>
          <p:cNvPr id="13" name="Picture 12" descr="NCLLogoWithoutText.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04800" y="2514600"/>
            <a:ext cx="2667000" cy="1891553"/>
          </a:xfrm>
          <a:prstGeom prst="rect">
            <a:avLst/>
          </a:prstGeom>
        </p:spPr>
      </p:pic>
      <p:pic>
        <p:nvPicPr>
          <p:cNvPr id="4" name="Picture 3"/>
          <p:cNvPicPr>
            <a:picLocks noChangeAspect="1"/>
          </p:cNvPicPr>
          <p:nvPr/>
        </p:nvPicPr>
        <p:blipFill>
          <a:blip r:embed="rId5"/>
          <a:stretch>
            <a:fillRect/>
          </a:stretch>
        </p:blipFill>
        <p:spPr>
          <a:xfrm>
            <a:off x="457200" y="5783384"/>
            <a:ext cx="1143000" cy="812800"/>
          </a:xfrm>
          <a:prstGeom prst="rect">
            <a:avLst/>
          </a:prstGeom>
        </p:spPr>
      </p:pic>
      <p:pic>
        <p:nvPicPr>
          <p:cNvPr id="6" name="Picture 5"/>
          <p:cNvPicPr>
            <a:picLocks noChangeAspect="1"/>
          </p:cNvPicPr>
          <p:nvPr/>
        </p:nvPicPr>
        <p:blipFill>
          <a:blip r:embed="rId6"/>
          <a:stretch>
            <a:fillRect/>
          </a:stretch>
        </p:blipFill>
        <p:spPr>
          <a:xfrm>
            <a:off x="1905000" y="5842000"/>
            <a:ext cx="1193800" cy="656590"/>
          </a:xfrm>
          <a:prstGeom prst="rect">
            <a:avLst/>
          </a:prstGeom>
        </p:spPr>
      </p:pic>
      <p:pic>
        <p:nvPicPr>
          <p:cNvPr id="7" name="Picture 6"/>
          <p:cNvPicPr>
            <a:picLocks noChangeAspect="1"/>
          </p:cNvPicPr>
          <p:nvPr/>
        </p:nvPicPr>
        <p:blipFill>
          <a:blip r:embed="rId7"/>
          <a:stretch>
            <a:fillRect/>
          </a:stretch>
        </p:blipFill>
        <p:spPr>
          <a:xfrm>
            <a:off x="4648200" y="5638800"/>
            <a:ext cx="939800" cy="939800"/>
          </a:xfrm>
          <a:prstGeom prst="rect">
            <a:avLst/>
          </a:prstGeom>
        </p:spPr>
      </p:pic>
      <p:sp>
        <p:nvSpPr>
          <p:cNvPr id="8" name="TextBox 7"/>
          <p:cNvSpPr txBox="1"/>
          <p:nvPr/>
        </p:nvSpPr>
        <p:spPr>
          <a:xfrm>
            <a:off x="3276600" y="5867400"/>
            <a:ext cx="1295400" cy="584776"/>
          </a:xfrm>
          <a:prstGeom prst="rect">
            <a:avLst/>
          </a:prstGeom>
          <a:noFill/>
        </p:spPr>
        <p:txBody>
          <a:bodyPr wrap="square" rtlCol="0">
            <a:spAutoFit/>
          </a:bodyPr>
          <a:lstStyle/>
          <a:p>
            <a:pPr algn="ctr"/>
            <a:r>
              <a:rPr lang="en-US" sz="3200" dirty="0" smtClean="0"/>
              <a:t>GRIB</a:t>
            </a:r>
            <a:endParaRPr lang="en-US" sz="3200" dirty="0"/>
          </a:p>
        </p:txBody>
      </p:sp>
      <p:pic>
        <p:nvPicPr>
          <p:cNvPr id="9" name="Picture 8"/>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895600" y="4267200"/>
            <a:ext cx="749300" cy="1152769"/>
          </a:xfrm>
          <a:prstGeom prst="rect">
            <a:avLst/>
          </a:prstGeom>
        </p:spPr>
      </p:pic>
      <p:sp>
        <p:nvSpPr>
          <p:cNvPr id="14" name="TextBox 13"/>
          <p:cNvSpPr txBox="1"/>
          <p:nvPr/>
        </p:nvSpPr>
        <p:spPr>
          <a:xfrm>
            <a:off x="7467600" y="4495800"/>
            <a:ext cx="1295400" cy="584776"/>
          </a:xfrm>
          <a:prstGeom prst="rect">
            <a:avLst/>
          </a:prstGeom>
          <a:noFill/>
        </p:spPr>
        <p:txBody>
          <a:bodyPr wrap="square" rtlCol="0">
            <a:spAutoFit/>
          </a:bodyPr>
          <a:lstStyle/>
          <a:p>
            <a:pPr algn="ctr"/>
            <a:r>
              <a:rPr lang="en-US" sz="3200" dirty="0" smtClean="0"/>
              <a:t>CDO</a:t>
            </a:r>
            <a:endParaRPr lang="en-US" sz="3200" dirty="0"/>
          </a:p>
        </p:txBody>
      </p:sp>
      <p:pic>
        <p:nvPicPr>
          <p:cNvPr id="15" name="Picture 14"/>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848600" y="5562600"/>
            <a:ext cx="1066060" cy="838200"/>
          </a:xfrm>
          <a:prstGeom prst="rect">
            <a:avLst/>
          </a:prstGeom>
        </p:spPr>
      </p:pic>
      <p:pic>
        <p:nvPicPr>
          <p:cNvPr id="16" name="Picture 15" descr="splash.jpg"/>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09600" y="4495800"/>
            <a:ext cx="1587500" cy="688554"/>
          </a:xfrm>
          <a:prstGeom prst="rect">
            <a:avLst/>
          </a:prstGeom>
        </p:spPr>
      </p:pic>
      <p:pic>
        <p:nvPicPr>
          <p:cNvPr id="17" name="Picture 16"/>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4114800" y="4191000"/>
            <a:ext cx="975230" cy="1295400"/>
          </a:xfrm>
          <a:prstGeom prst="rect">
            <a:avLst/>
          </a:prstGeom>
        </p:spPr>
      </p:pic>
      <p:pic>
        <p:nvPicPr>
          <p:cNvPr id="18" name="Picture 1"/>
          <p:cNvPicPr>
            <a:picLocks noChangeAspect="1"/>
          </p:cNvPicPr>
          <p:nvPr/>
        </p:nvPicPr>
        <p:blipFill>
          <a:blip r:embed="rId12">
            <a:extLst>
              <a:ext uri="{28A0092B-C50C-407E-A947-70E740481C1C}">
                <a14:useLocalDpi xmlns:a14="http://schemas.microsoft.com/office/drawing/2010/main"/>
              </a:ext>
            </a:extLst>
          </a:blip>
          <a:srcRect/>
          <a:stretch>
            <a:fillRect/>
          </a:stretch>
        </p:blipFill>
        <p:spPr bwMode="auto">
          <a:xfrm>
            <a:off x="5334000" y="4419600"/>
            <a:ext cx="2030505" cy="669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Box 18"/>
          <p:cNvSpPr txBox="1"/>
          <p:nvPr/>
        </p:nvSpPr>
        <p:spPr>
          <a:xfrm>
            <a:off x="5715000" y="5791200"/>
            <a:ext cx="1981200" cy="523220"/>
          </a:xfrm>
          <a:prstGeom prst="rect">
            <a:avLst/>
          </a:prstGeom>
          <a:noFill/>
        </p:spPr>
        <p:txBody>
          <a:bodyPr wrap="square" rtlCol="0">
            <a:spAutoFit/>
          </a:bodyPr>
          <a:lstStyle/>
          <a:p>
            <a:pPr algn="ctr"/>
            <a:r>
              <a:rPr lang="en-US" sz="2800" dirty="0" smtClean="0"/>
              <a:t>OPeNDAP</a:t>
            </a:r>
            <a:endParaRPr lang="en-US" sz="2800" dirty="0"/>
          </a:p>
        </p:txBody>
      </p:sp>
      <p:sp>
        <p:nvSpPr>
          <p:cNvPr id="3" name="Subtitle 2"/>
          <p:cNvSpPr>
            <a:spLocks noGrp="1"/>
          </p:cNvSpPr>
          <p:nvPr>
            <p:ph type="subTitle" idx="1"/>
          </p:nvPr>
        </p:nvSpPr>
        <p:spPr>
          <a:xfrm>
            <a:off x="457200" y="152400"/>
            <a:ext cx="8305800" cy="2209800"/>
          </a:xfrm>
          <a:solidFill>
            <a:srgbClr val="FEFDA5"/>
          </a:solidFill>
        </p:spPr>
        <p:txBody>
          <a:bodyPr/>
          <a:lstStyle/>
          <a:p>
            <a:pPr algn="l"/>
            <a:r>
              <a:rPr lang="en-US" sz="2900" dirty="0" smtClean="0"/>
              <a:t>My three main areas of focus:</a:t>
            </a:r>
          </a:p>
          <a:p>
            <a:pPr marL="971550" lvl="1" indent="-514350" algn="l">
              <a:buFont typeface="+mj-ea"/>
              <a:buAutoNum type="circleNumDbPlain"/>
            </a:pPr>
            <a:r>
              <a:rPr lang="en-US" sz="2400" i="1" dirty="0" smtClean="0"/>
              <a:t>describe data formats we work with</a:t>
            </a:r>
          </a:p>
          <a:p>
            <a:pPr marL="971550" lvl="1" indent="-514350" algn="l">
              <a:buFont typeface="+mj-ea"/>
              <a:buAutoNum type="circleNumDbPlain"/>
            </a:pPr>
            <a:r>
              <a:rPr lang="en-US" sz="2400" i="1" dirty="0" smtClean="0"/>
              <a:t>provide an overview of the tools we develop or use, and projects we are involved with</a:t>
            </a:r>
          </a:p>
          <a:p>
            <a:pPr marL="971550" lvl="1" indent="-514350" algn="l">
              <a:buFont typeface="+mj-ea"/>
              <a:buAutoNum type="circleNumDbPlain"/>
            </a:pPr>
            <a:r>
              <a:rPr lang="en-US" sz="2400" i="1" dirty="0"/>
              <a:t>d</a:t>
            </a:r>
            <a:r>
              <a:rPr lang="en-US" sz="2400" i="1" dirty="0" smtClean="0"/>
              <a:t>o some live demos of NCL</a:t>
            </a:r>
            <a:endParaRPr lang="en-US" sz="2400" b="1" dirty="0"/>
          </a:p>
        </p:txBody>
      </p:sp>
    </p:spTree>
    <p:extLst>
      <p:ext uri="{BB962C8B-B14F-4D97-AF65-F5344CB8AC3E}">
        <p14:creationId xmlns:p14="http://schemas.microsoft.com/office/powerpoint/2010/main" val="321186770"/>
      </p:ext>
    </p:extLst>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ESMF_cnd.2.png"/>
          <p:cNvPicPr>
            <a:picLocks noChangeAspect="1"/>
          </p:cNvPicPr>
          <p:nvPr/>
        </p:nvPicPr>
        <p:blipFill>
          <a:blip r:embed="rId2"/>
          <a:stretch>
            <a:fillRect/>
          </a:stretch>
        </p:blipFill>
        <p:spPr>
          <a:xfrm>
            <a:off x="76200" y="1066800"/>
            <a:ext cx="4495800" cy="4697652"/>
          </a:xfrm>
          <a:prstGeom prst="rect">
            <a:avLst/>
          </a:prstGeom>
          <a:solidFill>
            <a:schemeClr val="tx1"/>
          </a:solidFill>
          <a:ln w="12700" cmpd="sng">
            <a:noFill/>
          </a:ln>
        </p:spPr>
      </p:pic>
      <p:pic>
        <p:nvPicPr>
          <p:cNvPr id="5" name="Picture 4" descr="ESMF_cnd.3.png"/>
          <p:cNvPicPr>
            <a:picLocks noChangeAspect="1"/>
          </p:cNvPicPr>
          <p:nvPr/>
        </p:nvPicPr>
        <p:blipFill>
          <a:blip r:embed="rId3"/>
          <a:stretch>
            <a:fillRect/>
          </a:stretch>
        </p:blipFill>
        <p:spPr>
          <a:xfrm>
            <a:off x="4622602" y="1066800"/>
            <a:ext cx="4521398" cy="4724400"/>
          </a:xfrm>
          <a:prstGeom prst="rect">
            <a:avLst/>
          </a:prstGeom>
          <a:solidFill>
            <a:schemeClr val="tx1"/>
          </a:solidFill>
          <a:ln w="12700" cmpd="sng">
            <a:noFill/>
          </a:ln>
        </p:spPr>
      </p:pic>
    </p:spTree>
    <p:extLst>
      <p:ext uri="{BB962C8B-B14F-4D97-AF65-F5344CB8AC3E}">
        <p14:creationId xmlns:p14="http://schemas.microsoft.com/office/powerpoint/2010/main" val="3808259913"/>
      </p:ext>
    </p:extLst>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 descr="SWE_EASE_NH_PANEL.pn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2700" y="782637"/>
            <a:ext cx="9144000" cy="584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3"/>
          <p:cNvSpPr>
            <a:spLocks noChangeArrowheads="1"/>
          </p:cNvSpPr>
          <p:nvPr/>
        </p:nvSpPr>
        <p:spPr bwMode="auto">
          <a:xfrm>
            <a:off x="2171700" y="71735"/>
            <a:ext cx="4800600" cy="461665"/>
          </a:xfrm>
          <a:prstGeom prst="rect">
            <a:avLst/>
          </a:prstGeom>
          <a:solidFill>
            <a:srgbClr val="FFFF00"/>
          </a:solidFill>
          <a:ln w="3175">
            <a:solidFill>
              <a:srgbClr val="FFFFFF"/>
            </a:solidFill>
            <a:miter lim="800000"/>
            <a:headEnd/>
            <a:tailEnd/>
          </a:ln>
        </p:spPr>
        <p:txBody>
          <a:bodyPr wrap="square">
            <a:prstTxWarp prst="textNoShape">
              <a:avLst/>
            </a:prstTxWarp>
            <a:spAutoFit/>
          </a:bodyPr>
          <a:lstStyle/>
          <a:p>
            <a:pPr algn="ctr"/>
            <a:r>
              <a:rPr lang="en-US" dirty="0"/>
              <a:t>c</a:t>
            </a:r>
            <a:r>
              <a:rPr lang="en-US" dirty="0" smtClean="0"/>
              <a:t>urvilinear to rectilinear</a:t>
            </a:r>
            <a:endParaRPr lang="en-US" dirty="0">
              <a:solidFill>
                <a:srgbClr val="000000"/>
              </a:solidFill>
            </a:endParaRPr>
          </a:p>
        </p:txBody>
      </p:sp>
    </p:spTree>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e2.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988663" y="0"/>
            <a:ext cx="5164737" cy="6858000"/>
          </a:xfrm>
          <a:prstGeom prst="rect">
            <a:avLst/>
          </a:prstGeom>
        </p:spPr>
      </p:pic>
      <p:sp>
        <p:nvSpPr>
          <p:cNvPr id="6" name="Rectangle 3"/>
          <p:cNvSpPr>
            <a:spLocks noChangeArrowheads="1"/>
          </p:cNvSpPr>
          <p:nvPr/>
        </p:nvSpPr>
        <p:spPr bwMode="auto">
          <a:xfrm>
            <a:off x="304800" y="228600"/>
            <a:ext cx="2286000" cy="830997"/>
          </a:xfrm>
          <a:prstGeom prst="rect">
            <a:avLst/>
          </a:prstGeom>
          <a:solidFill>
            <a:srgbClr val="FFFF00"/>
          </a:solidFill>
          <a:ln w="3175">
            <a:solidFill>
              <a:srgbClr val="FFFFFF"/>
            </a:solidFill>
            <a:miter lim="800000"/>
            <a:headEnd/>
            <a:tailEnd/>
          </a:ln>
        </p:spPr>
        <p:txBody>
          <a:bodyPr wrap="square">
            <a:prstTxWarp prst="textNoShape">
              <a:avLst/>
            </a:prstTxWarp>
            <a:spAutoFit/>
          </a:bodyPr>
          <a:lstStyle/>
          <a:p>
            <a:pPr algn="ctr"/>
            <a:r>
              <a:rPr lang="en-US" dirty="0"/>
              <a:t>u</a:t>
            </a:r>
            <a:r>
              <a:rPr lang="en-US" dirty="0" smtClean="0"/>
              <a:t>nstructured to curvilinear</a:t>
            </a:r>
            <a:endParaRPr lang="en-US" dirty="0">
              <a:solidFill>
                <a:srgbClr val="000000"/>
              </a:solidFill>
            </a:endParaRPr>
          </a:p>
        </p:txBody>
      </p:sp>
    </p:spTree>
    <p:extLst>
      <p:ext uri="{BB962C8B-B14F-4D97-AF65-F5344CB8AC3E}">
        <p14:creationId xmlns:p14="http://schemas.microsoft.com/office/powerpoint/2010/main" val="1358182523"/>
      </p:ext>
    </p:extLst>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5" descr="topo_orig_fine.pn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566039" y="152400"/>
            <a:ext cx="5656572" cy="3252296"/>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 name="Picture 16" descr="topo_regrid_coarse_grid.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59050" y="3522516"/>
            <a:ext cx="5670550" cy="3259284"/>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 name="Rectangle 3"/>
          <p:cNvSpPr>
            <a:spLocks noChangeArrowheads="1"/>
          </p:cNvSpPr>
          <p:nvPr/>
        </p:nvSpPr>
        <p:spPr bwMode="auto">
          <a:xfrm>
            <a:off x="304800" y="533400"/>
            <a:ext cx="1981200" cy="830997"/>
          </a:xfrm>
          <a:prstGeom prst="rect">
            <a:avLst/>
          </a:prstGeom>
          <a:solidFill>
            <a:srgbClr val="FFFF00"/>
          </a:solidFill>
          <a:ln w="3175">
            <a:solidFill>
              <a:srgbClr val="000000"/>
            </a:solidFill>
            <a:miter lim="800000"/>
            <a:headEnd/>
            <a:tailEnd/>
          </a:ln>
        </p:spPr>
        <p:txBody>
          <a:bodyPr wrap="square">
            <a:prstTxWarp prst="textNoShape">
              <a:avLst/>
            </a:prstTxWarp>
            <a:spAutoFit/>
          </a:bodyPr>
          <a:lstStyle/>
          <a:p>
            <a:pPr algn="ctr"/>
            <a:r>
              <a:rPr lang="en-US" dirty="0" smtClean="0"/>
              <a:t>Fine grid to coarse grid</a:t>
            </a:r>
            <a:endParaRPr lang="en-US" dirty="0">
              <a:solidFill>
                <a:srgbClr val="000000"/>
              </a:solidFill>
            </a:endParaRPr>
          </a:p>
        </p:txBody>
      </p:sp>
    </p:spTree>
    <p:extLst>
      <p:ext uri="{BB962C8B-B14F-4D97-AF65-F5344CB8AC3E}">
        <p14:creationId xmlns:p14="http://schemas.microsoft.com/office/powerpoint/2010/main" val="1170546267"/>
      </p:ext>
    </p:extLst>
  </p:cSld>
  <p:clrMapOvr>
    <a:masterClrMapping/>
  </p:clrMapOvr>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2"/>
          <p:cNvSpPr txBox="1">
            <a:spLocks noChangeArrowheads="1"/>
          </p:cNvSpPr>
          <p:nvPr/>
        </p:nvSpPr>
        <p:spPr bwMode="auto">
          <a:xfrm>
            <a:off x="6400800" y="152400"/>
            <a:ext cx="2514600" cy="1754188"/>
          </a:xfrm>
          <a:prstGeom prst="rect">
            <a:avLst/>
          </a:prstGeom>
          <a:solidFill>
            <a:srgbClr val="FFFF00"/>
          </a:solidFill>
          <a:ln w="15875">
            <a:solidFill>
              <a:srgbClr val="000000"/>
            </a:solidFill>
            <a:round/>
            <a:headEnd/>
            <a:tailEnd/>
          </a:ln>
        </p:spPr>
        <p:txBody>
          <a:bodyPr wrap="square">
            <a:prstTxWarp prst="textNoShape">
              <a:avLst/>
            </a:prstTxWarp>
            <a:spAutoFit/>
          </a:bodyPr>
          <a:lstStyle/>
          <a:p>
            <a:pPr algn="ctr"/>
            <a:r>
              <a:rPr lang="en-US" sz="1800" dirty="0"/>
              <a:t>HDF4 dataset containing MODIS (Moderate Resolution Imaging </a:t>
            </a:r>
            <a:r>
              <a:rPr lang="en-US" sz="1800" dirty="0" err="1"/>
              <a:t>Spectroradiometer</a:t>
            </a:r>
            <a:r>
              <a:rPr lang="en-US" sz="1800" dirty="0"/>
              <a:t>) Aqua Level-3 SSTs</a:t>
            </a:r>
          </a:p>
        </p:txBody>
      </p:sp>
      <p:sp>
        <p:nvSpPr>
          <p:cNvPr id="6" name="TextBox 5"/>
          <p:cNvSpPr txBox="1">
            <a:spLocks noChangeArrowheads="1"/>
          </p:cNvSpPr>
          <p:nvPr/>
        </p:nvSpPr>
        <p:spPr bwMode="auto">
          <a:xfrm>
            <a:off x="6324600" y="5715000"/>
            <a:ext cx="2514600" cy="369332"/>
          </a:xfrm>
          <a:prstGeom prst="rect">
            <a:avLst/>
          </a:prstGeom>
          <a:solidFill>
            <a:srgbClr val="FFFF00"/>
          </a:solidFill>
          <a:ln w="15875">
            <a:solidFill>
              <a:srgbClr val="000000"/>
            </a:solidFill>
            <a:round/>
            <a:headEnd/>
            <a:tailEnd/>
          </a:ln>
        </p:spPr>
        <p:txBody>
          <a:bodyPr wrap="square">
            <a:prstTxWarp prst="textNoShape">
              <a:avLst/>
            </a:prstTxWarp>
            <a:spAutoFit/>
          </a:bodyPr>
          <a:lstStyle>
            <a:defPPr>
              <a:defRPr lang="en-US"/>
            </a:defPPr>
            <a:lvl1pPr algn="ctr">
              <a:defRPr sz="1800"/>
            </a:lvl1pPr>
          </a:lstStyle>
          <a:p>
            <a:r>
              <a:rPr lang="en-US" dirty="0" smtClean="0"/>
              <a:t>0.5 </a:t>
            </a:r>
            <a:r>
              <a:rPr lang="en-US" dirty="0"/>
              <a:t>x 0.5 degree grid</a:t>
            </a:r>
          </a:p>
        </p:txBody>
      </p:sp>
      <p:sp>
        <p:nvSpPr>
          <p:cNvPr id="7" name="TextBox 6"/>
          <p:cNvSpPr txBox="1">
            <a:spLocks noChangeArrowheads="1"/>
          </p:cNvSpPr>
          <p:nvPr/>
        </p:nvSpPr>
        <p:spPr bwMode="auto">
          <a:xfrm>
            <a:off x="6324600" y="2743200"/>
            <a:ext cx="2514600" cy="369332"/>
          </a:xfrm>
          <a:prstGeom prst="rect">
            <a:avLst/>
          </a:prstGeom>
          <a:solidFill>
            <a:srgbClr val="FFFF00"/>
          </a:solidFill>
          <a:ln w="15875">
            <a:solidFill>
              <a:srgbClr val="000000"/>
            </a:solidFill>
            <a:round/>
            <a:headEnd/>
            <a:tailEnd/>
          </a:ln>
        </p:spPr>
        <p:txBody>
          <a:bodyPr wrap="square">
            <a:prstTxWarp prst="textNoShape">
              <a:avLst/>
            </a:prstTxWarp>
            <a:spAutoFit/>
          </a:bodyPr>
          <a:lstStyle>
            <a:defPPr>
              <a:defRPr lang="en-US"/>
            </a:defPPr>
            <a:lvl1pPr algn="ctr">
              <a:defRPr sz="1800"/>
            </a:lvl1pPr>
          </a:lstStyle>
          <a:p>
            <a:r>
              <a:rPr lang="en-US" dirty="0"/>
              <a:t>Original 9 km grid</a:t>
            </a:r>
          </a:p>
        </p:txBody>
      </p:sp>
      <p:pic>
        <p:nvPicPr>
          <p:cNvPr id="2" name="Picture 1" descr="esmf.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09600" y="29308"/>
            <a:ext cx="5565663" cy="6858000"/>
          </a:xfrm>
          <a:prstGeom prst="rect">
            <a:avLst/>
          </a:prstGeom>
          <a:ln>
            <a:solidFill>
              <a:srgbClr val="000000"/>
            </a:solidFill>
          </a:ln>
        </p:spPr>
      </p:pic>
    </p:spTree>
  </p:cSld>
  <p:clrMapOvr>
    <a:masterClrMapping/>
  </p:clrMapOvr>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6"/>
          <p:cNvSpPr txBox="1">
            <a:spLocks noChangeArrowheads="1"/>
          </p:cNvSpPr>
          <p:nvPr/>
        </p:nvSpPr>
        <p:spPr bwMode="auto">
          <a:xfrm>
            <a:off x="457200" y="493693"/>
            <a:ext cx="8305800" cy="5616922"/>
          </a:xfrm>
          <a:prstGeom prst="rect">
            <a:avLst/>
          </a:prstGeom>
          <a:solidFill>
            <a:srgbClr val="FEF9DC"/>
          </a:solidFill>
          <a:ln w="19050">
            <a:solidFill>
              <a:srgbClr val="000000"/>
            </a:solidFill>
            <a:miter lim="800000"/>
            <a:headEnd/>
            <a:tailEnd/>
          </a:ln>
        </p:spPr>
        <p:txBody>
          <a:bodyPr wrap="square" anchor="b">
            <a:prstTxWarp prst="textNoShape">
              <a:avLst/>
            </a:prstTxWarp>
            <a:spAutoFit/>
          </a:bodyPr>
          <a:lstStyle/>
          <a:p>
            <a:pPr algn="ctr">
              <a:spcBef>
                <a:spcPct val="50000"/>
              </a:spcBef>
            </a:pPr>
            <a:r>
              <a:rPr lang="en-US" sz="2800" dirty="0" smtClean="0"/>
              <a:t>NCL</a:t>
            </a:r>
            <a:r>
              <a:rPr lang="en-US" sz="2800" dirty="0"/>
              <a:t> </a:t>
            </a:r>
            <a:r>
              <a:rPr lang="en-US" sz="2800" dirty="0" smtClean="0"/>
              <a:t>visualizations </a:t>
            </a:r>
            <a:r>
              <a:rPr lang="en-US" sz="2800" dirty="0"/>
              <a:t>of shapefile data</a:t>
            </a:r>
          </a:p>
          <a:p>
            <a:pPr algn="ctr">
              <a:spcBef>
                <a:spcPct val="50000"/>
              </a:spcBef>
            </a:pPr>
            <a:endParaRPr lang="en-US" sz="1700" dirty="0" smtClean="0"/>
          </a:p>
          <a:p>
            <a:pPr algn="ctr">
              <a:spcBef>
                <a:spcPct val="50000"/>
              </a:spcBef>
            </a:pPr>
            <a:r>
              <a:rPr lang="en-US" sz="1700" dirty="0" smtClean="0"/>
              <a:t>The </a:t>
            </a:r>
            <a:r>
              <a:rPr lang="en-US" sz="1700" dirty="0"/>
              <a:t>ESRI Shapefile is a popular geospatial vector data format for geographic information systems software. It is developed and regulated by ESRI as a (mostly) open specification for data interoperability among ESRI and other software products.</a:t>
            </a:r>
            <a:br>
              <a:rPr lang="en-US" sz="1700" dirty="0"/>
            </a:br>
            <a:r>
              <a:rPr lang="en-US" sz="1700" dirty="0"/>
              <a:t/>
            </a:r>
            <a:br>
              <a:rPr lang="en-US" sz="1700" dirty="0"/>
            </a:br>
            <a:r>
              <a:rPr lang="en-US" sz="1700" dirty="0"/>
              <a:t>Shapefiles describe a homogeneous set of geometrical features comprised of either points, polylines, or polygons. </a:t>
            </a:r>
            <a:endParaRPr lang="en-US" sz="1700" dirty="0" smtClean="0"/>
          </a:p>
          <a:p>
            <a:pPr algn="ctr">
              <a:spcBef>
                <a:spcPct val="50000"/>
              </a:spcBef>
            </a:pPr>
            <a:r>
              <a:rPr lang="en-US" sz="1700" dirty="0" smtClean="0"/>
              <a:t>Numerous (and free) shapefiles can be found by googling on the web.</a:t>
            </a:r>
          </a:p>
          <a:p>
            <a:pPr algn="ctr">
              <a:spcBef>
                <a:spcPct val="50000"/>
              </a:spcBef>
            </a:pPr>
            <a:r>
              <a:rPr lang="en-US" sz="1500" dirty="0" smtClean="0"/>
              <a:t>Global Administrative Areas database (</a:t>
            </a:r>
            <a:r>
              <a:rPr lang="en-US" sz="1500" u="sng" dirty="0"/>
              <a:t>http://</a:t>
            </a:r>
            <a:r>
              <a:rPr lang="en-US" sz="1500" u="sng" dirty="0" err="1" smtClean="0"/>
              <a:t>www.gadm.org</a:t>
            </a:r>
            <a:r>
              <a:rPr lang="en-US" sz="1500" u="sng" dirty="0" smtClean="0"/>
              <a:t>)</a:t>
            </a:r>
            <a:r>
              <a:rPr lang="en-US" sz="1500" dirty="0" smtClean="0"/>
              <a:t> </a:t>
            </a:r>
            <a:r>
              <a:rPr lang="en-US" sz="1500" dirty="0"/>
              <a:t>offers consistent administrative boundaries at 3 levels. The level 0 database (nations) is good to use for global or </a:t>
            </a:r>
            <a:r>
              <a:rPr lang="en-US" sz="1500" dirty="0" err="1"/>
              <a:t>mesoscale</a:t>
            </a:r>
            <a:r>
              <a:rPr lang="en-US" sz="1500" dirty="0"/>
              <a:t> results, level 1 is the first level of sub-national administration (typically states/provinces and territories) while level 2 offers the second level of administration and is potentially useful for high-resolution plots. The global shapefiles are large but it's possible to download individual countries </a:t>
            </a:r>
            <a:r>
              <a:rPr lang="en-US" sz="1500" dirty="0" smtClean="0"/>
              <a:t>separately.</a:t>
            </a:r>
            <a:br>
              <a:rPr lang="en-US" sz="1500" dirty="0" smtClean="0"/>
            </a:br>
            <a:r>
              <a:rPr lang="en-US" sz="1500" dirty="0" smtClean="0"/>
              <a:t/>
            </a:r>
            <a:br>
              <a:rPr lang="en-US" sz="1500" dirty="0" smtClean="0"/>
            </a:br>
            <a:r>
              <a:rPr lang="en-US" sz="2000" u="sng" dirty="0">
                <a:solidFill>
                  <a:srgbClr val="000000"/>
                </a:solidFill>
              </a:rPr>
              <a:t>http://</a:t>
            </a:r>
            <a:r>
              <a:rPr lang="en-US" sz="2000" u="sng" dirty="0" err="1">
                <a:solidFill>
                  <a:srgbClr val="000000"/>
                </a:solidFill>
              </a:rPr>
              <a:t>www.ncl.ucar.edu</a:t>
            </a:r>
            <a:r>
              <a:rPr lang="en-US" sz="2000" u="sng" dirty="0">
                <a:solidFill>
                  <a:srgbClr val="000000"/>
                </a:solidFill>
              </a:rPr>
              <a:t>/Applications/</a:t>
            </a:r>
            <a:r>
              <a:rPr lang="en-US" sz="2000" u="sng" dirty="0" err="1">
                <a:solidFill>
                  <a:srgbClr val="000000"/>
                </a:solidFill>
              </a:rPr>
              <a:t>shapefiles.shtml</a:t>
            </a:r>
            <a:endParaRPr lang="en-US" sz="2000" u="sng" dirty="0">
              <a:solidFill>
                <a:srgbClr val="000000"/>
              </a:solidFill>
            </a:endParaRPr>
          </a:p>
          <a:p>
            <a:pPr algn="ctr">
              <a:spcBef>
                <a:spcPct val="50000"/>
              </a:spcBef>
            </a:pPr>
            <a:endParaRPr lang="en-US" sz="1500" dirty="0" smtClean="0"/>
          </a:p>
          <a:p>
            <a:pPr algn="ctr">
              <a:spcBef>
                <a:spcPct val="50000"/>
              </a:spcBef>
            </a:pPr>
            <a:endParaRPr lang="en-US" sz="800" u="sng" dirty="0"/>
          </a:p>
        </p:txBody>
      </p:sp>
    </p:spTree>
    <p:extLst>
      <p:ext uri="{BB962C8B-B14F-4D97-AF65-F5344CB8AC3E}">
        <p14:creationId xmlns:p14="http://schemas.microsoft.com/office/powerpoint/2010/main" val="555864771"/>
      </p:ext>
    </p:extLst>
  </p:cSld>
  <p:clrMapOvr>
    <a:masterClrMapping/>
  </p:clrMapOvr>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point.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09755" y="0"/>
            <a:ext cx="3610851" cy="3344984"/>
          </a:xfrm>
          <a:prstGeom prst="rect">
            <a:avLst/>
          </a:prstGeom>
          <a:ln>
            <a:solidFill>
              <a:schemeClr val="tx1"/>
            </a:solidFill>
          </a:ln>
        </p:spPr>
      </p:pic>
      <p:pic>
        <p:nvPicPr>
          <p:cNvPr id="8" name="Picture 7" descr="polygon.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751604" y="3446585"/>
            <a:ext cx="3603192" cy="3362569"/>
          </a:xfrm>
          <a:prstGeom prst="rect">
            <a:avLst/>
          </a:prstGeom>
          <a:ln>
            <a:solidFill>
              <a:schemeClr val="tx1"/>
            </a:solidFill>
          </a:ln>
        </p:spPr>
      </p:pic>
      <p:pic>
        <p:nvPicPr>
          <p:cNvPr id="9" name="Picture 8" descr="lines.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005535" y="3429000"/>
            <a:ext cx="3619290" cy="3352800"/>
          </a:xfrm>
          <a:prstGeom prst="rect">
            <a:avLst/>
          </a:prstGeom>
          <a:ln>
            <a:solidFill>
              <a:schemeClr val="tx1"/>
            </a:solidFill>
          </a:ln>
        </p:spPr>
      </p:pic>
      <p:sp>
        <p:nvSpPr>
          <p:cNvPr id="10" name="Text Box 6"/>
          <p:cNvSpPr txBox="1">
            <a:spLocks noChangeArrowheads="1"/>
          </p:cNvSpPr>
          <p:nvPr/>
        </p:nvSpPr>
        <p:spPr bwMode="auto">
          <a:xfrm>
            <a:off x="4724400" y="431155"/>
            <a:ext cx="3657600" cy="2693045"/>
          </a:xfrm>
          <a:prstGeom prst="rect">
            <a:avLst/>
          </a:prstGeom>
          <a:solidFill>
            <a:srgbClr val="FEF9DC"/>
          </a:solidFill>
          <a:ln w="19050">
            <a:solidFill>
              <a:srgbClr val="000000"/>
            </a:solidFill>
            <a:miter lim="800000"/>
            <a:headEnd/>
            <a:tailEnd/>
          </a:ln>
        </p:spPr>
        <p:txBody>
          <a:bodyPr wrap="square" anchor="b">
            <a:prstTxWarp prst="textNoShape">
              <a:avLst/>
            </a:prstTxWarp>
            <a:spAutoFit/>
          </a:bodyPr>
          <a:lstStyle/>
          <a:p>
            <a:pPr algn="ctr">
              <a:spcBef>
                <a:spcPct val="50000"/>
              </a:spcBef>
            </a:pPr>
            <a:r>
              <a:rPr lang="en-US" sz="2000" dirty="0" smtClean="0"/>
              <a:t>The three types of shapefiles supported by NCL:</a:t>
            </a:r>
          </a:p>
          <a:p>
            <a:pPr algn="ctr">
              <a:spcBef>
                <a:spcPct val="50000"/>
              </a:spcBef>
            </a:pPr>
            <a:r>
              <a:rPr lang="en-US" sz="1800" b="1" dirty="0" smtClean="0"/>
              <a:t>Point</a:t>
            </a:r>
            <a:r>
              <a:rPr lang="en-US" sz="1800" dirty="0" smtClean="0"/>
              <a:t> – locations of cities, </a:t>
            </a:r>
            <a:br>
              <a:rPr lang="en-US" sz="1800" dirty="0" smtClean="0"/>
            </a:br>
            <a:r>
              <a:rPr lang="en-US" sz="1800" dirty="0" smtClean="0"/>
              <a:t>	population data, election results </a:t>
            </a:r>
            <a:r>
              <a:rPr lang="en-US" sz="1800" dirty="0" smtClean="0">
                <a:sym typeface="Wingdings"/>
              </a:rPr>
              <a:t></a:t>
            </a:r>
            <a:endParaRPr lang="en-US" sz="1800" dirty="0" smtClean="0"/>
          </a:p>
          <a:p>
            <a:pPr algn="ctr">
              <a:spcBef>
                <a:spcPct val="50000"/>
              </a:spcBef>
            </a:pPr>
            <a:r>
              <a:rPr lang="en-US" sz="1800" b="1" dirty="0" smtClean="0"/>
              <a:t>Line</a:t>
            </a:r>
            <a:r>
              <a:rPr lang="en-US" sz="1800" dirty="0" smtClean="0"/>
              <a:t> – rivers, roads, trails</a:t>
            </a:r>
          </a:p>
          <a:p>
            <a:pPr algn="ctr">
              <a:spcBef>
                <a:spcPct val="50000"/>
              </a:spcBef>
            </a:pPr>
            <a:r>
              <a:rPr lang="en-US" sz="1800" b="1" dirty="0" smtClean="0"/>
              <a:t>Polygon</a:t>
            </a:r>
            <a:r>
              <a:rPr lang="en-US" sz="1800" dirty="0" smtClean="0"/>
              <a:t> – counties, lakes</a:t>
            </a:r>
          </a:p>
          <a:p>
            <a:pPr algn="ctr">
              <a:spcBef>
                <a:spcPct val="50000"/>
              </a:spcBef>
            </a:pPr>
            <a:endParaRPr lang="en-US" sz="800" u="sng" dirty="0"/>
          </a:p>
        </p:txBody>
      </p:sp>
    </p:spTree>
    <p:extLst>
      <p:ext uri="{BB962C8B-B14F-4D97-AF65-F5344CB8AC3E}">
        <p14:creationId xmlns:p14="http://schemas.microsoft.com/office/powerpoint/2010/main" val="3835525313"/>
      </p:ext>
    </p:extLst>
  </p:cSld>
  <p:clrMapOvr>
    <a:masterClrMapping/>
  </p:clrMapOvr>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descr="Hawaii_soil.pn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13175" y="46265"/>
            <a:ext cx="7717650" cy="6765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62635055"/>
      </p:ext>
    </p:extLst>
  </p:cSld>
  <p:clrMapOvr>
    <a:masterClrMapping/>
  </p:clrMapOvr>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4" name="TextBox 3"/>
          <p:cNvSpPr txBox="1">
            <a:spLocks noChangeArrowheads="1"/>
          </p:cNvSpPr>
          <p:nvPr/>
        </p:nvSpPr>
        <p:spPr bwMode="auto">
          <a:xfrm>
            <a:off x="7162800" y="152400"/>
            <a:ext cx="1828800" cy="2031325"/>
          </a:xfrm>
          <a:prstGeom prst="rect">
            <a:avLst/>
          </a:prstGeom>
          <a:solidFill>
            <a:srgbClr val="F9E6BB"/>
          </a:solidFill>
          <a:ln w="15875" cap="flat" cmpd="sng" algn="ctr">
            <a:noFill/>
            <a:prstDash val="solid"/>
            <a:miter lim="800000"/>
            <a:headEnd type="none" w="med" len="med"/>
            <a:tailEnd type="none" w="med" len="med"/>
          </a:ln>
        </p:spPr>
        <p:txBody>
          <a:bodyPr wrap="square">
            <a:prstTxWarp prst="textNoShape">
              <a:avLst/>
            </a:prstTxWarp>
            <a:spAutoFit/>
          </a:bodyPr>
          <a:lstStyle/>
          <a:p>
            <a:pPr algn="ctr"/>
            <a:r>
              <a:rPr lang="en-US" sz="1400" dirty="0" smtClean="0"/>
              <a:t>You can use masking functions to remove areas of disinterest.</a:t>
            </a:r>
          </a:p>
          <a:p>
            <a:pPr algn="ctr"/>
            <a:r>
              <a:rPr lang="en-US" sz="1400" dirty="0" smtClean="0"/>
              <a:t>This shapefile data </a:t>
            </a:r>
            <a:r>
              <a:rPr lang="en-US" sz="1400" dirty="0"/>
              <a:t>came from DIVA-GIS</a:t>
            </a:r>
            <a:br>
              <a:rPr lang="en-US" sz="1400" dirty="0"/>
            </a:br>
            <a:r>
              <a:rPr lang="en-US" sz="1400" dirty="0"/>
              <a:t>http://</a:t>
            </a:r>
            <a:r>
              <a:rPr lang="en-US" sz="1400" dirty="0" err="1"/>
              <a:t>www.diva-gis.org</a:t>
            </a:r>
            <a:r>
              <a:rPr lang="en-US" sz="1400" dirty="0"/>
              <a:t>/</a:t>
            </a:r>
            <a:r>
              <a:rPr lang="en-US" sz="1400" dirty="0" err="1"/>
              <a:t>gdata</a:t>
            </a:r>
            <a:endParaRPr lang="en-US" sz="1400" dirty="0" smtClean="0"/>
          </a:p>
        </p:txBody>
      </p:sp>
      <p:pic>
        <p:nvPicPr>
          <p:cNvPr id="4" name="Picture 3" descr="WRF_pakistan_spd10.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47800" y="0"/>
            <a:ext cx="5707806" cy="68580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09600" y="304800"/>
            <a:ext cx="7924800" cy="3739485"/>
          </a:xfrm>
          <a:prstGeom prst="rect">
            <a:avLst/>
          </a:prstGeom>
          <a:solidFill>
            <a:srgbClr val="FEF9DC"/>
          </a:solidFill>
          <a:ln w="19050">
            <a:solidFill>
              <a:srgbClr val="000000"/>
            </a:solidFill>
            <a:miter lim="800000"/>
            <a:headEnd/>
            <a:tailEnd/>
          </a:ln>
        </p:spPr>
        <p:txBody>
          <a:bodyPr wrap="square" anchor="b">
            <a:prstTxWarp prst="textNoShape">
              <a:avLst/>
            </a:prstTxWarp>
            <a:spAutoFit/>
          </a:bodyPr>
          <a:lstStyle/>
          <a:p>
            <a:pPr algn="ctr">
              <a:spcBef>
                <a:spcPct val="50000"/>
              </a:spcBef>
            </a:pPr>
            <a:r>
              <a:rPr lang="en-US" sz="2800" dirty="0" smtClean="0"/>
              <a:t>NCL </a:t>
            </a:r>
            <a:r>
              <a:rPr lang="en-US" sz="2800" dirty="0"/>
              <a:t>scripts for </a:t>
            </a:r>
            <a:r>
              <a:rPr lang="en-US" sz="2800" dirty="0" smtClean="0"/>
              <a:t>analyzing and</a:t>
            </a:r>
            <a:br>
              <a:rPr lang="en-US" sz="2800" dirty="0" smtClean="0"/>
            </a:br>
            <a:r>
              <a:rPr lang="en-US" sz="2800" dirty="0" smtClean="0"/>
              <a:t>visualizing WRF</a:t>
            </a:r>
            <a:r>
              <a:rPr lang="en-US" sz="2800" dirty="0"/>
              <a:t>-ARW data (WRF-NCL</a:t>
            </a:r>
            <a:r>
              <a:rPr lang="en-US" sz="2800" dirty="0" smtClean="0"/>
              <a:t>)</a:t>
            </a:r>
            <a:br>
              <a:rPr lang="en-US" sz="2800" dirty="0" smtClean="0"/>
            </a:br>
            <a:endParaRPr lang="en-US" sz="2800" dirty="0" smtClean="0"/>
          </a:p>
          <a:p>
            <a:pPr algn="ctr">
              <a:spcBef>
                <a:spcPct val="50000"/>
              </a:spcBef>
            </a:pPr>
            <a:r>
              <a:rPr lang="en-US" sz="1800" dirty="0"/>
              <a:t>The Weather Research and Forecasting (WRF) Model is a next-generation </a:t>
            </a:r>
            <a:r>
              <a:rPr lang="en-US" sz="1800" dirty="0" err="1"/>
              <a:t>mesoscale</a:t>
            </a:r>
            <a:r>
              <a:rPr lang="en-US" sz="1800" dirty="0"/>
              <a:t> numerical weather prediction system designed to serve both operational forecasting and atmospheric research needs. </a:t>
            </a:r>
            <a:r>
              <a:rPr lang="en-US" sz="1800" dirty="0" smtClean="0"/>
              <a:t/>
            </a:r>
            <a:br>
              <a:rPr lang="en-US" sz="1800" dirty="0" smtClean="0"/>
            </a:br>
            <a:endParaRPr lang="en-US" sz="1800" dirty="0" smtClean="0"/>
          </a:p>
          <a:p>
            <a:pPr algn="ctr">
              <a:spcBef>
                <a:spcPct val="50000"/>
              </a:spcBef>
            </a:pPr>
            <a:r>
              <a:rPr lang="en-US" sz="2000" u="sng" dirty="0">
                <a:solidFill>
                  <a:srgbClr val="000000"/>
                </a:solidFill>
              </a:rPr>
              <a:t>http://</a:t>
            </a:r>
            <a:r>
              <a:rPr lang="en-US" sz="2000" u="sng" dirty="0" err="1">
                <a:solidFill>
                  <a:srgbClr val="000000"/>
                </a:solidFill>
              </a:rPr>
              <a:t>www.mmm.ucar.edu</a:t>
            </a:r>
            <a:r>
              <a:rPr lang="en-US" sz="2000" u="sng" dirty="0">
                <a:solidFill>
                  <a:srgbClr val="000000"/>
                </a:solidFill>
              </a:rPr>
              <a:t>/</a:t>
            </a:r>
            <a:r>
              <a:rPr lang="en-US" sz="2000" u="sng" dirty="0" err="1">
                <a:solidFill>
                  <a:srgbClr val="000000"/>
                </a:solidFill>
              </a:rPr>
              <a:t>wrf</a:t>
            </a:r>
            <a:r>
              <a:rPr lang="en-US" sz="2000" u="sng" dirty="0">
                <a:solidFill>
                  <a:srgbClr val="000000"/>
                </a:solidFill>
              </a:rPr>
              <a:t>/</a:t>
            </a:r>
            <a:r>
              <a:rPr lang="en-US" sz="2000" u="sng" dirty="0" err="1">
                <a:solidFill>
                  <a:srgbClr val="000000"/>
                </a:solidFill>
              </a:rPr>
              <a:t>OnLineTutorial</a:t>
            </a:r>
            <a:r>
              <a:rPr lang="en-US" sz="2000" u="sng" dirty="0">
                <a:solidFill>
                  <a:srgbClr val="000000"/>
                </a:solidFill>
              </a:rPr>
              <a:t>/Graphics/NCL/</a:t>
            </a:r>
          </a:p>
          <a:p>
            <a:pPr algn="ctr">
              <a:spcBef>
                <a:spcPct val="50000"/>
              </a:spcBef>
            </a:pPr>
            <a:endParaRPr lang="en-US" sz="2800" dirty="0"/>
          </a:p>
        </p:txBody>
      </p:sp>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txBox="1">
            <a:spLocks/>
          </p:cNvSpPr>
          <p:nvPr/>
        </p:nvSpPr>
        <p:spPr bwMode="auto">
          <a:xfrm>
            <a:off x="457200" y="76200"/>
            <a:ext cx="8229600" cy="762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i="0" u="none" strike="noStrike" kern="0" cap="none" spc="0" normalizeH="0" baseline="0" noProof="0" dirty="0" smtClean="0">
                <a:ln w="15875" cap="flat" cmpd="sng" algn="ctr">
                  <a:noFill/>
                  <a:prstDash val="solid"/>
                  <a:round/>
                  <a:headEnd type="none" w="med" len="med"/>
                  <a:tailEnd type="none" w="med" len="med"/>
                </a:ln>
                <a:solidFill>
                  <a:srgbClr val="000000"/>
                </a:solidFill>
                <a:effectLst/>
                <a:uLnTx/>
                <a:uFillTx/>
                <a:latin typeface="Arial"/>
                <a:ea typeface="ＭＳ Ｐゴシック" charset="-128"/>
                <a:cs typeface="Arial"/>
              </a:rPr>
              <a:t>Overview</a:t>
            </a:r>
          </a:p>
        </p:txBody>
      </p:sp>
      <p:sp>
        <p:nvSpPr>
          <p:cNvPr id="5" name="Content Placeholder 4"/>
          <p:cNvSpPr txBox="1">
            <a:spLocks/>
          </p:cNvSpPr>
          <p:nvPr/>
        </p:nvSpPr>
        <p:spPr bwMode="auto">
          <a:xfrm>
            <a:off x="685800" y="762000"/>
            <a:ext cx="7772400" cy="5791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indent="-342900">
              <a:lnSpc>
                <a:spcPct val="130000"/>
              </a:lnSpc>
              <a:buFont typeface="Arial"/>
              <a:buChar char="•"/>
            </a:pPr>
            <a:r>
              <a:rPr lang="en-US" dirty="0">
                <a:solidFill>
                  <a:schemeClr val="bg1">
                    <a:lumMod val="75000"/>
                  </a:schemeClr>
                </a:solidFill>
              </a:rPr>
              <a:t>Introductions</a:t>
            </a:r>
          </a:p>
          <a:p>
            <a:pPr marL="342900" indent="-342900">
              <a:lnSpc>
                <a:spcPct val="130000"/>
              </a:lnSpc>
              <a:buFont typeface="Arial"/>
              <a:buChar char="•"/>
            </a:pPr>
            <a:r>
              <a:rPr lang="en-US" dirty="0"/>
              <a:t>Audience survey</a:t>
            </a:r>
          </a:p>
          <a:p>
            <a:pPr marL="342900" indent="-342900">
              <a:lnSpc>
                <a:spcPct val="130000"/>
              </a:lnSpc>
              <a:buFont typeface="Arial"/>
              <a:buChar char="•"/>
            </a:pPr>
            <a:r>
              <a:rPr lang="en-US" dirty="0" smtClean="0">
                <a:solidFill>
                  <a:schemeClr val="bg1">
                    <a:lumMod val="75000"/>
                  </a:schemeClr>
                </a:solidFill>
              </a:rPr>
              <a:t>Introduction </a:t>
            </a:r>
            <a:r>
              <a:rPr lang="en-US" dirty="0">
                <a:solidFill>
                  <a:schemeClr val="bg1">
                    <a:lumMod val="75000"/>
                  </a:schemeClr>
                </a:solidFill>
              </a:rPr>
              <a:t>to data formats and </a:t>
            </a:r>
            <a:r>
              <a:rPr lang="en-US" dirty="0" smtClean="0">
                <a:solidFill>
                  <a:schemeClr val="bg1">
                    <a:lumMod val="75000"/>
                  </a:schemeClr>
                </a:solidFill>
              </a:rPr>
              <a:t>metadata</a:t>
            </a:r>
          </a:p>
          <a:p>
            <a:pPr marL="342900" indent="-342900">
              <a:lnSpc>
                <a:spcPct val="130000"/>
              </a:lnSpc>
              <a:buFont typeface="Arial"/>
              <a:buChar char="•"/>
            </a:pPr>
            <a:r>
              <a:rPr lang="en-US" dirty="0">
                <a:solidFill>
                  <a:schemeClr val="bg1">
                    <a:lumMod val="75000"/>
                  </a:schemeClr>
                </a:solidFill>
              </a:rPr>
              <a:t>I</a:t>
            </a:r>
            <a:r>
              <a:rPr lang="en-US" dirty="0" smtClean="0">
                <a:solidFill>
                  <a:schemeClr val="bg1">
                    <a:lumMod val="75000"/>
                  </a:schemeClr>
                </a:solidFill>
              </a:rPr>
              <a:t>ntroduction </a:t>
            </a:r>
            <a:r>
              <a:rPr lang="en-US" dirty="0">
                <a:solidFill>
                  <a:schemeClr val="bg1">
                    <a:lumMod val="75000"/>
                  </a:schemeClr>
                </a:solidFill>
              </a:rPr>
              <a:t>to </a:t>
            </a:r>
            <a:r>
              <a:rPr lang="en-US" dirty="0" smtClean="0">
                <a:solidFill>
                  <a:schemeClr val="bg1">
                    <a:lumMod val="75000"/>
                  </a:schemeClr>
                </a:solidFill>
              </a:rPr>
              <a:t>NCL</a:t>
            </a:r>
          </a:p>
          <a:p>
            <a:pPr marL="800100" lvl="1" indent="-342900">
              <a:lnSpc>
                <a:spcPct val="130000"/>
              </a:lnSpc>
              <a:buFont typeface="Arial"/>
              <a:buChar char="•"/>
            </a:pPr>
            <a:r>
              <a:rPr lang="en-US" dirty="0" smtClean="0">
                <a:solidFill>
                  <a:schemeClr val="bg1">
                    <a:lumMod val="75000"/>
                  </a:schemeClr>
                </a:solidFill>
              </a:rPr>
              <a:t>File input/output – demo</a:t>
            </a:r>
          </a:p>
          <a:p>
            <a:pPr marL="800100" lvl="1" indent="-342900">
              <a:lnSpc>
                <a:spcPct val="130000"/>
              </a:lnSpc>
              <a:buFont typeface="Arial"/>
              <a:buChar char="•"/>
            </a:pPr>
            <a:r>
              <a:rPr lang="en-US" dirty="0" smtClean="0">
                <a:solidFill>
                  <a:schemeClr val="bg1">
                    <a:lumMod val="75000"/>
                  </a:schemeClr>
                </a:solidFill>
              </a:rPr>
              <a:t>Computations – demo</a:t>
            </a:r>
          </a:p>
          <a:p>
            <a:pPr marL="800100" lvl="1" indent="-342900">
              <a:lnSpc>
                <a:spcPct val="130000"/>
              </a:lnSpc>
              <a:buFont typeface="Arial"/>
              <a:buChar char="•"/>
            </a:pPr>
            <a:r>
              <a:rPr lang="en-US" dirty="0" smtClean="0">
                <a:solidFill>
                  <a:schemeClr val="bg1">
                    <a:lumMod val="75000"/>
                  </a:schemeClr>
                </a:solidFill>
              </a:rPr>
              <a:t>Visualizations – demo</a:t>
            </a:r>
          </a:p>
          <a:p>
            <a:pPr marL="342900" indent="-342900">
              <a:lnSpc>
                <a:spcPct val="130000"/>
              </a:lnSpc>
              <a:buFont typeface="Arial"/>
              <a:buChar char="•"/>
            </a:pPr>
            <a:r>
              <a:rPr lang="en-US" dirty="0" smtClean="0">
                <a:solidFill>
                  <a:schemeClr val="bg1">
                    <a:lumMod val="75000"/>
                  </a:schemeClr>
                </a:solidFill>
              </a:rPr>
              <a:t>NCL </a:t>
            </a:r>
            <a:r>
              <a:rPr lang="en-US" dirty="0">
                <a:solidFill>
                  <a:schemeClr val="bg1">
                    <a:lumMod val="75000"/>
                  </a:schemeClr>
                </a:solidFill>
              </a:rPr>
              <a:t>visualization </a:t>
            </a:r>
            <a:r>
              <a:rPr lang="en-US" dirty="0" smtClean="0">
                <a:solidFill>
                  <a:schemeClr val="bg1">
                    <a:lumMod val="75000"/>
                  </a:schemeClr>
                </a:solidFill>
              </a:rPr>
              <a:t>gallery</a:t>
            </a:r>
          </a:p>
          <a:p>
            <a:pPr marL="342900" indent="-342900">
              <a:lnSpc>
                <a:spcPct val="130000"/>
              </a:lnSpc>
              <a:buFont typeface="Arial"/>
              <a:buChar char="•"/>
            </a:pPr>
            <a:r>
              <a:rPr lang="en-US" dirty="0" smtClean="0">
                <a:solidFill>
                  <a:schemeClr val="bg1">
                    <a:lumMod val="75000"/>
                  </a:schemeClr>
                </a:solidFill>
              </a:rPr>
              <a:t>Other </a:t>
            </a:r>
            <a:r>
              <a:rPr lang="en-US" dirty="0">
                <a:solidFill>
                  <a:schemeClr val="bg1">
                    <a:lumMod val="75000"/>
                  </a:schemeClr>
                </a:solidFill>
              </a:rPr>
              <a:t>projects and collaborations we are part </a:t>
            </a:r>
            <a:r>
              <a:rPr lang="en-US" dirty="0" smtClean="0">
                <a:solidFill>
                  <a:schemeClr val="bg1">
                    <a:lumMod val="75000"/>
                  </a:schemeClr>
                </a:solidFill>
              </a:rPr>
              <a:t>of</a:t>
            </a:r>
          </a:p>
          <a:p>
            <a:pPr marL="342900" indent="-342900">
              <a:lnSpc>
                <a:spcPct val="130000"/>
              </a:lnSpc>
              <a:buFont typeface="Arial"/>
              <a:buChar char="•"/>
            </a:pPr>
            <a:r>
              <a:rPr lang="en-US" dirty="0" smtClean="0">
                <a:solidFill>
                  <a:schemeClr val="bg1">
                    <a:lumMod val="75000"/>
                  </a:schemeClr>
                </a:solidFill>
              </a:rPr>
              <a:t>User </a:t>
            </a:r>
            <a:r>
              <a:rPr lang="en-US" dirty="0">
                <a:solidFill>
                  <a:schemeClr val="bg1">
                    <a:lumMod val="75000"/>
                  </a:schemeClr>
                </a:solidFill>
              </a:rPr>
              <a:t>contributed </a:t>
            </a:r>
            <a:r>
              <a:rPr lang="en-US" dirty="0" smtClean="0">
                <a:solidFill>
                  <a:schemeClr val="bg1">
                    <a:lumMod val="75000"/>
                  </a:schemeClr>
                </a:solidFill>
              </a:rPr>
              <a:t>software and projects</a:t>
            </a:r>
          </a:p>
          <a:p>
            <a:pPr marL="342900" indent="-342900">
              <a:lnSpc>
                <a:spcPct val="130000"/>
              </a:lnSpc>
              <a:buFont typeface="Arial"/>
              <a:buChar char="•"/>
            </a:pPr>
            <a:r>
              <a:rPr lang="en-US" dirty="0" smtClean="0">
                <a:solidFill>
                  <a:schemeClr val="bg1">
                    <a:lumMod val="75000"/>
                  </a:schemeClr>
                </a:solidFill>
              </a:rPr>
              <a:t>“No one tool does it all”</a:t>
            </a:r>
          </a:p>
          <a:p>
            <a:pPr marL="342900" indent="-342900">
              <a:lnSpc>
                <a:spcPct val="130000"/>
              </a:lnSpc>
              <a:buFont typeface="Arial"/>
              <a:buChar char="•"/>
            </a:pPr>
            <a:r>
              <a:rPr lang="en-US" dirty="0" smtClean="0">
                <a:solidFill>
                  <a:schemeClr val="bg1">
                    <a:lumMod val="75000"/>
                  </a:schemeClr>
                </a:solidFill>
              </a:rPr>
              <a:t>Challenges</a:t>
            </a:r>
            <a:endParaRPr lang="en-US" sz="1400" kern="0" dirty="0">
              <a:solidFill>
                <a:schemeClr val="bg1">
                  <a:lumMod val="75000"/>
                </a:schemeClr>
              </a:solidFill>
            </a:endParaRPr>
          </a:p>
        </p:txBody>
      </p:sp>
    </p:spTree>
    <p:extLst>
      <p:ext uri="{BB962C8B-B14F-4D97-AF65-F5344CB8AC3E}">
        <p14:creationId xmlns:p14="http://schemas.microsoft.com/office/powerpoint/2010/main" val="3464071797"/>
      </p:ext>
    </p:extLst>
  </p:cSld>
  <p:clrMapOvr>
    <a:masterClrMapping/>
  </p:clrMapOvr>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8" descr="sample_page"/>
          <p:cNvPicPr>
            <a:picLocks noChangeAspect="1" noChangeArrowheads="1"/>
          </p:cNvPicPr>
          <p:nvPr/>
        </p:nvPicPr>
        <p:blipFill>
          <a:blip r:embed="rId3"/>
          <a:srcRect/>
          <a:stretch>
            <a:fillRect/>
          </a:stretch>
        </p:blipFill>
        <p:spPr bwMode="auto">
          <a:xfrm>
            <a:off x="2824069" y="762000"/>
            <a:ext cx="6167531" cy="6096000"/>
          </a:xfrm>
          <a:prstGeom prst="rect">
            <a:avLst/>
          </a:prstGeom>
          <a:noFill/>
          <a:ln w="9525">
            <a:noFill/>
            <a:miter lim="800000"/>
            <a:headEnd/>
            <a:tailEnd/>
          </a:ln>
        </p:spPr>
      </p:pic>
      <p:sp>
        <p:nvSpPr>
          <p:cNvPr id="7" name="TextBox 3"/>
          <p:cNvSpPr txBox="1">
            <a:spLocks noChangeArrowheads="1"/>
          </p:cNvSpPr>
          <p:nvPr/>
        </p:nvSpPr>
        <p:spPr bwMode="auto">
          <a:xfrm>
            <a:off x="381000" y="533400"/>
            <a:ext cx="8305800" cy="461963"/>
          </a:xfrm>
          <a:prstGeom prst="rect">
            <a:avLst/>
          </a:prstGeom>
          <a:noFill/>
          <a:ln w="9525">
            <a:noFill/>
            <a:miter lim="800000"/>
            <a:headEnd/>
            <a:tailEnd/>
          </a:ln>
        </p:spPr>
        <p:txBody>
          <a:bodyPr>
            <a:prstTxWarp prst="textNoShape">
              <a:avLst/>
            </a:prstTxWarp>
            <a:spAutoFit/>
          </a:bodyPr>
          <a:lstStyle/>
          <a:p>
            <a:endParaRPr lang="en-US"/>
          </a:p>
        </p:txBody>
      </p:sp>
      <p:pic>
        <p:nvPicPr>
          <p:cNvPr id="8" name="Picture 5" descr="wrfarw_banner"/>
          <p:cNvPicPr>
            <a:picLocks noChangeAspect="1" noChangeArrowheads="1"/>
          </p:cNvPicPr>
          <p:nvPr/>
        </p:nvPicPr>
        <p:blipFill>
          <a:blip r:embed="rId4"/>
          <a:srcRect/>
          <a:stretch>
            <a:fillRect/>
          </a:stretch>
        </p:blipFill>
        <p:spPr bwMode="auto">
          <a:xfrm>
            <a:off x="228600" y="76200"/>
            <a:ext cx="8686800" cy="639762"/>
          </a:xfrm>
          <a:prstGeom prst="rect">
            <a:avLst/>
          </a:prstGeom>
          <a:noFill/>
          <a:ln w="9525">
            <a:solidFill>
              <a:srgbClr val="000000"/>
            </a:solidFill>
            <a:miter lim="800000"/>
            <a:headEnd/>
            <a:tailEnd/>
          </a:ln>
        </p:spPr>
      </p:pic>
      <p:sp>
        <p:nvSpPr>
          <p:cNvPr id="6" name="TextBox 5"/>
          <p:cNvSpPr txBox="1">
            <a:spLocks noChangeArrowheads="1"/>
          </p:cNvSpPr>
          <p:nvPr/>
        </p:nvSpPr>
        <p:spPr bwMode="auto">
          <a:xfrm>
            <a:off x="304800" y="1066800"/>
            <a:ext cx="2438400" cy="2308324"/>
          </a:xfrm>
          <a:prstGeom prst="rect">
            <a:avLst/>
          </a:prstGeom>
          <a:noFill/>
          <a:ln w="38100" cmpd="dbl">
            <a:noFill/>
            <a:miter lim="800000"/>
            <a:headEnd/>
            <a:tailEnd/>
          </a:ln>
        </p:spPr>
        <p:txBody>
          <a:bodyPr wrap="square">
            <a:prstTxWarp prst="textNoShape">
              <a:avLst/>
            </a:prstTxWarp>
            <a:spAutoFit/>
          </a:bodyPr>
          <a:lstStyle/>
          <a:p>
            <a:pPr algn="ctr"/>
            <a:r>
              <a:rPr lang="en-US" dirty="0" smtClean="0"/>
              <a:t>WRF-ARW online tutorial is maintained </a:t>
            </a:r>
            <a:r>
              <a:rPr lang="en-US" dirty="0"/>
              <a:t>by Cindy </a:t>
            </a:r>
            <a:r>
              <a:rPr lang="en-US" dirty="0" err="1" smtClean="0"/>
              <a:t>Bruyère</a:t>
            </a:r>
            <a:r>
              <a:rPr lang="en-US" dirty="0"/>
              <a:t> </a:t>
            </a:r>
            <a:r>
              <a:rPr lang="en-US" dirty="0" smtClean="0"/>
              <a:t>and Abby </a:t>
            </a:r>
            <a:r>
              <a:rPr lang="en-US" dirty="0" err="1" smtClean="0"/>
              <a:t>Jaye</a:t>
            </a:r>
            <a:r>
              <a:rPr lang="en-US" dirty="0" smtClean="0"/>
              <a:t> NCAR/MMM</a:t>
            </a:r>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4"/>
          <p:cNvPicPr>
            <a:picLocks noChangeAspect="1" noChangeArrowheads="1"/>
          </p:cNvPicPr>
          <p:nvPr/>
        </p:nvPicPr>
        <p:blipFill>
          <a:blip r:embed="rId3"/>
          <a:srcRect/>
          <a:stretch>
            <a:fillRect/>
          </a:stretch>
        </p:blipFill>
        <p:spPr bwMode="auto">
          <a:xfrm>
            <a:off x="4724400" y="1371600"/>
            <a:ext cx="4244975" cy="4267200"/>
          </a:xfrm>
          <a:prstGeom prst="rect">
            <a:avLst/>
          </a:prstGeom>
          <a:noFill/>
          <a:ln w="12700">
            <a:solidFill>
              <a:srgbClr val="000000"/>
            </a:solidFill>
            <a:miter lim="800000"/>
            <a:headEnd/>
            <a:tailEnd/>
          </a:ln>
        </p:spPr>
      </p:pic>
      <p:pic>
        <p:nvPicPr>
          <p:cNvPr id="5" name="Picture 15" descr="wrf_precip"/>
          <p:cNvPicPr>
            <a:picLocks noChangeAspect="1" noChangeArrowheads="1"/>
          </p:cNvPicPr>
          <p:nvPr/>
        </p:nvPicPr>
        <p:blipFill>
          <a:blip r:embed="rId4"/>
          <a:srcRect/>
          <a:stretch>
            <a:fillRect/>
          </a:stretch>
        </p:blipFill>
        <p:spPr bwMode="auto">
          <a:xfrm>
            <a:off x="304800" y="1371600"/>
            <a:ext cx="4208463" cy="4289425"/>
          </a:xfrm>
          <a:prstGeom prst="rect">
            <a:avLst/>
          </a:prstGeom>
          <a:noFill/>
          <a:ln w="12700">
            <a:solidFill>
              <a:srgbClr val="000000"/>
            </a:solidFill>
            <a:miter lim="800000"/>
            <a:headEnd/>
            <a:tailEnd/>
          </a:ln>
        </p:spPr>
      </p:pic>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2" descr="newcolor.pn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63190" y="304800"/>
            <a:ext cx="7971306" cy="6019800"/>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3247694"/>
      </p:ext>
    </p:extLst>
  </p:cSld>
  <p:clrMapOvr>
    <a:masterClrMapping/>
  </p:clrMapOvr>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ChangeArrowheads="1"/>
          </p:cNvSpPr>
          <p:nvPr/>
        </p:nvSpPr>
        <p:spPr bwMode="auto">
          <a:xfrm>
            <a:off x="2133600" y="6534835"/>
            <a:ext cx="5257800" cy="323165"/>
          </a:xfrm>
          <a:prstGeom prst="rect">
            <a:avLst/>
          </a:prstGeom>
          <a:solidFill>
            <a:srgbClr val="8ECEDA"/>
          </a:solidFill>
          <a:ln w="3175">
            <a:solidFill>
              <a:srgbClr val="FFFFFF"/>
            </a:solidFill>
            <a:miter lim="800000"/>
            <a:headEnd/>
            <a:tailEnd/>
          </a:ln>
        </p:spPr>
        <p:txBody>
          <a:bodyPr wrap="square">
            <a:prstTxWarp prst="textNoShape">
              <a:avLst/>
            </a:prstTxWarp>
            <a:spAutoFit/>
          </a:bodyPr>
          <a:lstStyle/>
          <a:p>
            <a:pPr algn="ctr">
              <a:defRPr/>
            </a:pPr>
            <a:r>
              <a:rPr lang="en-US" sz="1500" dirty="0" smtClean="0">
                <a:solidFill>
                  <a:srgbClr val="000000"/>
                </a:solidFill>
              </a:rPr>
              <a:t>Visualization from WRF suite of NCL scripts (WRF-NCL)</a:t>
            </a:r>
            <a:endParaRPr lang="en-US" dirty="0"/>
          </a:p>
        </p:txBody>
      </p:sp>
      <p:pic>
        <p:nvPicPr>
          <p:cNvPr id="5" name="Picture 1"/>
          <p:cNvPicPr>
            <a:picLocks noChangeAspect="1"/>
          </p:cNvPicPr>
          <p:nvPr/>
        </p:nvPicPr>
        <p:blipFill>
          <a:blip r:embed="rId3"/>
          <a:srcRect/>
          <a:stretch>
            <a:fillRect/>
          </a:stretch>
        </p:blipFill>
        <p:spPr bwMode="auto">
          <a:xfrm>
            <a:off x="1981200" y="87314"/>
            <a:ext cx="5105400" cy="6389240"/>
          </a:xfrm>
          <a:prstGeom prst="rect">
            <a:avLst/>
          </a:prstGeom>
          <a:noFill/>
          <a:ln w="9525">
            <a:noFill/>
            <a:miter lim="800000"/>
            <a:headEnd/>
            <a:tailEnd/>
          </a:ln>
        </p:spPr>
      </p:pic>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plt_Precip.jpg"/>
          <p:cNvPicPr>
            <a:picLocks noChangeAspect="1"/>
          </p:cNvPicPr>
          <p:nvPr/>
        </p:nvPicPr>
        <p:blipFill>
          <a:blip r:embed="rId3"/>
          <a:srcRect/>
          <a:stretch>
            <a:fillRect/>
          </a:stretch>
        </p:blipFill>
        <p:spPr bwMode="auto">
          <a:xfrm>
            <a:off x="1922463" y="0"/>
            <a:ext cx="5299075" cy="6858000"/>
          </a:xfrm>
          <a:prstGeom prst="rect">
            <a:avLst/>
          </a:prstGeom>
          <a:noFill/>
          <a:ln w="9525">
            <a:noFill/>
            <a:miter lim="800000"/>
            <a:headEnd/>
            <a:tailEnd/>
          </a:ln>
        </p:spPr>
      </p:pic>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6045200" y="4178300"/>
            <a:ext cx="2311400" cy="2565400"/>
          </a:xfrm>
          <a:prstGeom prst="rect">
            <a:avLst/>
          </a:prstGeom>
        </p:spPr>
      </p:pic>
      <p:pic>
        <p:nvPicPr>
          <p:cNvPr id="5" name="Picture 4"/>
          <p:cNvPicPr>
            <a:picLocks noChangeAspect="1"/>
          </p:cNvPicPr>
          <p:nvPr/>
        </p:nvPicPr>
        <p:blipFill>
          <a:blip r:embed="rId4"/>
          <a:stretch>
            <a:fillRect/>
          </a:stretch>
        </p:blipFill>
        <p:spPr>
          <a:xfrm>
            <a:off x="6070600" y="1447800"/>
            <a:ext cx="2311400" cy="2565400"/>
          </a:xfrm>
          <a:prstGeom prst="rect">
            <a:avLst/>
          </a:prstGeom>
        </p:spPr>
      </p:pic>
      <p:pic>
        <p:nvPicPr>
          <p:cNvPr id="6" name="Picture 5"/>
          <p:cNvPicPr>
            <a:picLocks noChangeAspect="1"/>
          </p:cNvPicPr>
          <p:nvPr/>
        </p:nvPicPr>
        <p:blipFill>
          <a:blip r:embed="rId5"/>
          <a:stretch>
            <a:fillRect/>
          </a:stretch>
        </p:blipFill>
        <p:spPr>
          <a:xfrm>
            <a:off x="762000" y="4178300"/>
            <a:ext cx="2311400" cy="2565400"/>
          </a:xfrm>
          <a:prstGeom prst="rect">
            <a:avLst/>
          </a:prstGeom>
        </p:spPr>
      </p:pic>
      <p:pic>
        <p:nvPicPr>
          <p:cNvPr id="7" name="Picture 6"/>
          <p:cNvPicPr>
            <a:picLocks noChangeAspect="1"/>
          </p:cNvPicPr>
          <p:nvPr/>
        </p:nvPicPr>
        <p:blipFill>
          <a:blip r:embed="rId6"/>
          <a:stretch>
            <a:fillRect/>
          </a:stretch>
        </p:blipFill>
        <p:spPr>
          <a:xfrm>
            <a:off x="584200" y="1447800"/>
            <a:ext cx="2311400" cy="2565400"/>
          </a:xfrm>
          <a:prstGeom prst="rect">
            <a:avLst/>
          </a:prstGeom>
        </p:spPr>
      </p:pic>
      <p:pic>
        <p:nvPicPr>
          <p:cNvPr id="8" name="Picture 7"/>
          <p:cNvPicPr>
            <a:picLocks noChangeAspect="1"/>
          </p:cNvPicPr>
          <p:nvPr/>
        </p:nvPicPr>
        <p:blipFill>
          <a:blip r:embed="rId7"/>
          <a:stretch>
            <a:fillRect/>
          </a:stretch>
        </p:blipFill>
        <p:spPr>
          <a:xfrm>
            <a:off x="3327400" y="1447800"/>
            <a:ext cx="2311400" cy="2565400"/>
          </a:xfrm>
          <a:prstGeom prst="rect">
            <a:avLst/>
          </a:prstGeom>
        </p:spPr>
      </p:pic>
      <p:pic>
        <p:nvPicPr>
          <p:cNvPr id="9" name="Picture 8"/>
          <p:cNvPicPr>
            <a:picLocks noChangeAspect="1"/>
          </p:cNvPicPr>
          <p:nvPr/>
        </p:nvPicPr>
        <p:blipFill>
          <a:blip r:embed="rId8"/>
          <a:stretch>
            <a:fillRect/>
          </a:stretch>
        </p:blipFill>
        <p:spPr>
          <a:xfrm>
            <a:off x="3403600" y="4178300"/>
            <a:ext cx="2311400" cy="2565400"/>
          </a:xfrm>
          <a:prstGeom prst="rect">
            <a:avLst/>
          </a:prstGeom>
        </p:spPr>
      </p:pic>
      <p:sp>
        <p:nvSpPr>
          <p:cNvPr id="10" name="TextBox 9"/>
          <p:cNvSpPr txBox="1"/>
          <p:nvPr/>
        </p:nvSpPr>
        <p:spPr>
          <a:xfrm>
            <a:off x="76200" y="228600"/>
            <a:ext cx="8915400" cy="892552"/>
          </a:xfrm>
          <a:prstGeom prst="rect">
            <a:avLst/>
          </a:prstGeom>
          <a:solidFill>
            <a:srgbClr val="92DD42"/>
          </a:solidFill>
        </p:spPr>
        <p:txBody>
          <a:bodyPr wrap="square" rtlCol="0">
            <a:spAutoFit/>
          </a:bodyPr>
          <a:lstStyle/>
          <a:p>
            <a:pPr algn="ctr"/>
            <a:r>
              <a:rPr lang="en-US" dirty="0" smtClean="0"/>
              <a:t>Plotting all fields in a GEO_EM file</a:t>
            </a:r>
            <a:br>
              <a:rPr lang="en-US" dirty="0" smtClean="0"/>
            </a:br>
            <a:r>
              <a:rPr lang="en-US" sz="1200" dirty="0" smtClean="0"/>
              <a:t/>
            </a:r>
            <a:br>
              <a:rPr lang="en-US" sz="1200" dirty="0" smtClean="0"/>
            </a:br>
            <a:r>
              <a:rPr lang="en-US" sz="1600" dirty="0" smtClean="0"/>
              <a:t>http://www.mmm.ucar.edu/wrf/OnLineTutorial/Graphics/NCL/Examples/GEO_EM/geo_em_2.htm</a:t>
            </a:r>
            <a:endParaRPr lang="en-US" sz="1600" dirty="0"/>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89100" y="317500"/>
            <a:ext cx="5765800" cy="6223000"/>
          </a:xfrm>
          <a:prstGeom prst="rect">
            <a:avLst/>
          </a:prstGeom>
        </p:spPr>
      </p:pic>
    </p:spTree>
    <p:extLst>
      <p:ext uri="{BB962C8B-B14F-4D97-AF65-F5344CB8AC3E}">
        <p14:creationId xmlns:p14="http://schemas.microsoft.com/office/powerpoint/2010/main" val="2659012238"/>
      </p:ext>
    </p:extLst>
  </p:cSld>
  <p:clrMapOvr>
    <a:masterClrMapping/>
  </p:clrMapOvr>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85800" y="533400"/>
            <a:ext cx="7924800" cy="4401204"/>
          </a:xfrm>
          <a:prstGeom prst="rect">
            <a:avLst/>
          </a:prstGeom>
          <a:solidFill>
            <a:srgbClr val="FEF9DC"/>
          </a:solidFill>
          <a:ln w="19050">
            <a:solidFill>
              <a:srgbClr val="000000"/>
            </a:solidFill>
            <a:miter lim="800000"/>
            <a:headEnd/>
            <a:tailEnd/>
          </a:ln>
        </p:spPr>
        <p:txBody>
          <a:bodyPr wrap="square" anchor="b">
            <a:prstTxWarp prst="textNoShape">
              <a:avLst/>
            </a:prstTxWarp>
            <a:spAutoFit/>
          </a:bodyPr>
          <a:lstStyle/>
          <a:p>
            <a:pPr algn="ctr">
              <a:spcBef>
                <a:spcPct val="50000"/>
              </a:spcBef>
            </a:pPr>
            <a:r>
              <a:rPr lang="en-US" sz="2800" dirty="0" smtClean="0"/>
              <a:t>Other types of special visualization scripts</a:t>
            </a:r>
            <a:endParaRPr lang="en-US" sz="2800" dirty="0"/>
          </a:p>
          <a:p>
            <a:pPr marL="2743200" lvl="5" indent="-457200">
              <a:spcBef>
                <a:spcPct val="50000"/>
              </a:spcBef>
              <a:buFont typeface="Arial"/>
              <a:buChar char="•"/>
            </a:pPr>
            <a:r>
              <a:rPr lang="en-US" sz="2800" dirty="0" smtClean="0"/>
              <a:t>Skew-T </a:t>
            </a:r>
            <a:endParaRPr lang="en-US" sz="2800" dirty="0"/>
          </a:p>
          <a:p>
            <a:pPr marL="2743200" lvl="5" indent="-457200">
              <a:spcBef>
                <a:spcPct val="50000"/>
              </a:spcBef>
              <a:buFont typeface="Arial"/>
              <a:buChar char="•"/>
            </a:pPr>
            <a:r>
              <a:rPr lang="en-US" sz="2800" dirty="0" err="1" smtClean="0"/>
              <a:t>Meteograms</a:t>
            </a:r>
            <a:endParaRPr lang="en-US" sz="2800" dirty="0" smtClean="0"/>
          </a:p>
          <a:p>
            <a:pPr marL="2743200" lvl="5" indent="-457200">
              <a:spcBef>
                <a:spcPct val="50000"/>
              </a:spcBef>
              <a:buFont typeface="Arial"/>
              <a:buChar char="•"/>
            </a:pPr>
            <a:r>
              <a:rPr lang="en-US" sz="2800" dirty="0" smtClean="0"/>
              <a:t>Wind Roses</a:t>
            </a:r>
          </a:p>
          <a:p>
            <a:pPr marL="2743200" lvl="5" indent="-457200">
              <a:spcBef>
                <a:spcPct val="50000"/>
              </a:spcBef>
              <a:buFont typeface="Arial"/>
              <a:buChar char="•"/>
            </a:pPr>
            <a:r>
              <a:rPr lang="en-US" sz="2800" dirty="0" smtClean="0"/>
              <a:t>Taylor Diagrams</a:t>
            </a:r>
          </a:p>
          <a:p>
            <a:pPr marL="2743200" lvl="5" indent="-457200">
              <a:spcBef>
                <a:spcPct val="50000"/>
              </a:spcBef>
              <a:buFont typeface="Arial"/>
              <a:buChar char="•"/>
            </a:pPr>
            <a:r>
              <a:rPr lang="en-US" sz="2800" dirty="0" smtClean="0"/>
              <a:t>Histograms</a:t>
            </a:r>
          </a:p>
          <a:p>
            <a:pPr marL="2743200" lvl="5" indent="-457200">
              <a:spcBef>
                <a:spcPct val="50000"/>
              </a:spcBef>
              <a:buFont typeface="Arial"/>
              <a:buChar char="•"/>
            </a:pPr>
            <a:r>
              <a:rPr lang="en-US" sz="2800" dirty="0" smtClean="0"/>
              <a:t>Evans plot</a:t>
            </a:r>
          </a:p>
        </p:txBody>
      </p:sp>
    </p:spTree>
    <p:extLst>
      <p:ext uri="{BB962C8B-B14F-4D97-AF65-F5344CB8AC3E}">
        <p14:creationId xmlns:p14="http://schemas.microsoft.com/office/powerpoint/2010/main" val="1540652682"/>
      </p:ext>
    </p:extLst>
  </p:cSld>
  <p:clrMapOvr>
    <a:masterClrMapping/>
  </p:clrMapOvr>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skewt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198688" y="76200"/>
            <a:ext cx="6564312" cy="6705600"/>
          </a:xfrm>
          <a:prstGeom prst="rect">
            <a:avLst/>
          </a:prstGeom>
          <a:noFill/>
          <a:ln w="9525">
            <a:noFill/>
            <a:miter lim="800000"/>
            <a:headEnd/>
            <a:tailEnd/>
          </a:ln>
        </p:spPr>
      </p:pic>
      <p:sp>
        <p:nvSpPr>
          <p:cNvPr id="3" name="Rectangle 3"/>
          <p:cNvSpPr>
            <a:spLocks noChangeArrowheads="1"/>
          </p:cNvSpPr>
          <p:nvPr/>
        </p:nvSpPr>
        <p:spPr bwMode="auto">
          <a:xfrm>
            <a:off x="76200" y="76200"/>
            <a:ext cx="1828800" cy="830997"/>
          </a:xfrm>
          <a:prstGeom prst="rect">
            <a:avLst/>
          </a:prstGeom>
          <a:solidFill>
            <a:srgbClr val="FFFF00"/>
          </a:solidFill>
          <a:ln w="3175">
            <a:solidFill>
              <a:srgbClr val="000000"/>
            </a:solidFill>
            <a:miter lim="800000"/>
            <a:headEnd/>
            <a:tailEnd/>
          </a:ln>
        </p:spPr>
        <p:txBody>
          <a:bodyPr wrap="square">
            <a:prstTxWarp prst="textNoShape">
              <a:avLst/>
            </a:prstTxWarp>
            <a:spAutoFit/>
          </a:bodyPr>
          <a:lstStyle/>
          <a:p>
            <a:pPr algn="ctr"/>
            <a:r>
              <a:rPr lang="en-US" sz="1600" dirty="0">
                <a:solidFill>
                  <a:srgbClr val="000000"/>
                </a:solidFill>
              </a:rPr>
              <a:t>Skew-T graphic</a:t>
            </a:r>
          </a:p>
          <a:p>
            <a:pPr algn="ctr"/>
            <a:r>
              <a:rPr lang="en-US" sz="1600" dirty="0">
                <a:solidFill>
                  <a:srgbClr val="000000"/>
                </a:solidFill>
              </a:rPr>
              <a:t>Courtesy of</a:t>
            </a:r>
          </a:p>
          <a:p>
            <a:pPr algn="ctr"/>
            <a:r>
              <a:rPr lang="en-US" sz="1600" dirty="0">
                <a:solidFill>
                  <a:srgbClr val="000000"/>
                </a:solidFill>
              </a:rPr>
              <a:t>Dennis Shea</a:t>
            </a:r>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ros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743200" y="119185"/>
            <a:ext cx="6170613" cy="6705600"/>
          </a:xfrm>
          <a:prstGeom prst="rect">
            <a:avLst/>
          </a:prstGeom>
          <a:solidFill>
            <a:srgbClr val="E2F776"/>
          </a:solidFill>
          <a:ln w="9525">
            <a:noFill/>
            <a:miter lim="800000"/>
            <a:headEnd/>
            <a:tailEnd/>
          </a:ln>
        </p:spPr>
      </p:pic>
      <p:sp>
        <p:nvSpPr>
          <p:cNvPr id="4" name="Rectangle 4"/>
          <p:cNvSpPr>
            <a:spLocks noChangeArrowheads="1"/>
          </p:cNvSpPr>
          <p:nvPr/>
        </p:nvSpPr>
        <p:spPr bwMode="auto">
          <a:xfrm>
            <a:off x="76200" y="76200"/>
            <a:ext cx="2362200" cy="2231380"/>
          </a:xfrm>
          <a:prstGeom prst="rect">
            <a:avLst/>
          </a:prstGeom>
          <a:solidFill>
            <a:srgbClr val="FFFF00"/>
          </a:solidFill>
          <a:ln w="3175">
            <a:solidFill>
              <a:srgbClr val="000000"/>
            </a:solidFill>
            <a:miter lim="800000"/>
            <a:headEnd/>
            <a:tailEnd/>
          </a:ln>
        </p:spPr>
        <p:txBody>
          <a:bodyPr wrap="square">
            <a:prstTxWarp prst="textNoShape">
              <a:avLst/>
            </a:prstTxWarp>
            <a:spAutoFit/>
          </a:bodyPr>
          <a:lstStyle/>
          <a:p>
            <a:pPr algn="ctr"/>
            <a:r>
              <a:rPr lang="en-US" sz="1600" dirty="0">
                <a:solidFill>
                  <a:srgbClr val="000000"/>
                </a:solidFill>
              </a:rPr>
              <a:t>Wind roses</a:t>
            </a:r>
          </a:p>
          <a:p>
            <a:pPr algn="ctr"/>
            <a:r>
              <a:rPr lang="en-US" sz="1600" dirty="0">
                <a:solidFill>
                  <a:srgbClr val="000000"/>
                </a:solidFill>
              </a:rPr>
              <a:t>Courtesy of Dennis Shea, CGD</a:t>
            </a:r>
          </a:p>
          <a:p>
            <a:endParaRPr lang="en-US" sz="1600" b="0" dirty="0" smtClean="0">
              <a:solidFill>
                <a:srgbClr val="000000"/>
              </a:solidFill>
            </a:endParaRPr>
          </a:p>
          <a:p>
            <a:pPr algn="ctr"/>
            <a:r>
              <a:rPr lang="en-US" sz="1500" b="0" dirty="0" smtClean="0">
                <a:solidFill>
                  <a:srgbClr val="000000"/>
                </a:solidFill>
              </a:rPr>
              <a:t>A </a:t>
            </a:r>
            <a:r>
              <a:rPr lang="en-US" sz="1500" b="0" dirty="0">
                <a:solidFill>
                  <a:srgbClr val="000000"/>
                </a:solidFill>
              </a:rPr>
              <a:t>wind rose displays the frequency (percentage) of wind directions for a specific location over a specified period of time.</a:t>
            </a:r>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8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8_Blank Presentation">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52" charset="0"/>
            <a:ea typeface="ＭＳ Ｐゴシック" pitchFamily="52" charset="-128"/>
            <a:cs typeface="ＭＳ Ｐゴシック" pitchFamily="5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52" charset="0"/>
            <a:ea typeface="ＭＳ Ｐゴシック" pitchFamily="52" charset="-128"/>
            <a:cs typeface="ＭＳ Ｐゴシック" pitchFamily="52"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0.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1.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2.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3.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4.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5.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6.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7.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8.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9.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0.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1.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2.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3.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4.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5.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4.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5.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6.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7.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8.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9.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emplate/>
  <TotalTime>12624</TotalTime>
  <Words>6620</Words>
  <Application>Microsoft Macintosh PowerPoint</Application>
  <PresentationFormat>On-screen Show (4:3)</PresentationFormat>
  <Paragraphs>1160</Paragraphs>
  <Slides>155</Slides>
  <Notes>0</Notes>
  <HiddenSlides>17</HiddenSlides>
  <MMClips>0</MMClips>
  <ScaleCrop>false</ScaleCrop>
  <HeadingPairs>
    <vt:vector size="4" baseType="variant">
      <vt:variant>
        <vt:lpstr>Theme</vt:lpstr>
      </vt:variant>
      <vt:variant>
        <vt:i4>1</vt:i4>
      </vt:variant>
      <vt:variant>
        <vt:lpstr>Slide Titles</vt:lpstr>
      </vt:variant>
      <vt:variant>
        <vt:i4>155</vt:i4>
      </vt:variant>
    </vt:vector>
  </HeadingPairs>
  <TitlesOfParts>
    <vt:vector size="156" baseType="lpstr">
      <vt:lpstr>8_Blank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Data is critical to the science we do.   NCAR invests quite a bit of time and money researching ways to improve on all aspects of data creation, management, analysis, maintenance, visualization, integration, etc.  The tools we develop are tuned to the data formats used by climate and weather researchers.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CF (“Climate and Forecast”) Metadata Conventions http://cf-pcmdi.llnl.gov</vt:lpstr>
      <vt:lpstr>Metadata: global attributes</vt:lpstr>
      <vt:lpstr>PowerPoint Presentation</vt:lpstr>
      <vt:lpstr>PowerPoint Presentation</vt:lpstr>
      <vt:lpstr>PowerPoint Presentation</vt:lpstr>
      <vt:lpstr>PowerPoint Presentation</vt:lpstr>
      <vt:lpstr>PowerPoint Presentation</vt:lpstr>
      <vt:lpstr>What do we do with all this data?</vt:lpstr>
      <vt:lpstr>PowerPoint Presentation</vt:lpstr>
      <vt:lpstr>Overview of the NCAR Command Language  This is the main tool we develop and support</vt:lpstr>
      <vt:lpstr>PowerPoint Presentation</vt:lpstr>
      <vt:lpstr>PowerPoint Presentation</vt:lpstr>
      <vt:lpstr>Collaboration with modelers</vt:lpstr>
      <vt:lpstr>PowerPoint Presentation</vt:lpstr>
      <vt:lpstr>How we reach our users</vt:lpstr>
      <vt:lpstr>Metrics and scope of software usage</vt:lpstr>
      <vt:lpstr>PowerPoint Presentation</vt:lpstr>
      <vt:lpstr>PowerPoint Presentation</vt:lpstr>
      <vt:lpstr>PowerPoint Presentation</vt:lpstr>
      <vt:lpstr>Examining contents of a file same for HDF, GRIB, shapefile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Simple black and white graphic</vt:lpstr>
      <vt:lpstr>Simple black and white graphic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3-year joint DOE project with Argonne, Sandia, and Pacific Northwest National labs and UC-Davis to develop parallel analysis tools and new visualization techniques for ultra-large climate datasets.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Tropical Cyclone Guidance Project http://www.ral.ucar.edu/hurricanes/</vt:lpstr>
      <vt:lpstr>Climate Data Guide http://climatedataguide.ucar.edu  An insider’s view of data strengths and limitations.  “Like an insider's guidebook to an unexplored country, the Climate Data Guide provides the key insights needed to select the data that best align with your goals, including critiques of data sets by experts from the research community.”  The Climate Data Guide is funded by the U.S. National Science Foundation.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NCL Workshops</vt:lpstr>
      <vt:lpstr>PowerPoint Presentation</vt:lpstr>
      <vt:lpstr>BIG (HAIRY) DATA</vt:lpstr>
      <vt:lpstr>PowerPoint Presentation</vt:lpstr>
      <vt:lpstr>Thank you. . .any questions? Mary Haley, haley@ucar.edu</vt:lpstr>
      <vt:lpstr>PowerPoint Presentation</vt:lpstr>
      <vt:lpstr>PowerPoint Presentation</vt:lpstr>
    </vt:vector>
  </TitlesOfParts>
  <Company>National Center for Atmospheric Research</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Mary Haley</dc:creator>
  <cp:lastModifiedBy>Mary Haley</cp:lastModifiedBy>
  <cp:revision>658</cp:revision>
  <cp:lastPrinted>2010-09-23T19:22:10Z</cp:lastPrinted>
  <dcterms:created xsi:type="dcterms:W3CDTF">2011-01-04T15:33:35Z</dcterms:created>
  <dcterms:modified xsi:type="dcterms:W3CDTF">2013-08-20T20:13:42Z</dcterms:modified>
</cp:coreProperties>
</file>